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28"/>
  </p:notesMasterIdLst>
  <p:sldIdLst>
    <p:sldId id="256" r:id="rId5"/>
    <p:sldId id="257" r:id="rId6"/>
    <p:sldId id="279" r:id="rId7"/>
    <p:sldId id="258" r:id="rId8"/>
    <p:sldId id="259" r:id="rId9"/>
    <p:sldId id="260" r:id="rId10"/>
    <p:sldId id="261" r:id="rId11"/>
    <p:sldId id="317" r:id="rId12"/>
    <p:sldId id="262" r:id="rId13"/>
    <p:sldId id="263" r:id="rId14"/>
    <p:sldId id="264" r:id="rId15"/>
    <p:sldId id="266" r:id="rId16"/>
    <p:sldId id="280" r:id="rId17"/>
    <p:sldId id="318" r:id="rId18"/>
    <p:sldId id="315" r:id="rId19"/>
    <p:sldId id="314" r:id="rId20"/>
    <p:sldId id="316" r:id="rId21"/>
    <p:sldId id="311" r:id="rId22"/>
    <p:sldId id="267" r:id="rId23"/>
    <p:sldId id="319" r:id="rId24"/>
    <p:sldId id="312" r:id="rId25"/>
    <p:sldId id="270" r:id="rId26"/>
    <p:sldId id="27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Libre Baskerville" panose="02000000000000000000" pitchFamily="2" charset="0"/>
      <p:regular r:id="rId33"/>
      <p:bold r:id="rId34"/>
      <p:italic r:id="rId35"/>
    </p:embeddedFont>
    <p:embeddedFont>
      <p:font typeface="Nunito" pitchFamily="2" charset="0"/>
      <p:regular r:id="rId36"/>
      <p:bold r:id="rId37"/>
      <p:italic r:id="rId38"/>
      <p:boldItalic r:id="rId39"/>
    </p:embeddedFont>
    <p:embeddedFont>
      <p:font typeface="Poppins" panose="000005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Times" panose="02020603050405020304"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5E690-0632-9023-7C17-D42BA4F31F88}" name="Scharf, Jason" initials="SJ" userId="S::jscharf@syr.gov::a2955c1a-834d-45f4-a24b-1ce392e94d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10F1F5C7-D0E2-10A9-C696-B24084B868E8}" v="211" dt="2023-11-13T19:27:11.450"/>
    <p1510:client id="{1E9A5461-FC83-A061-A614-02836BE2D0F6}" v="222" dt="2023-07-24T20:09:13.401"/>
    <p1510:client id="{21AAB911-F66F-C52E-8F89-157BB5EF6B96}" v="500" dt="2023-04-17T16:56:25.563"/>
    <p1510:client id="{2C311F4C-8E9F-A02E-B2DE-FD5CF7074120}" v="593" dt="2023-05-30T19:23:03.982"/>
    <p1510:client id="{2CD4BBE2-9DE1-7FF3-8D93-405BFAE271FE}" v="197" dt="2023-03-30T18:40:49.463"/>
    <p1510:client id="{38A276A9-FFA4-0B93-523F-5905D36994D7}" v="175" dt="2023-05-30T20:13:06.134"/>
    <p1510:client id="{39DDEC44-A559-C2DB-659A-7027EC5FEB1C}" v="121" dt="2023-06-27T15:57:52.041"/>
    <p1510:client id="{3E5039FA-28EC-9EAE-0E55-A0E9F9FAA9BB}" v="549" dt="2023-02-28T21:36:13.439"/>
    <p1510:client id="{4151F212-9553-4B70-90E6-A323D7DB984F}" v="15" dt="2023-02-28T19:57:18.740"/>
    <p1510:client id="{42054727-E0B9-97E2-6644-68D6742C1310}" v="25" dt="2023-08-08T21:51:43.426"/>
    <p1510:client id="{42517272-ABF7-2375-7562-CB975D326FA5}" v="33" dt="2023-09-07T15:05:48.446"/>
    <p1510:client id="{42B7BBF1-A9EC-B183-B996-9E8EDE1DB0A4}" v="9" dt="2023-07-10T18:31:43.698"/>
    <p1510:client id="{43013D0D-F724-FA3B-1CA9-B33C4293E484}" v="87" dt="2023-08-22T21:14:51.357"/>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4C3FD282-A67A-A030-FDB1-F957B782E88C}" v="76" dt="2023-09-19T19:18:06.719"/>
    <p1510:client id="{52EB59DF-0116-4B6F-746C-413BCB1CEDE5}" v="110" dt="2023-05-01T18:19:17.450"/>
    <p1510:client id="{54E02132-B89A-0B3A-085F-E3405E96F84E}" v="69" dt="2023-06-27T19:38:15.917"/>
    <p1510:client id="{5C41E0FC-BF0B-57A1-0168-E08017DBF26E}" v="17" dt="2023-08-23T20:32:40.165"/>
    <p1510:client id="{5DCA46DA-EE2E-4D71-9B7C-3CD4DE3CED38}" v="62" dt="2023-04-04T18:51:56.835"/>
    <p1510:client id="{5F1D2B9E-511C-151B-05C2-7B9F2522EE1D}" v="8" dt="2023-05-10T14:36:30.800"/>
    <p1510:client id="{63D90CCC-DFA6-B87F-7446-61D873572477}" v="470" dt="2023-04-03T23:32:47.138"/>
    <p1510:client id="{66DD7153-B75C-66FB-DEAA-443A9A5FA872}" v="42" dt="2023-07-24T21:35:33.253"/>
    <p1510:client id="{6882E61A-4589-9BF5-8791-0E39BF3946A3}" v="257" dt="2023-07-11T19:48:32.446"/>
    <p1510:client id="{6EDA6D7D-3E08-C6CA-87CB-34EFDA91DBB0}" v="553" dt="2023-05-15T20:46:15.375"/>
    <p1510:client id="{77913C13-525F-01ED-BE67-91EC1DF5F5AD}" v="253" dt="2023-07-10T20:26:43.846"/>
    <p1510:client id="{7882B33F-D968-8131-D9ED-116C5F9D001E}" v="14" dt="2023-04-04T21:15:03.152"/>
    <p1510:client id="{7926C9F2-FF2C-F556-00AE-9591538C40CD}" v="229" dt="2023-05-02T21:50:34.522"/>
    <p1510:client id="{7BEFD042-F749-420C-B1D2-5E66EB5DD59B}" v="8" dt="2023-05-01T20:06:40.211"/>
    <p1510:client id="{7FDCFCC0-7A9B-4A0D-7C49-81FB9614205F}" v="57" dt="2023-11-14T15:56:29.961"/>
    <p1510:client id="{8319650C-119B-5106-3282-1E7E071734B0}" v="39" dt="2023-05-02T21:51:27.261"/>
    <p1510:client id="{83EEF02F-B689-BF98-2A8A-4E80744242FF}" v="19" dt="2023-05-30T20:35:06.517"/>
    <p1510:client id="{8668B70D-EF8D-ACA4-34F4-0843BBA981A0}" v="74" dt="2023-04-17T21:45:25.924"/>
    <p1510:client id="{8B372AC4-3AAA-5086-417C-5F90E9AC0470}" v="13" dt="2023-11-14T22:11:30.702"/>
    <p1510:client id="{8EE63F30-A88B-AAD8-AC97-AB24C83C62AF}" v="25" dt="2023-04-18T20:47:26.038"/>
    <p1510:client id="{9A166552-34D8-407F-96ED-C66D3D847539}" v="73" dt="2023-05-01T19:26:21.750"/>
    <p1510:client id="{9B3D3814-0E22-6855-98DA-5BD4AAF75597}" v="10" dt="2023-07-11T19:47:57.494"/>
    <p1510:client id="{A264B0DC-9E19-EBFF-C239-BACA28CF9BAB}" v="897" dt="2023-11-27T18:35:32.158"/>
    <p1510:client id="{A9C85773-F777-5A40-20A6-2510B3E9FE0C}" v="7" dt="2023-09-19T20:42:55.678"/>
    <p1510:client id="{C8CCF198-CEF4-858E-8959-A78C75472AB3}" v="326" dt="2023-03-20T19:04:10.034"/>
    <p1510:client id="{C8D53948-F2B2-1E76-CBA1-E139E2C92BAA}" v="299" dt="2023-08-07T20:14:20.999"/>
    <p1510:client id="{C9354FB3-39C6-3E16-1756-1EAF22C23F03}" v="190" dt="2023-09-14T21:56:01.818"/>
    <p1510:client id="{C9AB1083-84E9-FC8C-50F5-F73F656C9B68}" v="367" dt="2023-05-30T15:53:40.682"/>
    <p1510:client id="{CD6A1D82-0359-CE9F-337E-F7546F1592F4}" v="103" dt="2023-07-11T18:26:50.309"/>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2EF229C-CD81-ABFE-B311-E493364CC699}" v="191" dt="2023-06-26T14:25:15.450"/>
    <p1510:client id="{E96C6737-096A-4EB2-AA8D-2DAC74BB81E5}" v="1" dt="2023-03-20T19:08:08.796"/>
    <p1510:client id="{EB97FE29-24C1-E441-58C7-C6EEF3546B17}" v="126" dt="2023-05-01T14:21:46.713"/>
    <p1510:client id="{ED9B2982-3E1D-37C6-4695-9C8941C819DE}" v="180" dt="2023-08-21T21:58:23.103"/>
    <p1510:client id="{F580ECFF-1DFF-99ED-C693-B40FB105A56E}" v="273" dt="2023-03-21T20:39:03.193"/>
    <p1510:client id="{F5F97189-AE19-5D01-A753-C9F00890BF40}" v="213" dt="2023-12-12T14:47:54.628"/>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F5F97189-AE19-5D01-A753-C9F00890BF40}"/>
    <pc:docChg chg="addSld delSld modSld sldOrd">
      <pc:chgData name="Scharf, Jason" userId="S::jscharf@syr.gov::a2955c1a-834d-45f4-a24b-1ce392e94d5e" providerId="AD" clId="Web-{F5F97189-AE19-5D01-A753-C9F00890BF40}" dt="2023-12-12T14:47:54.628" v="188"/>
      <pc:docMkLst>
        <pc:docMk/>
      </pc:docMkLst>
      <pc:sldChg chg="modSp">
        <pc:chgData name="Scharf, Jason" userId="S::jscharf@syr.gov::a2955c1a-834d-45f4-a24b-1ce392e94d5e" providerId="AD" clId="Web-{F5F97189-AE19-5D01-A753-C9F00890BF40}" dt="2023-12-12T14:35:26.489" v="3" actId="20577"/>
        <pc:sldMkLst>
          <pc:docMk/>
          <pc:sldMk cId="0" sldId="256"/>
        </pc:sldMkLst>
        <pc:spChg chg="mod">
          <ac:chgData name="Scharf, Jason" userId="S::jscharf@syr.gov::a2955c1a-834d-45f4-a24b-1ce392e94d5e" providerId="AD" clId="Web-{F5F97189-AE19-5D01-A753-C9F00890BF40}" dt="2023-12-12T14:35:26.489" v="3" actId="20577"/>
          <ac:spMkLst>
            <pc:docMk/>
            <pc:sldMk cId="0" sldId="256"/>
            <ac:spMk id="109" creationId="{00000000-0000-0000-0000-000000000000}"/>
          </ac:spMkLst>
        </pc:spChg>
      </pc:sldChg>
      <pc:sldChg chg="modSp">
        <pc:chgData name="Scharf, Jason" userId="S::jscharf@syr.gov::a2955c1a-834d-45f4-a24b-1ce392e94d5e" providerId="AD" clId="Web-{F5F97189-AE19-5D01-A753-C9F00890BF40}" dt="2023-12-12T14:37:49.304" v="42" actId="20577"/>
        <pc:sldMkLst>
          <pc:docMk/>
          <pc:sldMk cId="0" sldId="263"/>
        </pc:sldMkLst>
        <pc:spChg chg="mod">
          <ac:chgData name="Scharf, Jason" userId="S::jscharf@syr.gov::a2955c1a-834d-45f4-a24b-1ce392e94d5e" providerId="AD" clId="Web-{F5F97189-AE19-5D01-A753-C9F00890BF40}" dt="2023-12-12T14:37:36.616" v="40" actId="20577"/>
          <ac:spMkLst>
            <pc:docMk/>
            <pc:sldMk cId="0" sldId="263"/>
            <ac:spMk id="182" creationId="{00000000-0000-0000-0000-000000000000}"/>
          </ac:spMkLst>
        </pc:spChg>
        <pc:spChg chg="mod">
          <ac:chgData name="Scharf, Jason" userId="S::jscharf@syr.gov::a2955c1a-834d-45f4-a24b-1ce392e94d5e" providerId="AD" clId="Web-{F5F97189-AE19-5D01-A753-C9F00890BF40}" dt="2023-12-12T14:37:49.304" v="42" actId="20577"/>
          <ac:spMkLst>
            <pc:docMk/>
            <pc:sldMk cId="0" sldId="263"/>
            <ac:spMk id="186" creationId="{00000000-0000-0000-0000-000000000000}"/>
          </ac:spMkLst>
        </pc:spChg>
        <pc:spChg chg="mod">
          <ac:chgData name="Scharf, Jason" userId="S::jscharf@syr.gov::a2955c1a-834d-45f4-a24b-1ce392e94d5e" providerId="AD" clId="Web-{F5F97189-AE19-5D01-A753-C9F00890BF40}" dt="2023-12-12T14:36:24.459" v="15" actId="20577"/>
          <ac:spMkLst>
            <pc:docMk/>
            <pc:sldMk cId="0" sldId="263"/>
            <ac:spMk id="187" creationId="{00000000-0000-0000-0000-000000000000}"/>
          </ac:spMkLst>
        </pc:spChg>
      </pc:sldChg>
      <pc:sldChg chg="del">
        <pc:chgData name="Scharf, Jason" userId="S::jscharf@syr.gov::a2955c1a-834d-45f4-a24b-1ce392e94d5e" providerId="AD" clId="Web-{F5F97189-AE19-5D01-A753-C9F00890BF40}" dt="2023-12-12T14:38:04.429" v="43"/>
        <pc:sldMkLst>
          <pc:docMk/>
          <pc:sldMk cId="0" sldId="265"/>
        </pc:sldMkLst>
      </pc:sldChg>
      <pc:sldChg chg="modSp ord">
        <pc:chgData name="Scharf, Jason" userId="S::jscharf@syr.gov::a2955c1a-834d-45f4-a24b-1ce392e94d5e" providerId="AD" clId="Web-{F5F97189-AE19-5D01-A753-C9F00890BF40}" dt="2023-12-12T14:47:45.096" v="187" actId="20577"/>
        <pc:sldMkLst>
          <pc:docMk/>
          <pc:sldMk cId="0" sldId="267"/>
        </pc:sldMkLst>
        <pc:spChg chg="mod">
          <ac:chgData name="Scharf, Jason" userId="S::jscharf@syr.gov::a2955c1a-834d-45f4-a24b-1ce392e94d5e" providerId="AD" clId="Web-{F5F97189-AE19-5D01-A753-C9F00890BF40}" dt="2023-12-12T14:47:45.096" v="187" actId="20577"/>
          <ac:spMkLst>
            <pc:docMk/>
            <pc:sldMk cId="0" sldId="267"/>
            <ac:spMk id="229" creationId="{00000000-0000-0000-0000-000000000000}"/>
          </ac:spMkLst>
        </pc:spChg>
      </pc:sldChg>
      <pc:sldChg chg="modSp">
        <pc:chgData name="Scharf, Jason" userId="S::jscharf@syr.gov::a2955c1a-834d-45f4-a24b-1ce392e94d5e" providerId="AD" clId="Web-{F5F97189-AE19-5D01-A753-C9F00890BF40}" dt="2023-12-12T14:45:17.094" v="173" actId="20577"/>
        <pc:sldMkLst>
          <pc:docMk/>
          <pc:sldMk cId="0" sldId="270"/>
        </pc:sldMkLst>
        <pc:spChg chg="mod">
          <ac:chgData name="Scharf, Jason" userId="S::jscharf@syr.gov::a2955c1a-834d-45f4-a24b-1ce392e94d5e" providerId="AD" clId="Web-{F5F97189-AE19-5D01-A753-C9F00890BF40}" dt="2023-12-12T14:45:17.094" v="173" actId="20577"/>
          <ac:spMkLst>
            <pc:docMk/>
            <pc:sldMk cId="0" sldId="270"/>
            <ac:spMk id="3" creationId="{A0533E9A-E628-5792-2CC4-F47C92071CA5}"/>
          </ac:spMkLst>
        </pc:spChg>
      </pc:sldChg>
      <pc:sldChg chg="del">
        <pc:chgData name="Scharf, Jason" userId="S::jscharf@syr.gov::a2955c1a-834d-45f4-a24b-1ce392e94d5e" providerId="AD" clId="Web-{F5F97189-AE19-5D01-A753-C9F00890BF40}" dt="2023-12-12T14:45:26.641" v="174"/>
        <pc:sldMkLst>
          <pc:docMk/>
          <pc:sldMk cId="1998112385" sldId="276"/>
        </pc:sldMkLst>
      </pc:sldChg>
      <pc:sldChg chg="del">
        <pc:chgData name="Scharf, Jason" userId="S::jscharf@syr.gov::a2955c1a-834d-45f4-a24b-1ce392e94d5e" providerId="AD" clId="Web-{F5F97189-AE19-5D01-A753-C9F00890BF40}" dt="2023-12-12T14:45:26.641" v="175"/>
        <pc:sldMkLst>
          <pc:docMk/>
          <pc:sldMk cId="4009812561" sldId="303"/>
        </pc:sldMkLst>
      </pc:sldChg>
      <pc:sldChg chg="del">
        <pc:chgData name="Scharf, Jason" userId="S::jscharf@syr.gov::a2955c1a-834d-45f4-a24b-1ce392e94d5e" providerId="AD" clId="Web-{F5F97189-AE19-5D01-A753-C9F00890BF40}" dt="2023-12-12T14:43:16.326" v="133"/>
        <pc:sldMkLst>
          <pc:docMk/>
          <pc:sldMk cId="2617000176" sldId="306"/>
        </pc:sldMkLst>
      </pc:sldChg>
      <pc:sldChg chg="del">
        <pc:chgData name="Scharf, Jason" userId="S::jscharf@syr.gov::a2955c1a-834d-45f4-a24b-1ce392e94d5e" providerId="AD" clId="Web-{F5F97189-AE19-5D01-A753-C9F00890BF40}" dt="2023-12-12T14:43:16.326" v="132"/>
        <pc:sldMkLst>
          <pc:docMk/>
          <pc:sldMk cId="3371498863" sldId="308"/>
        </pc:sldMkLst>
      </pc:sldChg>
      <pc:sldChg chg="modSp ord">
        <pc:chgData name="Scharf, Jason" userId="S::jscharf@syr.gov::a2955c1a-834d-45f4-a24b-1ce392e94d5e" providerId="AD" clId="Web-{F5F97189-AE19-5D01-A753-C9F00890BF40}" dt="2023-12-12T14:47:34.596" v="186" actId="20577"/>
        <pc:sldMkLst>
          <pc:docMk/>
          <pc:sldMk cId="1538530612" sldId="311"/>
        </pc:sldMkLst>
        <pc:spChg chg="mod">
          <ac:chgData name="Scharf, Jason" userId="S::jscharf@syr.gov::a2955c1a-834d-45f4-a24b-1ce392e94d5e" providerId="AD" clId="Web-{F5F97189-AE19-5D01-A753-C9F00890BF40}" dt="2023-12-12T14:47:34.596" v="186" actId="20577"/>
          <ac:spMkLst>
            <pc:docMk/>
            <pc:sldMk cId="1538530612" sldId="311"/>
            <ac:spMk id="109" creationId="{00000000-0000-0000-0000-000000000000}"/>
          </ac:spMkLst>
        </pc:spChg>
      </pc:sldChg>
      <pc:sldChg chg="addSp modSp">
        <pc:chgData name="Scharf, Jason" userId="S::jscharf@syr.gov::a2955c1a-834d-45f4-a24b-1ce392e94d5e" providerId="AD" clId="Web-{F5F97189-AE19-5D01-A753-C9F00890BF40}" dt="2023-12-12T14:40:55.604" v="83" actId="1076"/>
        <pc:sldMkLst>
          <pc:docMk/>
          <pc:sldMk cId="1295737523" sldId="314"/>
        </pc:sldMkLst>
        <pc:spChg chg="mod">
          <ac:chgData name="Scharf, Jason" userId="S::jscharf@syr.gov::a2955c1a-834d-45f4-a24b-1ce392e94d5e" providerId="AD" clId="Web-{F5F97189-AE19-5D01-A753-C9F00890BF40}" dt="2023-12-12T14:40:37.901" v="78" actId="20577"/>
          <ac:spMkLst>
            <pc:docMk/>
            <pc:sldMk cId="1295737523" sldId="314"/>
            <ac:spMk id="235" creationId="{00000000-0000-0000-0000-000000000000}"/>
          </ac:spMkLst>
        </pc:spChg>
        <pc:graphicFrameChg chg="add mod modGraphic">
          <ac:chgData name="Scharf, Jason" userId="S::jscharf@syr.gov::a2955c1a-834d-45f4-a24b-1ce392e94d5e" providerId="AD" clId="Web-{F5F97189-AE19-5D01-A753-C9F00890BF40}" dt="2023-12-12T14:40:55.604" v="83" actId="1076"/>
          <ac:graphicFrameMkLst>
            <pc:docMk/>
            <pc:sldMk cId="1295737523" sldId="314"/>
            <ac:graphicFrameMk id="3" creationId="{912A7965-9304-7E6C-1477-0A94BE98678E}"/>
          </ac:graphicFrameMkLst>
        </pc:graphicFrameChg>
      </pc:sldChg>
      <pc:sldChg chg="modSp">
        <pc:chgData name="Scharf, Jason" userId="S::jscharf@syr.gov::a2955c1a-834d-45f4-a24b-1ce392e94d5e" providerId="AD" clId="Web-{F5F97189-AE19-5D01-A753-C9F00890BF40}" dt="2023-12-12T14:42:49.075" v="131" actId="14100"/>
        <pc:sldMkLst>
          <pc:docMk/>
          <pc:sldMk cId="999546966" sldId="316"/>
        </pc:sldMkLst>
        <pc:spChg chg="mod">
          <ac:chgData name="Scharf, Jason" userId="S::jscharf@syr.gov::a2955c1a-834d-45f4-a24b-1ce392e94d5e" providerId="AD" clId="Web-{F5F97189-AE19-5D01-A753-C9F00890BF40}" dt="2023-12-12T14:42:41.138" v="127" actId="1076"/>
          <ac:spMkLst>
            <pc:docMk/>
            <pc:sldMk cId="999546966" sldId="316"/>
            <ac:spMk id="235" creationId="{00000000-0000-0000-0000-000000000000}"/>
          </ac:spMkLst>
        </pc:spChg>
        <pc:spChg chg="mod">
          <ac:chgData name="Scharf, Jason" userId="S::jscharf@syr.gov::a2955c1a-834d-45f4-a24b-1ce392e94d5e" providerId="AD" clId="Web-{F5F97189-AE19-5D01-A753-C9F00890BF40}" dt="2023-12-12T14:42:49.075" v="131" actId="14100"/>
          <ac:spMkLst>
            <pc:docMk/>
            <pc:sldMk cId="999546966" sldId="316"/>
            <ac:spMk id="236" creationId="{00000000-0000-0000-0000-000000000000}"/>
          </ac:spMkLst>
        </pc:spChg>
      </pc:sldChg>
      <pc:sldChg chg="modSp ord">
        <pc:chgData name="Scharf, Jason" userId="S::jscharf@syr.gov::a2955c1a-834d-45f4-a24b-1ce392e94d5e" providerId="AD" clId="Web-{F5F97189-AE19-5D01-A753-C9F00890BF40}" dt="2023-12-12T14:35:48.818" v="8" actId="20577"/>
        <pc:sldMkLst>
          <pc:docMk/>
          <pc:sldMk cId="3536129051" sldId="317"/>
        </pc:sldMkLst>
        <pc:spChg chg="mod">
          <ac:chgData name="Scharf, Jason" userId="S::jscharf@syr.gov::a2955c1a-834d-45f4-a24b-1ce392e94d5e" providerId="AD" clId="Web-{F5F97189-AE19-5D01-A753-C9F00890BF40}" dt="2023-12-12T14:35:48.818" v="8" actId="20577"/>
          <ac:spMkLst>
            <pc:docMk/>
            <pc:sldMk cId="3536129051" sldId="317"/>
            <ac:spMk id="141" creationId="{00000000-0000-0000-0000-000000000000}"/>
          </ac:spMkLst>
        </pc:spChg>
      </pc:sldChg>
      <pc:sldChg chg="add mod replId modShow">
        <pc:chgData name="Scharf, Jason" userId="S::jscharf@syr.gov::a2955c1a-834d-45f4-a24b-1ce392e94d5e" providerId="AD" clId="Web-{F5F97189-AE19-5D01-A753-C9F00890BF40}" dt="2023-12-12T14:47:54.628" v="188"/>
        <pc:sldMkLst>
          <pc:docMk/>
          <pc:sldMk cId="3407628017"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3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92dadd2ec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96" name="Google Shape;96;g1192dadd2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628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68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14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011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81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66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yr.gov/Departments/API/API-Initiatives/Surveillance-Technology"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3q9Iq8HkAKtrWgPnJp0rCOQRttffC15D_lxIjVwvmzY/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048546"/>
            <a:ext cx="9144000" cy="3043281"/>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dirty="0">
                <a:solidFill>
                  <a:srgbClr val="F2F2F2"/>
                </a:solidFill>
                <a:latin typeface="Libre Baskerville"/>
                <a:ea typeface="Libre Baskerville"/>
                <a:cs typeface="Libre Baskerville"/>
                <a:sym typeface="Libre Baskerville"/>
              </a:rPr>
              <a:t>Surveillance Technology Working Group </a:t>
            </a:r>
            <a:endParaRPr sz="4800" b="1" dirty="0">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dirty="0">
                <a:solidFill>
                  <a:srgbClr val="F2F2F2"/>
                </a:solidFill>
                <a:latin typeface="Libre Baskerville"/>
                <a:ea typeface="Libre Baskerville"/>
                <a:cs typeface="Libre Baskerville"/>
                <a:sym typeface="Libre Baskerville"/>
              </a:rPr>
              <a:t>Meeting #56</a:t>
            </a:r>
            <a:br>
              <a:rPr lang="en" sz="3000" dirty="0">
                <a:latin typeface="Libre Baskerville"/>
                <a:ea typeface="Libre Baskerville"/>
                <a:cs typeface="Libre Baskerville"/>
              </a:rPr>
            </a:br>
            <a:r>
              <a:rPr lang="en" sz="3000" dirty="0">
                <a:solidFill>
                  <a:srgbClr val="F2F2F2"/>
                </a:solidFill>
                <a:latin typeface="Libre Baskerville"/>
                <a:ea typeface="Libre Baskerville"/>
                <a:cs typeface="Libre Baskerville"/>
                <a:sym typeface="Libre Baskerville"/>
              </a:rPr>
              <a:t>12/12/2023</a:t>
            </a:r>
            <a:endParaRPr sz="3000" dirty="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000706"/>
            <a:ext cx="2897400" cy="2292905"/>
          </a:xfrm>
          <a:prstGeom prst="rect">
            <a:avLst/>
          </a:prstGeom>
          <a:noFill/>
          <a:ln>
            <a:noFill/>
          </a:ln>
        </p:spPr>
        <p:txBody>
          <a:bodyPr spcFirstLastPara="1" wrap="square" lIns="91425" tIns="91425" rIns="91425" bIns="91425" anchor="t" anchorCtr="0">
            <a:spAutoFit/>
          </a:bodyPr>
          <a:lstStyle/>
          <a:p>
            <a:pPr algn="ctr"/>
            <a:r>
              <a:rPr lang="en" dirty="0">
                <a:solidFill>
                  <a:srgbClr val="053259"/>
                </a:solidFill>
                <a:latin typeface="Nunito"/>
                <a:ea typeface="Nunito"/>
                <a:cs typeface="Nunito"/>
                <a:sym typeface="Nunito"/>
              </a:rPr>
              <a:t>Update STWG </a:t>
            </a:r>
            <a:r>
              <a:rPr lang="en" b="1" dirty="0">
                <a:solidFill>
                  <a:schemeClr val="accent5"/>
                </a:solidFill>
                <a:latin typeface="Nunito"/>
                <a:ea typeface="Nunito"/>
                <a:cs typeface="Nunito"/>
                <a:sym typeface="Nunito"/>
              </a:rPr>
              <a:t>Website </a:t>
            </a:r>
            <a:r>
              <a:rPr lang="en" b="1" dirty="0">
                <a:solidFill>
                  <a:schemeClr val="accent5"/>
                </a:solidFill>
                <a:latin typeface="Nunito"/>
                <a:ea typeface="Nunito"/>
                <a:sym typeface="Nunito"/>
              </a:rPr>
              <a:t> ✅</a:t>
            </a:r>
            <a:r>
              <a:rPr lang="en" sz="1300" b="1" dirty="0">
                <a:solidFill>
                  <a:schemeClr val="accent1"/>
                </a:solidFill>
                <a:highlight>
                  <a:srgbClr val="00FF00"/>
                </a:highlight>
                <a:ea typeface="Nunito"/>
                <a:sym typeface="Nunito"/>
              </a:rPr>
              <a:t>(Complete)</a:t>
            </a:r>
            <a:endParaRPr lang="en" sz="1300" dirty="0">
              <a:solidFill>
                <a:schemeClr val="accent1"/>
              </a:solidFill>
              <a:ea typeface="Nunito"/>
            </a:endParaRPr>
          </a:p>
          <a:p>
            <a:pPr marL="457200" indent="-317500" algn="ctr">
              <a:spcBef>
                <a:spcPts val="1000"/>
              </a:spcBef>
              <a:buClr>
                <a:srgbClr val="053259"/>
              </a:buClr>
              <a:buSzPts val="1400"/>
              <a:buFont typeface="Nunito"/>
              <a:buChar char="●"/>
            </a:pPr>
            <a:r>
              <a:rPr lang="en" dirty="0">
                <a:solidFill>
                  <a:srgbClr val="053259"/>
                </a:solidFill>
                <a:latin typeface="Nunito"/>
                <a:ea typeface="Nunito"/>
                <a:cs typeface="Nunito"/>
                <a:sym typeface="Nunito"/>
              </a:rPr>
              <a:t>Tech Recommendations</a:t>
            </a:r>
            <a:endParaRPr lang="en-US">
              <a:solidFill>
                <a:srgbClr val="053259"/>
              </a:solidFill>
              <a:latin typeface="Nunito"/>
              <a:ea typeface="Nunito"/>
              <a:cs typeface="Nunito"/>
            </a:endParaRPr>
          </a:p>
          <a:p>
            <a:pPr marL="457200" indent="-317500" algn="ctr">
              <a:buClr>
                <a:srgbClr val="053259"/>
              </a:buClr>
              <a:buSzPts val="1400"/>
              <a:buFont typeface="Nunito"/>
              <a:buChar char="●"/>
            </a:pPr>
            <a:r>
              <a:rPr lang="en" dirty="0">
                <a:solidFill>
                  <a:srgbClr val="053259"/>
                </a:solidFill>
                <a:latin typeface="Nunito"/>
                <a:ea typeface="Nunito"/>
                <a:cs typeface="Nunito"/>
                <a:sym typeface="Nunito"/>
              </a:rPr>
              <a:t>Meeting Notes and Slide Decks </a:t>
            </a:r>
            <a:endParaRPr b="1" dirty="0">
              <a:solidFill>
                <a:srgbClr val="053259"/>
              </a:solidFill>
              <a:latin typeface="Nunito"/>
              <a:ea typeface="Nunito"/>
              <a:cs typeface="Nunito"/>
              <a:sym typeface="Nunito"/>
            </a:endParaRPr>
          </a:p>
          <a:p>
            <a:pPr algn="ctr">
              <a:spcBef>
                <a:spcPts val="1000"/>
              </a:spcBef>
            </a:pPr>
            <a:r>
              <a:rPr lang="en" dirty="0">
                <a:solidFill>
                  <a:srgbClr val="053259"/>
                </a:solidFill>
                <a:latin typeface="Nunito"/>
                <a:ea typeface="Nunito"/>
                <a:cs typeface="Nunito"/>
                <a:sym typeface="Nunito"/>
              </a:rPr>
              <a:t>Connect with other </a:t>
            </a:r>
            <a:r>
              <a:rPr lang="en" b="1" dirty="0">
                <a:solidFill>
                  <a:schemeClr val="accent5"/>
                </a:solidFill>
                <a:latin typeface="Nunito"/>
                <a:ea typeface="Nunito"/>
                <a:cs typeface="Nunito"/>
                <a:sym typeface="Nunito"/>
              </a:rPr>
              <a:t>cities doing </a:t>
            </a:r>
            <a:r>
              <a:rPr lang="en" b="1" dirty="0" err="1">
                <a:solidFill>
                  <a:schemeClr val="accent5"/>
                </a:solidFill>
                <a:latin typeface="Nunito"/>
                <a:ea typeface="Nunito"/>
                <a:cs typeface="Nunito"/>
                <a:sym typeface="Nunito"/>
              </a:rPr>
              <a:t>Surv</a:t>
            </a:r>
            <a:r>
              <a:rPr lang="en" b="1" dirty="0">
                <a:solidFill>
                  <a:schemeClr val="accent5"/>
                </a:solidFill>
                <a:latin typeface="Nunito"/>
                <a:ea typeface="Nunito"/>
                <a:cs typeface="Nunito"/>
                <a:sym typeface="Nunito"/>
              </a:rPr>
              <a:t>. Tech Work</a:t>
            </a:r>
            <a:endParaRPr b="1" dirty="0">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2022 – December 2023)</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algn="ctr"/>
            <a:r>
              <a:rPr lang="en" dirty="0">
                <a:solidFill>
                  <a:srgbClr val="053259"/>
                </a:solidFill>
                <a:latin typeface="Nunito"/>
                <a:ea typeface="Nunito"/>
                <a:cs typeface="Nunito"/>
                <a:sym typeface="Nunito"/>
              </a:rPr>
              <a:t>Complete an audit of technologies currently used by the City as</a:t>
            </a:r>
            <a:r>
              <a:rPr lang="en" b="1" dirty="0">
                <a:solidFill>
                  <a:schemeClr val="accent1"/>
                </a:solidFill>
                <a:latin typeface="Nunito"/>
                <a:ea typeface="Nunito"/>
                <a:cs typeface="Nunito"/>
                <a:sym typeface="Nunito"/>
              </a:rPr>
              <a:t> Surveillance or Not </a:t>
            </a:r>
            <a:r>
              <a:rPr lang="en" sz="1300" b="1" dirty="0">
                <a:solidFill>
                  <a:schemeClr val="accent5"/>
                </a:solidFill>
                <a:ea typeface="Nunito"/>
                <a:sym typeface="Nunito"/>
              </a:rPr>
              <a:t>✅</a:t>
            </a:r>
            <a:r>
              <a:rPr lang="en" b="1" dirty="0">
                <a:solidFill>
                  <a:schemeClr val="accent1"/>
                </a:solidFill>
                <a:highlight>
                  <a:srgbClr val="00FF00"/>
                </a:highlight>
                <a:latin typeface="Nunito"/>
                <a:ea typeface="Nunito"/>
                <a:cs typeface="Nunito"/>
                <a:sym typeface="Nunito"/>
              </a:rPr>
              <a:t>(Complete)</a:t>
            </a:r>
            <a:endParaRPr lang="en-US" b="1" dirty="0">
              <a:solidFill>
                <a:schemeClr val="accent1"/>
              </a:solidFill>
              <a:highlight>
                <a:srgbClr val="00FF00"/>
              </a:highlight>
              <a:latin typeface="Nunito"/>
              <a:ea typeface="Nunito"/>
              <a:cs typeface="Nunito"/>
            </a:endParaRPr>
          </a:p>
          <a:p>
            <a:pPr marL="0" lvl="0" indent="0" algn="ctr" rtl="0">
              <a:spcBef>
                <a:spcPts val="1000"/>
              </a:spcBef>
              <a:spcAft>
                <a:spcPts val="0"/>
              </a:spcAft>
              <a:buNone/>
            </a:pPr>
            <a:r>
              <a:rPr lang="en" dirty="0">
                <a:solidFill>
                  <a:srgbClr val="053259"/>
                </a:solidFill>
                <a:latin typeface="Nunito"/>
                <a:ea typeface="Nunito"/>
                <a:cs typeface="Nunito"/>
                <a:sym typeface="Nunito"/>
              </a:rPr>
              <a:t>Release an </a:t>
            </a:r>
            <a:r>
              <a:rPr lang="en" b="1" dirty="0">
                <a:solidFill>
                  <a:srgbClr val="053259"/>
                </a:solidFill>
                <a:latin typeface="Nunito"/>
                <a:ea typeface="Nunito"/>
                <a:cs typeface="Nunito"/>
                <a:sym typeface="Nunito"/>
              </a:rPr>
              <a:t>Annual Report</a:t>
            </a:r>
            <a:endParaRPr dirty="0">
              <a:solidFill>
                <a:srgbClr val="053259"/>
              </a:solidFill>
              <a:latin typeface="Nunito"/>
              <a:ea typeface="Nunito"/>
              <a:cs typeface="Nunito"/>
              <a:sym typeface="Nunito"/>
            </a:endParaRPr>
          </a:p>
          <a:p>
            <a:pPr marL="457200" indent="-317500" algn="ctr">
              <a:spcBef>
                <a:spcPts val="1000"/>
              </a:spcBef>
              <a:buClr>
                <a:schemeClr val="accent1"/>
              </a:buClr>
              <a:buSzPts val="1400"/>
              <a:buFont typeface="Nunito"/>
              <a:buChar char="●"/>
            </a:pPr>
            <a:r>
              <a:rPr lang="en" dirty="0">
                <a:solidFill>
                  <a:schemeClr val="accent1"/>
                </a:solidFill>
                <a:latin typeface="Nunito"/>
                <a:ea typeface="Nunito"/>
                <a:cs typeface="Nunito"/>
                <a:sym typeface="Nunito"/>
              </a:rPr>
              <a:t>Including recommendations, data that came from recommendations, and if stipulations are  being followed.</a:t>
            </a:r>
            <a:endParaRPr dirty="0">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algn="r">
              <a:buClr>
                <a:srgbClr val="B98E00"/>
              </a:buClr>
              <a:buSzPts val="4000"/>
            </a:pPr>
            <a:r>
              <a:rPr lang="en" sz="3600" b="1" dirty="0">
                <a:solidFill>
                  <a:srgbClr val="B98E00"/>
                </a:solidFill>
                <a:latin typeface="Times"/>
                <a:ea typeface="Times"/>
                <a:cs typeface="Times"/>
                <a:sym typeface="Times"/>
              </a:rPr>
              <a:t>STWG Planning (Review)</a:t>
            </a:r>
            <a:endParaRPr sz="3600" dirty="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flipV="1">
            <a:off x="781" y="4024106"/>
            <a:ext cx="4825619" cy="32817"/>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dirty="0">
                <a:solidFill>
                  <a:srgbClr val="F2F2F2"/>
                </a:solidFill>
                <a:sym typeface="Libre Baskerville"/>
              </a:rPr>
              <a:t>Automated Speed &amp; Redlight Enforcement Technologies</a:t>
            </a:r>
            <a:endParaRPr lang="en-US" dirty="0"/>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63471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7387730" y="1102001"/>
            <a:ext cx="151500" cy="15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 name="Google Shape;99;p15"/>
          <p:cNvSpPr txBox="1">
            <a:spLocks noGrp="1"/>
          </p:cNvSpPr>
          <p:nvPr>
            <p:ph type="title"/>
          </p:nvPr>
        </p:nvSpPr>
        <p:spPr>
          <a:xfrm>
            <a:off x="184988" y="271275"/>
            <a:ext cx="8841962" cy="1228500"/>
          </a:xfrm>
          <a:prstGeom prst="rect">
            <a:avLst/>
          </a:prstGeom>
          <a:noFill/>
          <a:ln>
            <a:noFill/>
          </a:ln>
        </p:spPr>
        <p:txBody>
          <a:bodyPr spcFirstLastPara="1" wrap="square" lIns="91425" tIns="45700" rIns="91425" bIns="45700" anchor="ctr" anchorCtr="0">
            <a:noAutofit/>
          </a:bodyPr>
          <a:lstStyle/>
          <a:p>
            <a:pPr algn="r"/>
            <a:r>
              <a:rPr lang="en" sz="2400" dirty="0">
                <a:solidFill>
                  <a:srgbClr val="B98E00"/>
                </a:solidFill>
                <a:ea typeface="Times"/>
                <a:sym typeface="Times"/>
              </a:rPr>
              <a:t>Automated Speed &amp; Redlight Enforcement Technologies (DPW)</a:t>
            </a:r>
            <a:endParaRPr lang="en" sz="2400" b="1" dirty="0">
              <a:solidFill>
                <a:srgbClr val="B98E00"/>
              </a:solidFill>
              <a:latin typeface="Times"/>
              <a:ea typeface="Times"/>
              <a:cs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00" name="Google Shape;100;p15"/>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01" name="Google Shape;101;p15"/>
          <p:cNvGraphicFramePr/>
          <p:nvPr>
            <p:extLst>
              <p:ext uri="{D42A27DB-BD31-4B8C-83A1-F6EECF244321}">
                <p14:modId xmlns:p14="http://schemas.microsoft.com/office/powerpoint/2010/main" val="3636669475"/>
              </p:ext>
            </p:extLst>
          </p:nvPr>
        </p:nvGraphicFramePr>
        <p:xfrm>
          <a:off x="122825" y="843625"/>
          <a:ext cx="8904175" cy="403177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861900">
                <a:tc>
                  <a:txBody>
                    <a:bodyPr/>
                    <a:lstStyle/>
                    <a:p>
                      <a:pPr marL="0" lvl="0" indent="0" algn="l" rtl="0">
                        <a:spcBef>
                          <a:spcPts val="0"/>
                        </a:spcBef>
                        <a:spcAft>
                          <a:spcPts val="0"/>
                        </a:spcAft>
                        <a:buNone/>
                      </a:pPr>
                      <a:r>
                        <a:rPr lang="en" sz="1000" dirty="0"/>
                        <a:t>Applicant name: </a:t>
                      </a:r>
                      <a:r>
                        <a:rPr lang="en" sz="900" i="1" dirty="0">
                          <a:solidFill>
                            <a:srgbClr val="062858"/>
                          </a:solidFill>
                        </a:rPr>
                        <a:t>DPW</a:t>
                      </a:r>
                      <a:endParaRPr sz="900" i="1" dirty="0">
                        <a:solidFill>
                          <a:srgbClr val="062858"/>
                        </a:solidFill>
                      </a:endParaRPr>
                    </a:p>
                    <a:p>
                      <a:pPr marL="0" lvl="0" indent="0" algn="l" rtl="0">
                        <a:spcBef>
                          <a:spcPts val="0"/>
                        </a:spcBef>
                        <a:spcAft>
                          <a:spcPts val="0"/>
                        </a:spcAft>
                        <a:buNone/>
                      </a:pPr>
                      <a:r>
                        <a:rPr lang="en" sz="1000" dirty="0">
                          <a:solidFill>
                            <a:schemeClr val="dk1"/>
                          </a:solidFill>
                        </a:rPr>
                        <a:t>Company:</a:t>
                      </a:r>
                      <a:r>
                        <a:rPr lang="en" sz="900" dirty="0">
                          <a:solidFill>
                            <a:schemeClr val="dk1"/>
                          </a:solidFill>
                        </a:rPr>
                        <a:t> </a:t>
                      </a:r>
                      <a:r>
                        <a:rPr lang="en" sz="900" i="1" dirty="0">
                          <a:solidFill>
                            <a:schemeClr val="dk1"/>
                          </a:solidFill>
                        </a:rPr>
                        <a:t>Not selected yet</a:t>
                      </a:r>
                      <a:endParaRPr sz="900" dirty="0">
                        <a:solidFill>
                          <a:schemeClr val="dk1"/>
                        </a:solidFill>
                      </a:endParaRPr>
                    </a:p>
                    <a:p>
                      <a:pPr marL="0" lvl="0" indent="0" algn="l" rtl="0">
                        <a:spcBef>
                          <a:spcPts val="0"/>
                        </a:spcBef>
                        <a:spcAft>
                          <a:spcPts val="0"/>
                        </a:spcAft>
                        <a:buNone/>
                      </a:pPr>
                      <a:r>
                        <a:rPr lang="en" sz="1000" dirty="0">
                          <a:solidFill>
                            <a:schemeClr val="dk1"/>
                          </a:solidFill>
                        </a:rPr>
                        <a:t>Sponsoring Department: DPW</a:t>
                      </a:r>
                      <a:endParaRPr sz="900" i="1" dirty="0">
                        <a:solidFill>
                          <a:srgbClr val="062858"/>
                        </a:solidFill>
                      </a:endParaRPr>
                    </a:p>
                  </a:txBody>
                  <a:tcPr marL="91425" marR="91425" marT="91425" marB="91425"/>
                </a:tc>
                <a:tc>
                  <a:txBody>
                    <a:bodyPr/>
                    <a:lstStyle/>
                    <a:p>
                      <a:pPr marL="0" lvl="0" indent="0" algn="l" rtl="0">
                        <a:spcBef>
                          <a:spcPts val="0"/>
                        </a:spcBef>
                        <a:spcAft>
                          <a:spcPts val="0"/>
                        </a:spcAft>
                        <a:buNone/>
                      </a:pPr>
                      <a:r>
                        <a:rPr lang="en" sz="1000" dirty="0">
                          <a:solidFill>
                            <a:schemeClr val="dk1"/>
                          </a:solidFill>
                        </a:rPr>
                        <a:t>Application Date: 11/14/23</a:t>
                      </a:r>
                      <a:endParaRPr sz="900"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Partner Organization/Technologies: </a:t>
                      </a:r>
                      <a:endParaRPr lang="en" sz="900" i="1" dirty="0">
                        <a:solidFill>
                          <a:srgbClr val="000000"/>
                        </a:solidFill>
                      </a:endParaRPr>
                    </a:p>
                    <a:p>
                      <a:pPr marL="0" lvl="0" indent="0" algn="l">
                        <a:spcBef>
                          <a:spcPts val="0"/>
                        </a:spcBef>
                        <a:spcAft>
                          <a:spcPts val="0"/>
                        </a:spcAft>
                        <a:buSzPts val="1100"/>
                        <a:buFont typeface="Arial"/>
                        <a:buNone/>
                      </a:pPr>
                      <a:r>
                        <a:rPr lang="en" sz="1000" i="1" dirty="0">
                          <a:solidFill>
                            <a:srgbClr val="000000"/>
                          </a:solidFill>
                        </a:rPr>
                        <a:t>Syracuse Police Department</a:t>
                      </a:r>
                      <a:br>
                        <a:rPr lang="en" sz="1000" dirty="0">
                          <a:solidFill>
                            <a:srgbClr val="000000"/>
                          </a:solidFill>
                        </a:rPr>
                      </a:br>
                      <a:endParaRPr sz="900" i="1">
                        <a:solidFill>
                          <a:srgbClr val="000000"/>
                        </a:solidFill>
                      </a:endParaRPr>
                    </a:p>
                  </a:txBody>
                  <a:tcPr marL="91425" marR="91425" marT="91425" marB="91425"/>
                </a:tc>
                <a:tc gridSpan="2">
                  <a:txBody>
                    <a:bodyPr/>
                    <a:lstStyle/>
                    <a:p>
                      <a:pPr marL="0" lvl="0" indent="0" algn="l" rtl="0">
                        <a:spcBef>
                          <a:spcPts val="0"/>
                        </a:spcBef>
                        <a:spcAft>
                          <a:spcPts val="0"/>
                        </a:spcAft>
                        <a:buNone/>
                      </a:pPr>
                      <a:r>
                        <a:rPr lang="en" sz="1000" dirty="0">
                          <a:solidFill>
                            <a:schemeClr val="dk1"/>
                          </a:solidFill>
                        </a:rPr>
                        <a:t>Proof of Concept Demonstration?</a:t>
                      </a:r>
                      <a:endParaRPr sz="1000" dirty="0">
                        <a:solidFill>
                          <a:schemeClr val="dk1"/>
                        </a:solidFill>
                      </a:endParaRPr>
                    </a:p>
                    <a:p>
                      <a:pPr marL="0" lvl="0" indent="0" algn="l" rtl="0">
                        <a:spcBef>
                          <a:spcPts val="0"/>
                        </a:spcBef>
                        <a:spcAft>
                          <a:spcPts val="0"/>
                        </a:spcAft>
                        <a:buNone/>
                      </a:pPr>
                      <a:r>
                        <a:rPr lang="en" sz="1000" dirty="0">
                          <a:solidFill>
                            <a:schemeClr val="dk1"/>
                          </a:solidFill>
                        </a:rPr>
                        <a:t>Technology Implementation?                                 X</a:t>
                      </a:r>
                      <a:endParaRPr sz="1000" dirty="0">
                        <a:solidFill>
                          <a:schemeClr val="dk1"/>
                        </a:solidFill>
                      </a:endParaRPr>
                    </a:p>
                    <a:p>
                      <a:pPr marL="0" lvl="0" indent="0" algn="l" rtl="0">
                        <a:spcBef>
                          <a:spcPts val="0"/>
                        </a:spcBef>
                        <a:spcAft>
                          <a:spcPts val="0"/>
                        </a:spcAft>
                        <a:buNone/>
                      </a:pPr>
                      <a:r>
                        <a:rPr lang="en" sz="1000" dirty="0">
                          <a:solidFill>
                            <a:schemeClr val="dk1"/>
                          </a:solidFill>
                        </a:rPr>
                        <a:t>Exempt?</a:t>
                      </a:r>
                      <a:endParaRPr sz="1000" dirty="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31500">
                <a:tc gridSpan="2">
                  <a:txBody>
                    <a:bodyPr/>
                    <a:lstStyle/>
                    <a:p>
                      <a:pPr marL="0" lvl="0" indent="0" algn="l" rtl="0">
                        <a:spcBef>
                          <a:spcPts val="0"/>
                        </a:spcBef>
                        <a:spcAft>
                          <a:spcPts val="0"/>
                        </a:spcAft>
                        <a:buNone/>
                      </a:pPr>
                      <a:r>
                        <a:rPr lang="en" sz="1000" dirty="0"/>
                        <a:t>Technology Purpose:</a:t>
                      </a:r>
                      <a:r>
                        <a:rPr lang="en" sz="900" dirty="0"/>
                        <a:t> </a:t>
                      </a:r>
                      <a:r>
                        <a:rPr lang="en" sz="900" i="1" dirty="0"/>
                        <a:t>S</a:t>
                      </a:r>
                      <a:r>
                        <a:rPr lang="en" sz="900" b="0" i="1" u="none" strike="noStrike" noProof="0" dirty="0">
                          <a:latin typeface="Arial"/>
                        </a:rPr>
                        <a:t>upport pedestrian safety near school campuses</a:t>
                      </a:r>
                      <a:endParaRPr sz="900" i="1" dirty="0">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Operation/Implementation description: </a:t>
                      </a:r>
                    </a:p>
                    <a:p>
                      <a:pPr lvl="0" algn="l">
                        <a:lnSpc>
                          <a:spcPct val="100000"/>
                        </a:lnSpc>
                        <a:spcBef>
                          <a:spcPts val="0"/>
                        </a:spcBef>
                        <a:spcAft>
                          <a:spcPts val="0"/>
                        </a:spcAft>
                        <a:buNone/>
                      </a:pPr>
                      <a:r>
                        <a:rPr lang="en" sz="1000" b="0" i="1" u="none" strike="noStrike" noProof="0" dirty="0">
                          <a:solidFill>
                            <a:schemeClr val="dk1"/>
                          </a:solidFill>
                          <a:latin typeface="Arial"/>
                        </a:rPr>
                        <a:t>Automated speed and redlight enforcement technologies around school zones and automated bus stop arm cameras on all school buses.</a:t>
                      </a:r>
                      <a:endParaRPr lang="en" i="1" dirty="0"/>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697700">
                <a:tc>
                  <a:txBody>
                    <a:bodyPr/>
                    <a:lstStyle/>
                    <a:p>
                      <a:pPr marL="0" lvl="0" indent="0" algn="l" rtl="0">
                        <a:lnSpc>
                          <a:spcPct val="115000"/>
                        </a:lnSpc>
                        <a:spcBef>
                          <a:spcPts val="0"/>
                        </a:spcBef>
                        <a:spcAft>
                          <a:spcPts val="0"/>
                        </a:spcAft>
                        <a:buNone/>
                      </a:pPr>
                      <a:r>
                        <a:rPr lang="en" sz="1000" dirty="0">
                          <a:solidFill>
                            <a:schemeClr val="dk1"/>
                          </a:solidFill>
                        </a:rPr>
                        <a:t>Data Management Plan: </a:t>
                      </a:r>
                      <a:endParaRPr sz="900" i="1">
                        <a:solidFill>
                          <a:schemeClr val="accent1"/>
                        </a:solidFill>
                      </a:endParaRPr>
                    </a:p>
                    <a:p>
                      <a:pPr marL="0" lvl="0" indent="0" algn="l" rtl="0">
                        <a:lnSpc>
                          <a:spcPct val="115000"/>
                        </a:lnSpc>
                        <a:spcBef>
                          <a:spcPts val="0"/>
                        </a:spcBef>
                        <a:spcAft>
                          <a:spcPts val="0"/>
                        </a:spcAft>
                        <a:buNone/>
                      </a:pPr>
                      <a:r>
                        <a:rPr lang="en-US" sz="900" i="1" dirty="0">
                          <a:solidFill>
                            <a:schemeClr val="accent1"/>
                          </a:solidFill>
                        </a:rPr>
                        <a:t>Not determined yet</a:t>
                      </a:r>
                      <a:endParaRPr sz="900" i="0" dirty="0">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Cloud vs on prem: </a:t>
                      </a:r>
                    </a:p>
                    <a:p>
                      <a:pPr marL="0" lvl="0" indent="0" algn="l">
                        <a:spcBef>
                          <a:spcPts val="0"/>
                        </a:spcBef>
                        <a:spcAft>
                          <a:spcPts val="0"/>
                        </a:spcAft>
                        <a:buNone/>
                      </a:pPr>
                      <a:r>
                        <a:rPr lang="en-US" sz="800" b="0" i="1" u="none" strike="noStrike" noProof="0" dirty="0">
                          <a:solidFill>
                            <a:schemeClr val="accent1"/>
                          </a:solidFill>
                          <a:latin typeface="Arial"/>
                        </a:rPr>
                        <a:t>Not determined yet</a:t>
                      </a:r>
                      <a:endParaRPr lang="en" dirty="0"/>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Intended Operation: </a:t>
                      </a:r>
                      <a:br>
                        <a:rPr lang="en" sz="1000" dirty="0">
                          <a:solidFill>
                            <a:srgbClr val="000000"/>
                          </a:solidFill>
                        </a:rPr>
                      </a:br>
                      <a:r>
                        <a:rPr lang="en" sz="1000" i="1" dirty="0">
                          <a:solidFill>
                            <a:schemeClr val="dk1"/>
                          </a:solidFill>
                        </a:rPr>
                        <a:t>Automated speed and redlight enforcement technologies capture videos of vehicles that do not stop for the stop signs around school zones and bus arm stop signs on school buses.</a:t>
                      </a:r>
                      <a:endParaRPr lang="en" sz="1000" dirty="0">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Maintainability/Scalability/Reliability/Vulnerabilities: </a:t>
                      </a:r>
                      <a:br>
                        <a:rPr lang="en" sz="1000" dirty="0">
                          <a:solidFill>
                            <a:srgbClr val="000000"/>
                          </a:solidFill>
                        </a:rPr>
                      </a:br>
                      <a:r>
                        <a:rPr lang="en-US" sz="800" b="0" i="1" u="none" strike="noStrike" noProof="0" dirty="0">
                          <a:solidFill>
                            <a:schemeClr val="accent1"/>
                          </a:solidFill>
                          <a:latin typeface="Arial"/>
                        </a:rPr>
                        <a:t>Not determined yet</a:t>
                      </a:r>
                      <a:endParaRPr sz="1000" i="1" dirty="0">
                        <a:solidFill>
                          <a:srgbClr val="062858"/>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dirty="0">
                          <a:solidFill>
                            <a:schemeClr val="dk1"/>
                          </a:solidFill>
                        </a:rPr>
                        <a:t>Cybersecurity Plan: </a:t>
                      </a:r>
                      <a:br>
                        <a:rPr lang="en" sz="1000" dirty="0">
                          <a:solidFill>
                            <a:srgbClr val="000000"/>
                          </a:solidFill>
                        </a:rPr>
                      </a:br>
                      <a:r>
                        <a:rPr lang="en-US" sz="800" b="0" i="1" u="none" strike="noStrike" noProof="0" dirty="0">
                          <a:solidFill>
                            <a:schemeClr val="accent1"/>
                          </a:solidFill>
                          <a:latin typeface="Arial"/>
                        </a:rPr>
                        <a:t>Not determined yet</a:t>
                      </a:r>
                      <a:endParaRPr sz="1000" dirty="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Broader Impacts/Unintended Consequences/Concerns: </a:t>
                      </a:r>
                      <a:br>
                        <a:rPr lang="en" sz="1000" dirty="0">
                          <a:solidFill>
                            <a:srgbClr val="000000"/>
                          </a:solidFill>
                        </a:rPr>
                      </a:br>
                      <a:r>
                        <a:rPr lang="en-US" sz="800" b="0" i="1" u="none" strike="noStrike" noProof="0" dirty="0">
                          <a:solidFill>
                            <a:schemeClr val="accent1"/>
                          </a:solidFill>
                          <a:latin typeface="Arial"/>
                        </a:rPr>
                        <a:t>Not determined yet</a:t>
                      </a:r>
                      <a:endParaRPr sz="1000" i="1" dirty="0">
                        <a:solidFill>
                          <a:srgbClr val="062858"/>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dirty="0">
                          <a:solidFill>
                            <a:schemeClr val="dk1"/>
                          </a:solidFill>
                        </a:rPr>
                        <a:t>Who is the audience for this system?: </a:t>
                      </a:r>
                      <a:r>
                        <a:rPr lang="en" sz="1000" i="1" dirty="0">
                          <a:solidFill>
                            <a:schemeClr val="dk1"/>
                          </a:solidFill>
                        </a:rPr>
                        <a:t>Syracuse Police Dept.</a:t>
                      </a:r>
                      <a:br>
                        <a:rPr lang="en" sz="900" i="1" dirty="0">
                          <a:solidFill>
                            <a:srgbClr val="062858"/>
                          </a:solidFill>
                        </a:rPr>
                      </a:br>
                      <a:endParaRPr sz="1000" dirty="0">
                        <a:solidFill>
                          <a:srgbClr val="062858"/>
                        </a:solidFill>
                      </a:endParaRPr>
                    </a:p>
                    <a:p>
                      <a:pPr marL="0" lvl="0" indent="0" algn="l" rtl="0">
                        <a:spcBef>
                          <a:spcPts val="0"/>
                        </a:spcBef>
                        <a:spcAft>
                          <a:spcPts val="0"/>
                        </a:spcAft>
                        <a:buNone/>
                      </a:pPr>
                      <a:r>
                        <a:rPr lang="en" sz="1000" dirty="0">
                          <a:solidFill>
                            <a:schemeClr val="dk1"/>
                          </a:solidFill>
                        </a:rPr>
                        <a:t>How many units/how is the system deployed?:  </a:t>
                      </a:r>
                      <a:r>
                        <a:rPr lang="en" sz="1000" b="0" i="1" u="none" strike="noStrike" noProof="0" dirty="0">
                          <a:solidFill>
                            <a:schemeClr val="dk1"/>
                          </a:solidFill>
                          <a:latin typeface="Arial"/>
                        </a:rPr>
                        <a:t>70 static locations and 170 school buses</a:t>
                      </a:r>
                      <a:endParaRPr sz="1000" i="1" dirty="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dirty="0">
                          <a:solidFill>
                            <a:schemeClr val="dk1"/>
                          </a:solidFill>
                        </a:rPr>
                        <a:t>Volume, size and type of data: </a:t>
                      </a:r>
                      <a:br>
                        <a:rPr lang="en" sz="1000" dirty="0">
                          <a:solidFill>
                            <a:srgbClr val="000000"/>
                          </a:solidFill>
                        </a:rPr>
                      </a:br>
                      <a:r>
                        <a:rPr lang="en" sz="1000" i="1" dirty="0">
                          <a:solidFill>
                            <a:schemeClr val="dk1"/>
                          </a:solidFill>
                        </a:rPr>
                        <a:t>Video footage, the size and volume of this has not been determined yet.</a:t>
                      </a:r>
                      <a:endParaRPr sz="1000" i="1" dirty="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dirty="0">
                          <a:solidFill>
                            <a:schemeClr val="dk1"/>
                          </a:solidFill>
                        </a:rPr>
                        <a:t>Length of time application is expected to be used: </a:t>
                      </a:r>
                      <a:br>
                        <a:rPr lang="en" sz="1000" dirty="0">
                          <a:solidFill>
                            <a:srgbClr val="000000"/>
                          </a:solidFill>
                        </a:rPr>
                      </a:br>
                      <a:r>
                        <a:rPr lang="en-US" sz="800" b="0" i="1" u="none" strike="noStrike" noProof="0" dirty="0">
                          <a:solidFill>
                            <a:schemeClr val="accent1"/>
                          </a:solidFill>
                          <a:latin typeface="Arial"/>
                        </a:rPr>
                        <a:t>Not determined yet</a:t>
                      </a:r>
                      <a:br>
                        <a:rPr lang="en-US" sz="800" b="0" i="1" u="none" strike="noStrike" noProof="0" dirty="0">
                          <a:solidFill>
                            <a:schemeClr val="accent1"/>
                          </a:solidFill>
                          <a:latin typeface="Arial"/>
                        </a:rPr>
                      </a:br>
                      <a:endParaRPr lang="en" sz="1000" dirty="0">
                        <a:solidFill>
                          <a:srgbClr val="000000"/>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02" name="Google Shape;102;p15"/>
          <p:cNvSpPr/>
          <p:nvPr/>
        </p:nvSpPr>
        <p:spPr>
          <a:xfrm>
            <a:off x="7387736" y="920525"/>
            <a:ext cx="151500" cy="15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7387727" y="1283496"/>
            <a:ext cx="151500" cy="15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47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70348" y="579529"/>
            <a:ext cx="8074743" cy="3565290"/>
          </a:xfrm>
          <a:prstGeom prst="rect">
            <a:avLst/>
          </a:prstGeom>
          <a:noFill/>
          <a:ln>
            <a:noFill/>
          </a:ln>
        </p:spPr>
        <p:txBody>
          <a:bodyPr spcFirstLastPara="1" wrap="square" lIns="91425" tIns="45700" rIns="91425" bIns="45700" anchor="t" anchorCtr="0">
            <a:noAutofit/>
          </a:bodyPr>
          <a:lstStyle/>
          <a:p>
            <a:pPr lvl="1"/>
            <a:r>
              <a:rPr lang="en" sz="1600" b="1" dirty="0"/>
              <a:t>Questions and Answers:</a:t>
            </a:r>
            <a:br>
              <a:rPr lang="en" sz="1600" b="1" dirty="0"/>
            </a:br>
            <a:endParaRPr lang="en-US" dirty="0"/>
          </a:p>
          <a:p>
            <a:pPr lvl="1"/>
            <a:endParaRPr lang="en" sz="900"/>
          </a:p>
          <a:p>
            <a:pPr lvl="1"/>
            <a:endParaRPr lang="en" sz="900"/>
          </a:p>
        </p:txBody>
      </p:sp>
      <p:graphicFrame>
        <p:nvGraphicFramePr>
          <p:cNvPr id="3" name="Table 2">
            <a:extLst>
              <a:ext uri="{FF2B5EF4-FFF2-40B4-BE49-F238E27FC236}">
                <a16:creationId xmlns:a16="http://schemas.microsoft.com/office/drawing/2014/main" id="{912A7965-9304-7E6C-1477-0A94BE98678E}"/>
              </a:ext>
            </a:extLst>
          </p:cNvPr>
          <p:cNvGraphicFramePr>
            <a:graphicFrameLocks noGrp="1"/>
          </p:cNvGraphicFramePr>
          <p:nvPr>
            <p:extLst>
              <p:ext uri="{D42A27DB-BD31-4B8C-83A1-F6EECF244321}">
                <p14:modId xmlns:p14="http://schemas.microsoft.com/office/powerpoint/2010/main" val="3515926268"/>
              </p:ext>
            </p:extLst>
          </p:nvPr>
        </p:nvGraphicFramePr>
        <p:xfrm>
          <a:off x="299803" y="946253"/>
          <a:ext cx="8412286" cy="3680460"/>
        </p:xfrm>
        <a:graphic>
          <a:graphicData uri="http://schemas.openxmlformats.org/drawingml/2006/table">
            <a:tbl>
              <a:tblPr firstRow="1" bandRow="1">
                <a:tableStyleId>{08F9307A-0B5B-464F-924F-999C77223E5F}</a:tableStyleId>
              </a:tblPr>
              <a:tblGrid>
                <a:gridCol w="4206143">
                  <a:extLst>
                    <a:ext uri="{9D8B030D-6E8A-4147-A177-3AD203B41FA5}">
                      <a16:colId xmlns:a16="http://schemas.microsoft.com/office/drawing/2014/main" val="127777827"/>
                    </a:ext>
                  </a:extLst>
                </a:gridCol>
                <a:gridCol w="4206143">
                  <a:extLst>
                    <a:ext uri="{9D8B030D-6E8A-4147-A177-3AD203B41FA5}">
                      <a16:colId xmlns:a16="http://schemas.microsoft.com/office/drawing/2014/main" val="1029095295"/>
                    </a:ext>
                  </a:extLst>
                </a:gridCol>
              </a:tblGrid>
              <a:tr h="200025">
                <a:tc>
                  <a:txBody>
                    <a:bodyPr/>
                    <a:lstStyle/>
                    <a:p>
                      <a:pPr rtl="0" fontAlgn="b"/>
                      <a:r>
                        <a:rPr lang="en-US" b="1">
                          <a:effectLst/>
                        </a:rPr>
                        <a:t>Question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b="1">
                          <a:effectLst/>
                        </a:rPr>
                        <a:t>DPW's Response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42430065"/>
                  </a:ext>
                </a:extLst>
              </a:tr>
              <a:tr h="200025">
                <a:tc>
                  <a:txBody>
                    <a:bodyPr/>
                    <a:lstStyle/>
                    <a:p>
                      <a:pPr rtl="0" fontAlgn="b"/>
                      <a:r>
                        <a:rPr lang="en-US">
                          <a:effectLst/>
                        </a:rPr>
                        <a:t>Do we have the map of where they have identified for these yet? If so, can we get a copy?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solidFill>
                            <a:srgbClr val="0000FF"/>
                          </a:solidFill>
                          <a:effectLst/>
                        </a:rPr>
                        <a:t>No map yet, installs will be near school campuses in School Zones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55904102"/>
                  </a:ext>
                </a:extLst>
              </a:tr>
              <a:tr h="200025">
                <a:tc>
                  <a:txBody>
                    <a:bodyPr/>
                    <a:lstStyle/>
                    <a:p>
                      <a:pPr rtl="0" fontAlgn="b"/>
                      <a:r>
                        <a:rPr lang="en-US">
                          <a:effectLst/>
                        </a:rPr>
                        <a:t>Has a vendor been selected yet?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solidFill>
                            <a:srgbClr val="0000FF"/>
                          </a:solidFill>
                          <a:effectLst/>
                        </a:rPr>
                        <a:t>No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94898674"/>
                  </a:ext>
                </a:extLst>
              </a:tr>
              <a:tr h="200025">
                <a:tc>
                  <a:txBody>
                    <a:bodyPr/>
                    <a:lstStyle/>
                    <a:p>
                      <a:pPr rtl="0" fontAlgn="b"/>
                      <a:r>
                        <a:rPr lang="en-US">
                          <a:effectLst/>
                        </a:rPr>
                        <a:t>Are we going through the RFP process or will this be waived?</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solidFill>
                            <a:srgbClr val="0000FF"/>
                          </a:solidFill>
                          <a:effectLst/>
                        </a:rPr>
                        <a:t>RFP complete, waiting on scheduling selection com.</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40982707"/>
                  </a:ext>
                </a:extLst>
              </a:tr>
              <a:tr h="200025">
                <a:tc>
                  <a:txBody>
                    <a:bodyPr/>
                    <a:lstStyle/>
                    <a:p>
                      <a:pPr rtl="0" fontAlgn="b"/>
                      <a:r>
                        <a:rPr lang="en-US">
                          <a:effectLst/>
                        </a:rPr>
                        <a:t>What is the plan/strategy for informing the public of the rollout of this technology?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solidFill>
                            <a:srgbClr val="0000FF"/>
                          </a:solidFill>
                          <a:effectLst/>
                        </a:rPr>
                        <a:t>Press releases for installs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403F17"/>
                      </a:solidFill>
                      <a:prstDash val="solid"/>
                      <a:round/>
                      <a:headEnd type="none" w="med" len="med"/>
                      <a:tailEnd type="none" w="med" len="med"/>
                    </a:lnB>
                    <a:noFill/>
                  </a:tcPr>
                </a:tc>
                <a:extLst>
                  <a:ext uri="{0D108BD9-81ED-4DB2-BD59-A6C34878D82A}">
                    <a16:rowId xmlns:a16="http://schemas.microsoft.com/office/drawing/2014/main" val="1849634879"/>
                  </a:ext>
                </a:extLst>
              </a:tr>
              <a:tr h="200025">
                <a:tc>
                  <a:txBody>
                    <a:bodyPr/>
                    <a:lstStyle/>
                    <a:p>
                      <a:pPr rtl="0" fontAlgn="b"/>
                      <a:r>
                        <a:rPr lang="en-US">
                          <a:effectLst/>
                        </a:rPr>
                        <a:t>What is the plan/strategy for continuing to inform the public about the on-going use of this technology or changes in its use?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403F17"/>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solidFill>
                            <a:srgbClr val="0000FF"/>
                          </a:solidFill>
                          <a:effectLst/>
                        </a:rPr>
                        <a:t>Press release for initial installs, areas where items are used will be permanently signed to notify traveling public as is required for traffic control devices</a:t>
                      </a:r>
                    </a:p>
                  </a:txBody>
                  <a:tcPr marL="0" marR="0" marT="19050" marB="19050" anchor="b">
                    <a:lnL w="9525" cap="flat" cmpd="sng" algn="ctr">
                      <a:solidFill>
                        <a:srgbClr val="403F17"/>
                      </a:solidFill>
                      <a:prstDash val="solid"/>
                      <a:round/>
                      <a:headEnd type="none" w="med" len="med"/>
                      <a:tailEnd type="none" w="med" len="med"/>
                    </a:lnL>
                    <a:lnR w="9525" cap="flat" cmpd="sng" algn="ctr">
                      <a:solidFill>
                        <a:srgbClr val="403F17"/>
                      </a:solidFill>
                      <a:prstDash val="solid"/>
                      <a:round/>
                      <a:headEnd type="none" w="med" len="med"/>
                      <a:tailEnd type="none" w="med" len="med"/>
                    </a:lnR>
                    <a:lnT w="9525" cap="flat" cmpd="sng" algn="ctr">
                      <a:solidFill>
                        <a:srgbClr val="403F17"/>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68899166"/>
                  </a:ext>
                </a:extLst>
              </a:tr>
              <a:tr h="200025">
                <a:tc>
                  <a:txBody>
                    <a:bodyPr/>
                    <a:lstStyle/>
                    <a:p>
                      <a:pPr rtl="0" fontAlgn="b"/>
                      <a:r>
                        <a:rPr lang="en-US">
                          <a:effectLst/>
                        </a:rPr>
                        <a:t>What measures will be taken (or required of the vendor) to ensure data minimization (e.g., blurring faces of pedestrians, blurring background or all objects that are not cars or not traffic participants)?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r>
                        <a:rPr lang="en-US">
                          <a:solidFill>
                            <a:srgbClr val="0000FF"/>
                          </a:solidFill>
                          <a:effectLst/>
                        </a:rPr>
                        <a:t>Unknown until vendor selection/contract development phase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7457556"/>
                  </a:ext>
                </a:extLst>
              </a:tr>
            </a:tbl>
          </a:graphicData>
        </a:graphic>
      </p:graphicFrame>
    </p:spTree>
    <p:extLst>
      <p:ext uri="{BB962C8B-B14F-4D97-AF65-F5344CB8AC3E}">
        <p14:creationId xmlns:p14="http://schemas.microsoft.com/office/powerpoint/2010/main" val="129573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3823" y="1555451"/>
            <a:ext cx="8074743" cy="3358915"/>
          </a:xfrm>
          <a:prstGeom prst="rect">
            <a:avLst/>
          </a:prstGeom>
          <a:noFill/>
          <a:ln>
            <a:noFill/>
          </a:ln>
        </p:spPr>
        <p:txBody>
          <a:bodyPr spcFirstLastPara="1" wrap="square" lIns="91425" tIns="45700" rIns="91425" bIns="45700" anchor="t" anchorCtr="0">
            <a:noAutofit/>
          </a:bodyPr>
          <a:lstStyle/>
          <a:p>
            <a:pPr lvl="1"/>
            <a:endParaRPr lang="en" dirty="0"/>
          </a:p>
        </p:txBody>
      </p:sp>
      <p:sp>
        <p:nvSpPr>
          <p:cNvPr id="236" name="Google Shape;236;p29"/>
          <p:cNvSpPr txBox="1"/>
          <p:nvPr/>
        </p:nvSpPr>
        <p:spPr>
          <a:xfrm>
            <a:off x="522782" y="1594231"/>
            <a:ext cx="7310713" cy="851891"/>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rPr>
              <a:t>Q &amp; A with Neil Burke, </a:t>
            </a:r>
            <a:endParaRPr lang="en-US"/>
          </a:p>
          <a:p>
            <a:r>
              <a:rPr lang="en" sz="1800" dirty="0">
                <a:solidFill>
                  <a:srgbClr val="062858"/>
                </a:solidFill>
              </a:rPr>
              <a:t>Director of Special Projects at DPW</a:t>
            </a:r>
            <a:endParaRPr lang="en" dirty="0"/>
          </a:p>
        </p:txBody>
      </p:sp>
    </p:spTree>
    <p:extLst>
      <p:ext uri="{BB962C8B-B14F-4D97-AF65-F5344CB8AC3E}">
        <p14:creationId xmlns:p14="http://schemas.microsoft.com/office/powerpoint/2010/main" val="99954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dirty="0">
                <a:solidFill>
                  <a:srgbClr val="F2F2F2"/>
                </a:solidFill>
                <a:latin typeface="Libre Baskerville"/>
                <a:sym typeface="Libre Baskerville"/>
              </a:rPr>
              <a:t>Quick Updates</a:t>
            </a:r>
            <a:endParaRPr lang="en-US" dirty="0"/>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153853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indent="-336550">
              <a:spcBef>
                <a:spcPts val="360"/>
              </a:spcBef>
              <a:buClr>
                <a:srgbClr val="062858"/>
              </a:buClr>
              <a:buSzPts val="1700"/>
              <a:buChar char="●"/>
            </a:pPr>
            <a:r>
              <a:rPr lang="en" sz="1700" dirty="0">
                <a:solidFill>
                  <a:schemeClr val="accent1"/>
                </a:solidFill>
                <a:latin typeface="Twentieth Century"/>
                <a:ea typeface="Twentieth Century"/>
                <a:cs typeface="Twentieth Century"/>
              </a:rPr>
              <a:t>Was emailed to </a:t>
            </a:r>
            <a:r>
              <a:rPr lang="en" sz="1700">
                <a:solidFill>
                  <a:schemeClr val="accent1"/>
                </a:solidFill>
                <a:latin typeface="Twentieth Century"/>
                <a:ea typeface="Twentieth Century"/>
                <a:cs typeface="Twentieth Century"/>
              </a:rPr>
              <a:t>Syracuse</a:t>
            </a:r>
            <a:r>
              <a:rPr lang="en" sz="1700" dirty="0">
                <a:solidFill>
                  <a:schemeClr val="accent1"/>
                </a:solidFill>
                <a:latin typeface="Twentieth Century"/>
                <a:ea typeface="Twentieth Century"/>
                <a:cs typeface="Twentieth Century"/>
              </a:rPr>
              <a:t> Department heads on 11/17/2023 for their review and feedback.</a:t>
            </a:r>
            <a:endParaRPr lang="en-US"/>
          </a:p>
          <a:p>
            <a:pPr marL="457200" lvl="1" indent="-336550">
              <a:spcBef>
                <a:spcPts val="360"/>
              </a:spcBef>
              <a:buClr>
                <a:srgbClr val="062858"/>
              </a:buClr>
              <a:buSzPts val="1700"/>
              <a:buChar char="●"/>
            </a:pPr>
            <a:r>
              <a:rPr lang="en" sz="1700" dirty="0">
                <a:solidFill>
                  <a:schemeClr val="accent1"/>
                </a:solidFill>
                <a:latin typeface="Twentieth Century"/>
                <a:ea typeface="Twentieth Century"/>
                <a:cs typeface="Twentieth Century"/>
              </a:rPr>
              <a:t>Has been posted online at </a:t>
            </a:r>
            <a:r>
              <a:rPr lang="en" sz="1700" dirty="0">
                <a:solidFill>
                  <a:schemeClr val="accent1"/>
                </a:solidFill>
                <a:ea typeface="Twentieth Century"/>
                <a:hlinkClick r:id="rId3">
                  <a:extLst>
                    <a:ext uri="{A12FA001-AC4F-418D-AE19-62706E023703}">
                      <ahyp:hlinkClr xmlns:ahyp="http://schemas.microsoft.com/office/drawing/2018/hyperlinkcolor" val="tx"/>
                    </a:ext>
                  </a:extLst>
                </a:hlinkClick>
              </a:rPr>
              <a:t>https://www.syr.gov/Departments/API/API-Initiatives/Surveillance-Technology</a:t>
            </a:r>
            <a:r>
              <a:rPr lang="en" sz="1700" dirty="0">
                <a:solidFill>
                  <a:schemeClr val="accent1"/>
                </a:solidFill>
                <a:ea typeface="Twentieth Century"/>
              </a:rPr>
              <a:t> </a:t>
            </a:r>
          </a:p>
          <a:p>
            <a:pPr marL="914400">
              <a:spcBef>
                <a:spcPts val="360"/>
              </a:spcBef>
            </a:pPr>
            <a:endParaRPr lang="en-US" sz="1700">
              <a:solidFill>
                <a:schemeClr val="accent1"/>
              </a:solidFill>
              <a:latin typeface="Twentieth Century"/>
              <a:ea typeface="Twentieth Century"/>
              <a:cs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Font typeface="Arial"/>
              <a:buChar char="•"/>
            </a:pPr>
            <a:r>
              <a:rPr lang="en" sz="2000" dirty="0">
                <a:solidFill>
                  <a:schemeClr val="accent1"/>
                </a:solidFill>
              </a:rPr>
              <a:t>Automated Speed &amp; Redlight Enforcement Technologies</a:t>
            </a:r>
            <a:endParaRPr lang="en-US" dirty="0">
              <a:solidFill>
                <a:schemeClr val="accent1"/>
              </a:solidFill>
            </a:endParaRPr>
          </a:p>
          <a:p>
            <a:pPr marL="444500" indent="-342900">
              <a:buClr>
                <a:srgbClr val="062858"/>
              </a:buClr>
              <a:buSzPts val="2000"/>
              <a:buFont typeface="Arial"/>
              <a:buChar char="•"/>
            </a:pPr>
            <a:r>
              <a:rPr lang="en" sz="2000" dirty="0">
                <a:solidFill>
                  <a:schemeClr val="accent1"/>
                </a:solidFill>
                <a:latin typeface="Twentieth Century"/>
                <a:ea typeface="Twentieth Century"/>
              </a:rPr>
              <a:t>Status of the Citywide Audit &amp; Inventory</a:t>
            </a:r>
          </a:p>
          <a:p>
            <a:pPr marL="444500" indent="-342900">
              <a:buClr>
                <a:srgbClr val="062858"/>
              </a:buClr>
              <a:buSzPts val="2000"/>
              <a:buFont typeface="Arial"/>
              <a:buChar char="•"/>
            </a:pPr>
            <a:r>
              <a:rPr lang="en" sz="2000" dirty="0">
                <a:solidFill>
                  <a:schemeClr val="accent1"/>
                </a:solidFill>
                <a:latin typeface="Twentieth Century"/>
                <a:ea typeface="Twentieth Century"/>
              </a:rPr>
              <a:t>Destiny USA ALPR's</a:t>
            </a:r>
          </a:p>
          <a:p>
            <a:pPr marL="444500" lvl="1" indent="-342900">
              <a:buClr>
                <a:srgbClr val="062858"/>
              </a:buClr>
              <a:buSzPts val="2000"/>
              <a:buFont typeface="Arial"/>
              <a:buChar char="•"/>
            </a:pPr>
            <a:r>
              <a:rPr lang="en" sz="2000" dirty="0">
                <a:solidFill>
                  <a:schemeClr val="accent1"/>
                </a:solidFill>
                <a:latin typeface="Twentieth Century"/>
                <a:ea typeface="Twentieth Century"/>
                <a:cs typeface="Twentieth Century"/>
              </a:rPr>
              <a:t>Coming</a:t>
            </a:r>
            <a:r>
              <a:rPr lang="en" sz="2000" dirty="0">
                <a:solidFill>
                  <a:schemeClr val="accent1"/>
                </a:solidFill>
                <a:latin typeface="Twentieth Century"/>
                <a:ea typeface="Twentieth Century"/>
                <a:cs typeface="Twentieth Century"/>
                <a:sym typeface="Twentieth Century"/>
              </a:rPr>
              <a:t> Up</a:t>
            </a:r>
            <a:endParaRPr lang="en" sz="2000" dirty="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sym typeface="Twentieth Century"/>
              </a:rPr>
              <a:t>Questions</a:t>
            </a:r>
            <a:endParaRPr sz="2000" dirty="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510035" y="1246279"/>
            <a:ext cx="8074743" cy="3358915"/>
          </a:xfrm>
          <a:prstGeom prst="rect">
            <a:avLst/>
          </a:prstGeom>
          <a:noFill/>
          <a:ln>
            <a:noFill/>
          </a:ln>
        </p:spPr>
        <p:txBody>
          <a:bodyPr spcFirstLastPara="1" wrap="square" lIns="91425" tIns="45700" rIns="91425" bIns="45700" anchor="t" anchorCtr="0">
            <a:noAutofit/>
          </a:bodyPr>
          <a:lstStyle/>
          <a:p>
            <a:pPr marL="285750" lvl="1" indent="-285750">
              <a:buChar char="•"/>
            </a:pPr>
            <a:r>
              <a:rPr lang="en"/>
              <a:t>Drone Technology – SPD through a LETECH grant</a:t>
            </a:r>
            <a:endParaRPr lang="en-US"/>
          </a:p>
          <a:p>
            <a:pPr marL="285750" lvl="2" indent="-285750">
              <a:buChar char="•"/>
            </a:pPr>
            <a:r>
              <a:rPr lang="en" dirty="0"/>
              <a:t>       "The deployment of drones will be in two manners, a stationary drone that will launch from a set location and fly to the scene of an emergency call or a drone in a trunk where an officer can quickly deploy a drone and begin flying over the location of an emergency call." </a:t>
            </a:r>
          </a:p>
          <a:p>
            <a:pPr marL="285750" lvl="1" indent="-285750">
              <a:buChar char="•"/>
            </a:pPr>
            <a:endParaRPr lang="en"/>
          </a:p>
          <a:p>
            <a:pPr lvl="1"/>
            <a:endParaRPr lang="en" sz="900"/>
          </a:p>
          <a:p>
            <a:pPr lvl="1"/>
            <a:endParaRPr lang="en" sz="900"/>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rPr>
              <a:t>Technologies in the Queue</a:t>
            </a:r>
            <a:endParaRPr lang="en-US" err="1"/>
          </a:p>
          <a:p>
            <a:endParaRPr lang="en" sz="2200" b="1">
              <a:solidFill>
                <a:srgbClr val="062858"/>
              </a:solidFill>
              <a:latin typeface="Twentieth Century"/>
            </a:endParaRPr>
          </a:p>
        </p:txBody>
      </p:sp>
    </p:spTree>
    <p:extLst>
      <p:ext uri="{BB962C8B-B14F-4D97-AF65-F5344CB8AC3E}">
        <p14:creationId xmlns:p14="http://schemas.microsoft.com/office/powerpoint/2010/main" val="340762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lang="en" sz="3600" b="1">
              <a:solidFill>
                <a:srgbClr val="B98E00"/>
              </a:solidFill>
              <a:latin typeface="Times"/>
              <a:ea typeface="Times"/>
              <a:cs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indent="0">
              <a:buNone/>
            </a:pPr>
            <a:r>
              <a:rPr lang="en" sz="2100" b="1"/>
              <a:t>Destiny ALPR's</a:t>
            </a:r>
            <a:endParaRPr lang="en-US"/>
          </a:p>
          <a:p>
            <a:pPr marL="0" lvl="0" indent="0" algn="l" rtl="0">
              <a:spcBef>
                <a:spcPts val="360"/>
              </a:spcBef>
              <a:spcAft>
                <a:spcPts val="0"/>
              </a:spcAft>
              <a:buNone/>
            </a:pPr>
            <a:endParaRPr sz="1700"/>
          </a:p>
        </p:txBody>
      </p:sp>
      <p:sp>
        <p:nvSpPr>
          <p:cNvPr id="3" name="Text Placeholder 2">
            <a:extLst>
              <a:ext uri="{FF2B5EF4-FFF2-40B4-BE49-F238E27FC236}">
                <a16:creationId xmlns:a16="http://schemas.microsoft.com/office/drawing/2014/main" id="{55D79FE0-EB20-9BC5-C793-B392950D4A0D}"/>
              </a:ext>
            </a:extLst>
          </p:cNvPr>
          <p:cNvSpPr>
            <a:spLocks noGrp="1"/>
          </p:cNvSpPr>
          <p:nvPr>
            <p:ph type="body" idx="1"/>
          </p:nvPr>
        </p:nvSpPr>
        <p:spPr>
          <a:xfrm>
            <a:off x="555977" y="1367054"/>
            <a:ext cx="8123767" cy="405809"/>
          </a:xfrm>
        </p:spPr>
        <p:txBody>
          <a:bodyPr/>
          <a:lstStyle/>
          <a:p>
            <a:pPr marL="114300" indent="0">
              <a:buNone/>
            </a:pPr>
            <a:r>
              <a:rPr lang="en-US" sz="1400"/>
              <a:t>Questions have been placed into a </a:t>
            </a:r>
            <a:r>
              <a:rPr lang="en-US" sz="1400">
                <a:hlinkClick r:id="rId3"/>
              </a:rPr>
              <a:t>Google Document HERE</a:t>
            </a:r>
            <a:endParaRPr lang="en-US" sz="1400"/>
          </a:p>
          <a:p>
            <a:endParaRPr lang="en-US" sz="1700"/>
          </a:p>
          <a:p>
            <a:endParaRPr lang="en-US" sz="1700"/>
          </a:p>
        </p:txBody>
      </p:sp>
      <p:pic>
        <p:nvPicPr>
          <p:cNvPr id="2" name="Picture 1">
            <a:extLst>
              <a:ext uri="{FF2B5EF4-FFF2-40B4-BE49-F238E27FC236}">
                <a16:creationId xmlns:a16="http://schemas.microsoft.com/office/drawing/2014/main" id="{173B8A83-E92C-1A66-343C-C5606813EB1E}"/>
              </a:ext>
            </a:extLst>
          </p:cNvPr>
          <p:cNvPicPr>
            <a:picLocks noChangeAspect="1"/>
          </p:cNvPicPr>
          <p:nvPr/>
        </p:nvPicPr>
        <p:blipFill>
          <a:blip r:embed="rId4"/>
          <a:stretch>
            <a:fillRect/>
          </a:stretch>
        </p:blipFill>
        <p:spPr>
          <a:xfrm>
            <a:off x="2675744" y="1771241"/>
            <a:ext cx="3370913" cy="311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846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Char char="•"/>
            </a:pPr>
            <a:r>
              <a:rPr lang="en" sz="2000" dirty="0">
                <a:solidFill>
                  <a:srgbClr val="062858"/>
                </a:solidFill>
                <a:ea typeface="Twentieth Century"/>
              </a:rPr>
              <a:t>Automated speed &amp; Redlight enforcement technologies</a:t>
            </a:r>
            <a:endParaRPr lang="en-US" dirty="0">
              <a:ea typeface="Twentieth Century"/>
            </a:endParaRPr>
          </a:p>
          <a:p>
            <a:pPr marL="444500" lvl="2" indent="-342900">
              <a:buClr>
                <a:srgbClr val="062858"/>
              </a:buClr>
              <a:buSzPts val="2000"/>
              <a:buFont typeface="Calibri"/>
              <a:buChar char="-"/>
            </a:pPr>
            <a:r>
              <a:rPr lang="en" sz="2000" dirty="0">
                <a:solidFill>
                  <a:srgbClr val="062858"/>
                </a:solidFill>
                <a:ea typeface="Twentieth Century"/>
              </a:rPr>
              <a:t>Gather information</a:t>
            </a:r>
            <a:endParaRPr lang="en-US" dirty="0">
              <a:ea typeface="Twentieth Century"/>
            </a:endParaRPr>
          </a:p>
          <a:p>
            <a:pPr marL="444500" lvl="1" indent="-342900">
              <a:buClr>
                <a:srgbClr val="062858"/>
              </a:buClr>
              <a:buSzPts val="2000"/>
              <a:buFont typeface="Calibri"/>
              <a:buChar char="-"/>
            </a:pPr>
            <a:r>
              <a:rPr lang="en" sz="2000" dirty="0">
                <a:solidFill>
                  <a:srgbClr val="062858"/>
                </a:solidFill>
                <a:ea typeface="Twentieth Century"/>
              </a:rPr>
              <a:t>Work with Comms to make press release</a:t>
            </a:r>
          </a:p>
          <a:p>
            <a:pPr marL="444500" lvl="1" indent="-342900">
              <a:buClr>
                <a:srgbClr val="062858"/>
              </a:buClr>
              <a:buSzPts val="2000"/>
              <a:buFont typeface="Calibri"/>
              <a:buChar char="-"/>
            </a:pPr>
            <a:endParaRPr lang="en" sz="2000" dirty="0">
              <a:solidFill>
                <a:srgbClr val="062858"/>
              </a:solidFill>
              <a:ea typeface="Twentieth Century"/>
            </a:endParaRPr>
          </a:p>
          <a:p>
            <a:pPr marL="444500" lvl="1" indent="-342900">
              <a:buClr>
                <a:srgbClr val="062858"/>
              </a:buClr>
              <a:buSzPts val="2000"/>
              <a:buFont typeface="Calibri"/>
              <a:buChar char="-"/>
            </a:pPr>
            <a:r>
              <a:rPr lang="en" sz="2000" dirty="0">
                <a:solidFill>
                  <a:srgbClr val="062858"/>
                </a:solidFill>
                <a:ea typeface="Twentieth Century"/>
              </a:rPr>
              <a:t>No </a:t>
            </a:r>
            <a:r>
              <a:rPr lang="en" sz="2000" dirty="0" err="1">
                <a:solidFill>
                  <a:srgbClr val="062858"/>
                </a:solidFill>
                <a:ea typeface="Twentieth Century"/>
              </a:rPr>
              <a:t>Surv</a:t>
            </a:r>
            <a:r>
              <a:rPr lang="en" sz="2000" dirty="0">
                <a:solidFill>
                  <a:srgbClr val="062858"/>
                </a:solidFill>
                <a:ea typeface="Twentieth Century"/>
              </a:rPr>
              <a:t>. Tech Meeting on Tues. 12/26, next meeting will be Tues. 1/09/2024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solidFill>
              <a:srgbClr val="4472C4"/>
            </a:solid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dirty="0" err="1">
                <a:solidFill>
                  <a:srgbClr val="062858"/>
                </a:solidFill>
                <a:latin typeface="Twentieth Century"/>
                <a:ea typeface="Twentieth Century"/>
                <a:cs typeface="Twentieth Century"/>
                <a:sym typeface="Twentieth Century"/>
              </a:rPr>
              <a:t>Fotokite</a:t>
            </a:r>
            <a:r>
              <a:rPr lang="en" sz="1500" b="1" dirty="0">
                <a:solidFill>
                  <a:srgbClr val="062858"/>
                </a:solidFill>
                <a:latin typeface="Twentieth Century"/>
                <a:ea typeface="Twentieth Century"/>
                <a:cs typeface="Twentieth Century"/>
                <a:sym typeface="Twentieth Century"/>
              </a:rPr>
              <a:t>: </a:t>
            </a:r>
            <a:r>
              <a:rPr lang="en" sz="1500" dirty="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dirty="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rgbClr val="062858"/>
                </a:solidFill>
                <a:latin typeface="Twentieth Century"/>
                <a:ea typeface="Twentieth Century"/>
                <a:cs typeface="Twentieth Century"/>
                <a:sym typeface="Twentieth Century"/>
              </a:rPr>
              <a:t>Press Release out, done with public comment period</a:t>
            </a:r>
            <a:endParaRPr sz="1500" dirty="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rgbClr val="062858"/>
                </a:solidFill>
                <a:latin typeface="Twentieth Century"/>
                <a:ea typeface="Twentieth Century"/>
                <a:cs typeface="Twentieth Century"/>
                <a:sym typeface="Twentieth Century"/>
              </a:rPr>
              <a:t>Public comments received, received comments from SPD</a:t>
            </a:r>
            <a:endParaRPr sz="1500" dirty="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rgbClr val="062858"/>
                </a:solidFill>
                <a:highlight>
                  <a:srgbClr val="00FFFF"/>
                </a:highlight>
                <a:latin typeface="Twentieth Century"/>
                <a:ea typeface="Twentieth Century"/>
                <a:cs typeface="Twentieth Century"/>
                <a:sym typeface="Twentieth Century"/>
              </a:rPr>
              <a:t>Recommendation was sent to the Mayor</a:t>
            </a:r>
            <a:endParaRPr sz="1500">
              <a:solidFill>
                <a:srgbClr val="062858"/>
              </a:solidFill>
              <a:highlight>
                <a:srgbClr val="00FFFF"/>
              </a:highlight>
              <a:latin typeface="Twentieth Century"/>
              <a:ea typeface="Twentieth Century"/>
              <a:cs typeface="Twentieth Century"/>
            </a:endParaRPr>
          </a:p>
          <a:p>
            <a:pPr marL="457200" lvl="0" indent="-323850" algn="l" rtl="0">
              <a:spcBef>
                <a:spcPts val="0"/>
              </a:spcBef>
              <a:spcAft>
                <a:spcPts val="0"/>
              </a:spcAft>
              <a:buClr>
                <a:srgbClr val="062858"/>
              </a:buClr>
              <a:buSzPts val="1500"/>
              <a:buFont typeface="Calibri"/>
              <a:buChar char="●"/>
            </a:pPr>
            <a:r>
              <a:rPr lang="en" sz="1500" b="1" dirty="0">
                <a:solidFill>
                  <a:srgbClr val="062858"/>
                </a:solidFill>
                <a:latin typeface="Twentieth Century"/>
                <a:ea typeface="Twentieth Century"/>
                <a:cs typeface="Twentieth Century"/>
                <a:sym typeface="Twentieth Century"/>
              </a:rPr>
              <a:t>Vacant Lot Monitoring:</a:t>
            </a:r>
            <a:r>
              <a:rPr lang="en" sz="1500" dirty="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dirty="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Press Release out, done with public comment period</a:t>
            </a:r>
            <a:endParaRPr sz="1500" dirty="0">
              <a:solidFill>
                <a:schemeClr val="accent1"/>
              </a:solidFill>
              <a:latin typeface="Twentieth Century"/>
              <a:ea typeface="Twentieth Century"/>
              <a:cs typeface="Twentieth Century"/>
              <a:sym typeface="Twentieth Century"/>
            </a:endParaRPr>
          </a:p>
          <a:p>
            <a:pPr marL="914400" lvl="1" indent="-323850">
              <a:buClr>
                <a:srgbClr val="062858"/>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Grandfathered in because the request was made before review process</a:t>
            </a:r>
            <a:endParaRPr lang="en" sz="1500" dirty="0">
              <a:solidFill>
                <a:schemeClr val="accent1"/>
              </a:solidFill>
              <a:highlight>
                <a:srgbClr val="00FFFF"/>
              </a:highlight>
              <a:latin typeface="Twentieth Century"/>
              <a:ea typeface="Twentieth Century"/>
              <a:cs typeface="Twentieth Century"/>
            </a:endParaRPr>
          </a:p>
          <a:p>
            <a:pPr marL="457200" indent="-323850">
              <a:buClr>
                <a:srgbClr val="062858"/>
              </a:buClr>
              <a:buSzPts val="1500"/>
              <a:buFont typeface="Calibri"/>
              <a:buChar char="●"/>
            </a:pPr>
            <a:r>
              <a:rPr lang="en" sz="1500" b="1" dirty="0">
                <a:solidFill>
                  <a:srgbClr val="062858"/>
                </a:solidFill>
                <a:latin typeface="Twentieth Century"/>
                <a:ea typeface="Twentieth Century"/>
                <a:cs typeface="Twentieth Century"/>
                <a:sym typeface="Twentieth Century"/>
              </a:rPr>
              <a:t>Community Asset Tracker: </a:t>
            </a:r>
            <a:r>
              <a:rPr lang="en" sz="1500" dirty="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rgbClr val="062858"/>
                </a:solidFill>
                <a:highlight>
                  <a:srgbClr val="00FFFF"/>
                </a:highlight>
                <a:latin typeface="Twentieth Century"/>
                <a:ea typeface="Twentieth Century"/>
                <a:cs typeface="Twentieth Century"/>
                <a:sym typeface="Twentieth Century"/>
              </a:rPr>
              <a:t>Assessed pilot, documentation provided</a:t>
            </a:r>
            <a:endParaRPr sz="1500">
              <a:solidFill>
                <a:srgbClr val="062858"/>
              </a:solidFill>
              <a:highlight>
                <a:srgbClr val="00FFFF"/>
              </a:highlight>
              <a:latin typeface="Twentieth Century"/>
              <a:ea typeface="Twentieth Century"/>
              <a:cs typeface="Twentieth Century"/>
            </a:endParaRPr>
          </a:p>
          <a:p>
            <a:pPr marL="457200" lvl="0" indent="-323850" algn="l" rtl="0">
              <a:spcBef>
                <a:spcPts val="0"/>
              </a:spcBef>
              <a:spcAft>
                <a:spcPts val="0"/>
              </a:spcAft>
              <a:buClr>
                <a:srgbClr val="062858"/>
              </a:buClr>
              <a:buSzPts val="1500"/>
              <a:buFont typeface="Twentieth Century"/>
              <a:buChar char="●"/>
            </a:pPr>
            <a:r>
              <a:rPr lang="en" sz="1500" b="1" dirty="0">
                <a:solidFill>
                  <a:srgbClr val="062858"/>
                </a:solidFill>
                <a:highlight>
                  <a:srgbClr val="00FFFF"/>
                </a:highlight>
                <a:latin typeface="Twentieth Century"/>
                <a:ea typeface="Twentieth Century"/>
                <a:cs typeface="Twentieth Century"/>
                <a:sym typeface="Twentieth Century"/>
              </a:rPr>
              <a:t>COPS: </a:t>
            </a:r>
            <a:r>
              <a:rPr lang="en" sz="1500" dirty="0">
                <a:solidFill>
                  <a:srgbClr val="062858"/>
                </a:solidFill>
                <a:highlight>
                  <a:srgbClr val="00FFFF"/>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00FFFF"/>
              </a:highlight>
              <a:latin typeface="Twentieth Century"/>
              <a:ea typeface="Twentieth Century"/>
              <a:cs typeface="Twentieth Century"/>
            </a:endParaRPr>
          </a:p>
          <a:p>
            <a:pPr marL="914400" lvl="1" indent="-323850" algn="l" rtl="0">
              <a:spcBef>
                <a:spcPts val="0"/>
              </a:spcBef>
              <a:spcAft>
                <a:spcPts val="0"/>
              </a:spcAft>
              <a:buClr>
                <a:srgbClr val="062858"/>
              </a:buClr>
              <a:buSzPts val="1500"/>
              <a:buFont typeface="Twentieth Century"/>
              <a:buChar char="○"/>
            </a:pPr>
            <a:r>
              <a:rPr lang="en" sz="1500" dirty="0">
                <a:solidFill>
                  <a:srgbClr val="062858"/>
                </a:solidFill>
                <a:highlight>
                  <a:srgbClr val="00FFFF"/>
                </a:highlight>
                <a:latin typeface="Twentieth Century"/>
                <a:ea typeface="Twentieth Century"/>
                <a:cs typeface="Twentieth Century"/>
                <a:sym typeface="Twentieth Century"/>
              </a:rPr>
              <a:t>Exempted</a:t>
            </a:r>
            <a:endParaRPr sz="1500">
              <a:solidFill>
                <a:srgbClr val="062858"/>
              </a:solidFill>
              <a:highlight>
                <a:srgbClr val="00FFFF"/>
              </a:highlight>
              <a:latin typeface="Twentieth Century"/>
              <a:ea typeface="Twentieth Century"/>
              <a:cs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indent="-323850">
              <a:buClr>
                <a:srgbClr val="062858"/>
              </a:buClr>
              <a:buSzPts val="1500"/>
              <a:buFont typeface="Calibri"/>
              <a:buChar char="●"/>
            </a:pPr>
            <a:r>
              <a:rPr lang="en" sz="1500" b="1" dirty="0">
                <a:solidFill>
                  <a:srgbClr val="062858"/>
                </a:solidFill>
                <a:latin typeface="Twentieth Century"/>
                <a:ea typeface="Twentieth Century"/>
                <a:cs typeface="Twentieth Century"/>
                <a:sym typeface="Twentieth Century"/>
              </a:rPr>
              <a:t>Samsara:</a:t>
            </a:r>
            <a:r>
              <a:rPr lang="en" sz="1500" dirty="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Assessed in previous session</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Public comment period completed</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Recommendation was sent to the Mayor on 2/01</a:t>
            </a:r>
            <a:endParaRPr sz="1500" dirty="0">
              <a:solidFill>
                <a:schemeClr val="accent1"/>
              </a:solidFill>
              <a:highlight>
                <a:srgbClr val="00FFFF"/>
              </a:highlight>
              <a:latin typeface="Twentieth Century"/>
              <a:ea typeface="Twentieth Century"/>
              <a:cs typeface="Twentieth Century"/>
            </a:endParaRPr>
          </a:p>
          <a:p>
            <a:pPr marL="914400" lvl="1" indent="-323850">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Mayor Walsh stated that he read the read the groups recommendations, and is in agreement with a  </a:t>
            </a:r>
            <a:r>
              <a:rPr lang="en" sz="1500" b="1" dirty="0">
                <a:solidFill>
                  <a:schemeClr val="accent1"/>
                </a:solidFill>
                <a:highlight>
                  <a:srgbClr val="00FFFF"/>
                </a:highlight>
                <a:latin typeface="Twentieth Century"/>
                <a:ea typeface="Twentieth Century"/>
                <a:cs typeface="Twentieth Century"/>
                <a:sym typeface="Twentieth Century"/>
              </a:rPr>
              <a:t>qualified approval</a:t>
            </a:r>
            <a:r>
              <a:rPr lang="en" sz="1500" dirty="0">
                <a:solidFill>
                  <a:schemeClr val="accent1"/>
                </a:solidFill>
                <a:highlight>
                  <a:srgbClr val="00FFFF"/>
                </a:highlight>
                <a:latin typeface="Twentieth Century"/>
                <a:ea typeface="Twentieth Century"/>
                <a:cs typeface="Twentieth Century"/>
                <a:sym typeface="Twentieth Century"/>
              </a:rPr>
              <a:t>, and is in agreement with the importance of putting in appropriate policies and procedures.</a:t>
            </a:r>
            <a:endParaRPr sz="1500" dirty="0">
              <a:solidFill>
                <a:schemeClr val="accent1"/>
              </a:solidFill>
              <a:highlight>
                <a:srgbClr val="00FFFF"/>
              </a:highlight>
              <a:latin typeface="Twentieth Century"/>
              <a:ea typeface="Twentieth Century"/>
              <a:cs typeface="Twentieth Century"/>
            </a:endParaRPr>
          </a:p>
          <a:p>
            <a:pPr marL="457200" lvl="0" indent="-323850" algn="l" rtl="0">
              <a:spcBef>
                <a:spcPts val="0"/>
              </a:spcBef>
              <a:spcAft>
                <a:spcPts val="0"/>
              </a:spcAft>
              <a:buClr>
                <a:schemeClr val="accent1"/>
              </a:buClr>
              <a:buSzPts val="1500"/>
              <a:buFont typeface="Calibri"/>
              <a:buChar char="●"/>
            </a:pPr>
            <a:r>
              <a:rPr lang="en" sz="1500" b="1" dirty="0">
                <a:solidFill>
                  <a:schemeClr val="accent1"/>
                </a:solidFill>
                <a:latin typeface="Twentieth Century"/>
                <a:ea typeface="Twentieth Century"/>
                <a:cs typeface="Twentieth Century"/>
                <a:sym typeface="Twentieth Century"/>
              </a:rPr>
              <a:t>Flock Safety/ALPRs: </a:t>
            </a:r>
            <a:r>
              <a:rPr lang="en" sz="1500" dirty="0">
                <a:solidFill>
                  <a:schemeClr val="accent1"/>
                </a:solidFill>
                <a:latin typeface="Twentieth Century"/>
                <a:ea typeface="Twentieth Century"/>
                <a:cs typeface="Twentieth Century"/>
                <a:sym typeface="Twentieth Century"/>
              </a:rPr>
              <a:t>Street cameras that capture vehicle plates.</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Assessed in previous session</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Public comment period completed</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The Work Group heard from SPD Officers on 1/25/22 for more information regarding this.</a:t>
            </a:r>
            <a:endParaRPr sz="1500" dirty="0">
              <a:solidFill>
                <a:schemeClr val="accent1"/>
              </a:solidFill>
              <a:highlight>
                <a:srgbClr val="00FFFF"/>
              </a:highlight>
              <a:latin typeface="Twentieth Century"/>
              <a:ea typeface="Twentieth Century"/>
              <a:cs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dirty="0">
              <a:solidFill>
                <a:schemeClr val="accent1"/>
              </a:solidFill>
              <a:highlight>
                <a:srgbClr val="00FFFF"/>
              </a:highlight>
              <a:latin typeface="Twentieth Century"/>
              <a:ea typeface="Twentieth Century"/>
              <a:cs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dirty="0" err="1">
                <a:solidFill>
                  <a:srgbClr val="062858"/>
                </a:solidFill>
                <a:latin typeface="Twentieth Century"/>
                <a:ea typeface="Twentieth Century"/>
                <a:cs typeface="Twentieth Century"/>
                <a:sym typeface="Twentieth Century"/>
              </a:rPr>
              <a:t>Cyclomedia</a:t>
            </a:r>
            <a:r>
              <a:rPr lang="en" sz="1500" b="1" dirty="0">
                <a:solidFill>
                  <a:srgbClr val="062858"/>
                </a:solidFill>
                <a:latin typeface="Twentieth Century"/>
                <a:ea typeface="Twentieth Century"/>
                <a:cs typeface="Twentieth Century"/>
                <a:sym typeface="Twentieth Century"/>
              </a:rPr>
              <a:t>:</a:t>
            </a:r>
            <a:r>
              <a:rPr lang="en" sz="1500" dirty="0">
                <a:solidFill>
                  <a:srgbClr val="062858"/>
                </a:solidFill>
                <a:latin typeface="Twentieth Century"/>
                <a:ea typeface="Twentieth Century"/>
                <a:cs typeface="Twentieth Century"/>
                <a:sym typeface="Twentieth Century"/>
              </a:rPr>
              <a:t> Right of Way Imaging</a:t>
            </a:r>
            <a:endParaRPr sz="1500" dirty="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latin typeface="Twentieth Century"/>
                <a:ea typeface="Twentieth Century"/>
                <a:cs typeface="Twentieth Century"/>
                <a:sym typeface="Twentieth Century"/>
              </a:rPr>
              <a:t>Public comment period completed</a:t>
            </a:r>
            <a:endParaRPr sz="1500" dirty="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Recommendation was sent to the Mayor on 5/07/22</a:t>
            </a:r>
            <a:endParaRPr sz="1500" dirty="0">
              <a:solidFill>
                <a:schemeClr val="accent1"/>
              </a:solidFill>
              <a:highlight>
                <a:srgbClr val="00FFFF"/>
              </a:highlight>
              <a:latin typeface="Twentieth Century"/>
              <a:ea typeface="Twentieth Century"/>
              <a:cs typeface="Twentieth Century"/>
            </a:endParaRPr>
          </a:p>
          <a:p>
            <a:pPr marL="914400" lvl="1" indent="-323850" algn="l" rtl="0">
              <a:spcBef>
                <a:spcPts val="0"/>
              </a:spcBef>
              <a:spcAft>
                <a:spcPts val="0"/>
              </a:spcAft>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Mayor Walsh stated: </a:t>
            </a:r>
            <a:r>
              <a:rPr lang="en" sz="1500" dirty="0">
                <a:solidFill>
                  <a:srgbClr val="1F497D"/>
                </a:solidFill>
                <a:highlight>
                  <a:srgbClr val="00FFFF"/>
                </a:highlight>
                <a:latin typeface="Twentieth Century"/>
                <a:ea typeface="Twentieth Century"/>
                <a:cs typeface="Twentieth Century"/>
                <a:sym typeface="Twentieth Century"/>
              </a:rPr>
              <a:t>I have reviewed the STWG’s recommendation and I am in agreement with it.</a:t>
            </a:r>
            <a:endParaRPr sz="1500" b="1" dirty="0">
              <a:solidFill>
                <a:srgbClr val="1F497D"/>
              </a:solidFill>
              <a:highlight>
                <a:srgbClr val="00FFFF"/>
              </a:highlight>
              <a:latin typeface="Twentieth Century"/>
              <a:ea typeface="Twentieth Century"/>
              <a:cs typeface="Twentieth Century"/>
            </a:endParaRPr>
          </a:p>
          <a:p>
            <a:pPr marL="457200" lvl="0" indent="-323850" algn="l" rtl="0">
              <a:spcBef>
                <a:spcPts val="0"/>
              </a:spcBef>
              <a:spcAft>
                <a:spcPts val="0"/>
              </a:spcAft>
              <a:buClr>
                <a:srgbClr val="1F497D"/>
              </a:buClr>
              <a:buSzPts val="1500"/>
              <a:buFont typeface="Twentieth Century"/>
              <a:buChar char="●"/>
            </a:pPr>
            <a:r>
              <a:rPr lang="en" sz="1500" b="1" dirty="0" err="1">
                <a:solidFill>
                  <a:srgbClr val="1F497D"/>
                </a:solidFill>
                <a:latin typeface="Twentieth Century"/>
                <a:ea typeface="Twentieth Century"/>
                <a:cs typeface="Twentieth Century"/>
                <a:sym typeface="Twentieth Century"/>
              </a:rPr>
              <a:t>Dataminr</a:t>
            </a:r>
            <a:r>
              <a:rPr lang="en" sz="1500" dirty="0">
                <a:solidFill>
                  <a:srgbClr val="1F497D"/>
                </a:solidFill>
                <a:latin typeface="Twentieth Century"/>
                <a:ea typeface="Twentieth Century"/>
                <a:cs typeface="Twentieth Century"/>
                <a:sym typeface="Twentieth Century"/>
              </a:rPr>
              <a:t>: Social Media monitoring of violent posts.</a:t>
            </a:r>
            <a:endParaRPr sz="1500" dirty="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err="1">
                <a:solidFill>
                  <a:srgbClr val="1F497D"/>
                </a:solidFill>
                <a:highlight>
                  <a:srgbClr val="00FFFF"/>
                </a:highlight>
                <a:latin typeface="Twentieth Century"/>
                <a:ea typeface="Twentieth Century"/>
                <a:cs typeface="Twentieth Century"/>
                <a:sym typeface="Twentieth Century"/>
              </a:rPr>
              <a:t>Dataminr</a:t>
            </a:r>
            <a:r>
              <a:rPr lang="en" sz="1500" dirty="0">
                <a:solidFill>
                  <a:srgbClr val="1F497D"/>
                </a:solidFill>
                <a:highlight>
                  <a:srgbClr val="00FFFF"/>
                </a:highlight>
                <a:latin typeface="Twentieth Century"/>
                <a:ea typeface="Twentieth Century"/>
                <a:cs typeface="Twentieth Century"/>
                <a:sym typeface="Twentieth Century"/>
              </a:rPr>
              <a:t> staff met with STWG on 6/21/2022.</a:t>
            </a:r>
            <a:endParaRPr sz="1500" dirty="0">
              <a:solidFill>
                <a:srgbClr val="1F497D"/>
              </a:solidFill>
              <a:highlight>
                <a:srgbClr val="00FFFF"/>
              </a:highlight>
              <a:latin typeface="Twentieth Century"/>
              <a:ea typeface="Twentieth Century"/>
              <a:cs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err="1">
                <a:solidFill>
                  <a:srgbClr val="1F497D"/>
                </a:solidFill>
                <a:highlight>
                  <a:srgbClr val="00FFFF"/>
                </a:highlight>
                <a:latin typeface="Twentieth Century"/>
                <a:ea typeface="Twentieth Century"/>
                <a:cs typeface="Twentieth Century"/>
                <a:sym typeface="Twentieth Century"/>
              </a:rPr>
              <a:t>Dataminr</a:t>
            </a:r>
            <a:r>
              <a:rPr lang="en" sz="1500" dirty="0">
                <a:solidFill>
                  <a:srgbClr val="1F497D"/>
                </a:solidFill>
                <a:highlight>
                  <a:srgbClr val="00FFFF"/>
                </a:highlight>
                <a:latin typeface="Twentieth Century"/>
                <a:ea typeface="Twentieth Century"/>
                <a:cs typeface="Twentieth Century"/>
                <a:sym typeface="Twentieth Century"/>
              </a:rPr>
              <a:t> then removed their offer of service on 6/21/2022.</a:t>
            </a:r>
            <a:endParaRPr sz="1500" dirty="0">
              <a:solidFill>
                <a:srgbClr val="1F497D"/>
              </a:solidFill>
              <a:highlight>
                <a:srgbClr val="00FFFF"/>
              </a:highlight>
              <a:latin typeface="Twentieth Century"/>
              <a:ea typeface="Twentieth Century"/>
              <a:cs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dirty="0">
                <a:solidFill>
                  <a:srgbClr val="1F497D"/>
                </a:solidFill>
                <a:latin typeface="Twentieth Century"/>
                <a:ea typeface="Twentieth Century"/>
                <a:cs typeface="Twentieth Century"/>
                <a:sym typeface="Twentieth Century"/>
              </a:rPr>
              <a:t>Rubicon</a:t>
            </a:r>
            <a:r>
              <a:rPr lang="en" sz="1500" dirty="0">
                <a:solidFill>
                  <a:srgbClr val="1F497D"/>
                </a:solidFill>
                <a:latin typeface="Twentieth Century"/>
                <a:ea typeface="Twentieth Century"/>
                <a:cs typeface="Twentieth Century"/>
                <a:sym typeface="Twentieth Century"/>
              </a:rPr>
              <a:t>: Vehicle route optimization software</a:t>
            </a:r>
            <a:endParaRPr sz="1500" dirty="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dirty="0">
                <a:solidFill>
                  <a:srgbClr val="1F497D"/>
                </a:solidFill>
                <a:latin typeface="Twentieth Century"/>
                <a:ea typeface="Twentieth Century"/>
                <a:cs typeface="Twentieth Century"/>
                <a:sym typeface="Twentieth Century"/>
              </a:rPr>
              <a:t>STWG met on 9/27/22 and this was determined to not be a form of Surveillance</a:t>
            </a:r>
            <a:endParaRPr sz="1500" dirty="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dirty="0">
                <a:solidFill>
                  <a:srgbClr val="1F497D"/>
                </a:solidFill>
                <a:latin typeface="Twentieth Century"/>
                <a:ea typeface="Twentieth Century"/>
                <a:cs typeface="Twentieth Century"/>
                <a:sym typeface="Twentieth Century"/>
              </a:rPr>
              <a:t>Opticom</a:t>
            </a:r>
            <a:r>
              <a:rPr lang="en" sz="1500" dirty="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dirty="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dirty="0">
                <a:solidFill>
                  <a:srgbClr val="1F497D"/>
                </a:solidFill>
                <a:latin typeface="Twentieth Century"/>
                <a:ea typeface="Twentieth Century"/>
                <a:cs typeface="Twentieth Century"/>
                <a:sym typeface="Twentieth Century"/>
              </a:rPr>
              <a:t>STWG met on 12/06/22 and this was determined to not be a form of Surveillance</a:t>
            </a:r>
            <a:endParaRPr sz="1500" dirty="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indent="-323850">
              <a:buClr>
                <a:srgbClr val="062858"/>
              </a:buClr>
              <a:buSzPts val="1500"/>
              <a:buFont typeface="Calibri"/>
              <a:buChar char="●"/>
            </a:pPr>
            <a:r>
              <a:rPr lang="en" sz="1500" b="1" dirty="0">
                <a:solidFill>
                  <a:srgbClr val="062858"/>
                </a:solidFill>
                <a:latin typeface="Twentieth Century"/>
                <a:ea typeface="Twentieth Century"/>
                <a:cs typeface="Twentieth Century"/>
                <a:sym typeface="Twentieth Century"/>
              </a:rPr>
              <a:t>Body-Worn Camera's (Code Enforcement):</a:t>
            </a:r>
            <a:r>
              <a:rPr lang="en" sz="1500" dirty="0">
                <a:solidFill>
                  <a:srgbClr val="062858"/>
                </a:solidFill>
                <a:latin typeface="Twentieth Century"/>
                <a:ea typeface="Twentieth Century"/>
                <a:cs typeface="Twentieth Century"/>
                <a:sym typeface="Twentieth Century"/>
              </a:rPr>
              <a:t> </a:t>
            </a:r>
            <a:endParaRPr lang="en-US" sz="1500" dirty="0">
              <a:solidFill>
                <a:schemeClr val="accent1"/>
              </a:solidFill>
              <a:latin typeface="Twentieth Century"/>
              <a:ea typeface="Twentieth Century"/>
              <a:cs typeface="Twentieth Century"/>
            </a:endParaRPr>
          </a:p>
          <a:p>
            <a:pPr marL="914400" lvl="1" indent="-323850">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Recommendation was sent to the Mayor in Sept. 2023</a:t>
            </a:r>
            <a:endParaRPr sz="1500" dirty="0">
              <a:solidFill>
                <a:schemeClr val="accent1"/>
              </a:solidFill>
              <a:highlight>
                <a:srgbClr val="00FFFF"/>
              </a:highlight>
              <a:latin typeface="Twentieth Century"/>
              <a:ea typeface="Twentieth Century"/>
              <a:cs typeface="Twentieth Century"/>
            </a:endParaRPr>
          </a:p>
          <a:p>
            <a:pPr marL="914400" lvl="1" indent="-323850">
              <a:buClr>
                <a:schemeClr val="accent1"/>
              </a:buClr>
              <a:buSzPts val="1500"/>
              <a:buFont typeface="Twentieth Century"/>
              <a:buChar char="○"/>
            </a:pPr>
            <a:r>
              <a:rPr lang="en" sz="1500" dirty="0">
                <a:solidFill>
                  <a:schemeClr val="accent1"/>
                </a:solidFill>
                <a:highlight>
                  <a:srgbClr val="00FFFF"/>
                </a:highlight>
                <a:latin typeface="Twentieth Century"/>
                <a:ea typeface="Twentieth Century"/>
                <a:cs typeface="Twentieth Century"/>
                <a:sym typeface="Twentieth Century"/>
              </a:rPr>
              <a:t>Mayor Walsh signed a letter stating that he is in agreement with the groups determination.</a:t>
            </a:r>
            <a:endParaRPr lang="en" sz="1500" dirty="0">
              <a:solidFill>
                <a:schemeClr val="accent1"/>
              </a:solidFill>
              <a:highlight>
                <a:srgbClr val="00FFFF"/>
              </a:highlight>
              <a:latin typeface="Twentieth Century"/>
              <a:ea typeface="Twentieth Century"/>
              <a:cs typeface="Twentieth Century"/>
            </a:endParaRPr>
          </a:p>
        </p:txBody>
      </p:sp>
    </p:spTree>
    <p:extLst>
      <p:ext uri="{BB962C8B-B14F-4D97-AF65-F5344CB8AC3E}">
        <p14:creationId xmlns:p14="http://schemas.microsoft.com/office/powerpoint/2010/main" val="353612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SharedWithUsers xmlns="dd50af08-dafe-4872-9b84-5fcfa6e425e1">
      <UserInfo>
        <DisplayName>Diaz, Nicolas</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4" ma:contentTypeDescription="Create a new document." ma:contentTypeScope="" ma:versionID="57b116487c9dfe110208bc7ffae96be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f7071e5086a0e1f84b46e649b2362ef0"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3.xml><?xml version="1.0" encoding="utf-8"?>
<ds:datastoreItem xmlns:ds="http://schemas.openxmlformats.org/officeDocument/2006/customXml" ds:itemID="{EC4E3A8D-145F-46C2-A884-C974E38249DB}">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23</Slides>
  <Notes>23</Notes>
  <HiddenSlides>1</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City of Syracuse No. #5</vt:lpstr>
      <vt:lpstr>Surveillance Technology Working Group  Meeting #56 12/12/2023</vt:lpstr>
      <vt:lpstr>Agenda</vt:lpstr>
      <vt:lpstr>Reference Slides</vt:lpstr>
      <vt:lpstr>Review </vt:lpstr>
      <vt:lpstr>Review </vt:lpstr>
      <vt:lpstr>Review </vt:lpstr>
      <vt:lpstr>Review </vt:lpstr>
      <vt:lpstr>Review </vt:lpstr>
      <vt:lpstr>Review</vt:lpstr>
      <vt:lpstr>STWG Planning (Review)</vt:lpstr>
      <vt:lpstr>STWG Long Term Plan (Review)</vt:lpstr>
      <vt:lpstr>Definition  </vt:lpstr>
      <vt:lpstr>Meeting slides</vt:lpstr>
      <vt:lpstr>Automated Speed &amp; Redlight Enforcement Technologies</vt:lpstr>
      <vt:lpstr>Automated Speed &amp; Redlight Enforcement Technologies (DPW) </vt:lpstr>
      <vt:lpstr>PowerPoint Presentation</vt:lpstr>
      <vt:lpstr>PowerPoint Presentation</vt:lpstr>
      <vt:lpstr>Quick Updates</vt:lpstr>
      <vt:lpstr>Technology Audit </vt:lpstr>
      <vt:lpstr>PowerPoint Presentation</vt:lpstr>
      <vt:lpstr> </vt:lpstr>
      <vt:lpstr>Coming Up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186</cp:revision>
  <dcterms:modified xsi:type="dcterms:W3CDTF">2023-12-12T15:25:22Z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