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30_F2AD941E.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Lst>
  <p:notesMasterIdLst>
    <p:notesMasterId r:id="rId30"/>
  </p:notesMasterIdLst>
  <p:sldIdLst>
    <p:sldId id="256" r:id="rId5"/>
    <p:sldId id="257" r:id="rId6"/>
    <p:sldId id="279" r:id="rId7"/>
    <p:sldId id="258" r:id="rId8"/>
    <p:sldId id="259" r:id="rId9"/>
    <p:sldId id="260" r:id="rId10"/>
    <p:sldId id="261" r:id="rId11"/>
    <p:sldId id="262" r:id="rId12"/>
    <p:sldId id="263" r:id="rId13"/>
    <p:sldId id="264" r:id="rId14"/>
    <p:sldId id="265" r:id="rId15"/>
    <p:sldId id="266" r:id="rId16"/>
    <p:sldId id="267" r:id="rId17"/>
    <p:sldId id="280" r:id="rId18"/>
    <p:sldId id="306" r:id="rId19"/>
    <p:sldId id="296" r:id="rId20"/>
    <p:sldId id="310" r:id="rId21"/>
    <p:sldId id="304" r:id="rId22"/>
    <p:sldId id="308" r:id="rId23"/>
    <p:sldId id="270" r:id="rId24"/>
    <p:sldId id="271" r:id="rId25"/>
    <p:sldId id="303" r:id="rId26"/>
    <p:sldId id="276" r:id="rId27"/>
    <p:sldId id="293" r:id="rId28"/>
    <p:sldId id="292"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Libre Baskerville" panose="02000000000000000000" pitchFamily="2" charset="0"/>
      <p:regular r:id="rId35"/>
      <p:bold r:id="rId36"/>
      <p:italic r:id="rId37"/>
    </p:embeddedFont>
    <p:embeddedFont>
      <p:font typeface="Nunito" pitchFamily="2" charset="0"/>
      <p:regular r:id="rId38"/>
      <p:bold r:id="rId39"/>
      <p:italic r:id="rId40"/>
      <p:boldItalic r:id="rId41"/>
    </p:embeddedFont>
    <p:embeddedFont>
      <p:font typeface="Poppins" panose="00000500000000000000" pitchFamily="2" charset="0"/>
      <p:regular r:id="rId42"/>
      <p:bold r:id="rId43"/>
      <p:italic r:id="rId44"/>
      <p:boldItalic r:id="rId45"/>
    </p:embeddedFont>
    <p:embeddedFont>
      <p:font typeface="Roboto" panose="02000000000000000000" pitchFamily="2" charset="0"/>
      <p:regular r:id="rId46"/>
      <p:bold r:id="rId47"/>
      <p:italic r:id="rId48"/>
      <p:boldItalic r:id="rId49"/>
    </p:embeddedFont>
    <p:embeddedFont>
      <p:font typeface="Times" panose="02020603050405020304" pitchFamily="18"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03">
          <p15:clr>
            <a:srgbClr val="A4A3A4"/>
          </p15:clr>
        </p15:guide>
        <p15:guide id="2" pos="144">
          <p15:clr>
            <a:srgbClr val="A4A3A4"/>
          </p15:clr>
        </p15:guide>
        <p15:guide id="3" pos="5616">
          <p15:clr>
            <a:srgbClr val="9AA0A6"/>
          </p15:clr>
        </p15:guide>
        <p15:guide id="4" orient="horz" pos="288">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F5E690-0632-9023-7C17-D42BA4F31F88}" name="Scharf, Jason" initials="SJ" userId="S::jscharf@syr.gov::a2955c1a-834d-45f4-a24b-1ce392e94d5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3A0D6-2A48-23CF-BBB1-5719CEBDD95A}" v="4" dt="2023-05-09T21:15:26.119"/>
    <p1510:client id="{1E9A5461-FC83-A061-A614-02836BE2D0F6}" v="222" dt="2023-07-24T20:09:13.401"/>
    <p1510:client id="{21AAB911-F66F-C52E-8F89-157BB5EF6B96}" v="500" dt="2023-04-17T16:56:25.563"/>
    <p1510:client id="{2C311F4C-8E9F-A02E-B2DE-FD5CF7074120}" v="593" dt="2023-05-30T19:23:03.982"/>
    <p1510:client id="{2CD4BBE2-9DE1-7FF3-8D93-405BFAE271FE}" v="197" dt="2023-03-30T18:40:49.463"/>
    <p1510:client id="{38A276A9-FFA4-0B93-523F-5905D36994D7}" v="175" dt="2023-05-30T20:13:06.134"/>
    <p1510:client id="{39DDEC44-A559-C2DB-659A-7027EC5FEB1C}" v="121" dt="2023-06-27T15:57:52.041"/>
    <p1510:client id="{3E5039FA-28EC-9EAE-0E55-A0E9F9FAA9BB}" v="549" dt="2023-02-28T21:36:13.439"/>
    <p1510:client id="{4151F212-9553-4B70-90E6-A323D7DB984F}" v="15" dt="2023-02-28T19:57:18.740"/>
    <p1510:client id="{42B7BBF1-A9EC-B183-B996-9E8EDE1DB0A4}" v="9" dt="2023-07-10T18:31:43.698"/>
    <p1510:client id="{464767DD-E576-F50C-3293-8C89D1A78F36}" v="87" dt="2023-05-16T19:35:44.136"/>
    <p1510:client id="{47E6D8D3-57A0-12C6-B81D-D1D41C03A197}" v="608" dt="2023-05-01T17:36:19.852"/>
    <p1510:client id="{4B3CE7D8-9FA9-C4DF-687F-7C7D7D9E38E2}" v="2" dt="2023-05-09T14:00:51.862"/>
    <p1510:client id="{4C275B6E-48A8-961E-33E6-34FDD62C0130}" v="272" dt="2023-04-03T17:39:47.286"/>
    <p1510:client id="{52EB59DF-0116-4B6F-746C-413BCB1CEDE5}" v="110" dt="2023-05-01T18:19:17.450"/>
    <p1510:client id="{54E02132-B89A-0B3A-085F-E3405E96F84E}" v="69" dt="2023-06-27T19:38:15.917"/>
    <p1510:client id="{5DCA46DA-EE2E-4D71-9B7C-3CD4DE3CED38}" v="62" dt="2023-04-04T18:51:56.835"/>
    <p1510:client id="{5F1D2B9E-511C-151B-05C2-7B9F2522EE1D}" v="8" dt="2023-05-10T14:36:30.800"/>
    <p1510:client id="{63D90CCC-DFA6-B87F-7446-61D873572477}" v="470" dt="2023-04-03T23:32:47.138"/>
    <p1510:client id="{66DD7153-B75C-66FB-DEAA-443A9A5FA872}" v="42" dt="2023-07-24T21:35:33.253"/>
    <p1510:client id="{6882E61A-4589-9BF5-8791-0E39BF3946A3}" v="257" dt="2023-07-11T19:48:32.446"/>
    <p1510:client id="{6EDA6D7D-3E08-C6CA-87CB-34EFDA91DBB0}" v="553" dt="2023-05-15T20:46:15.375"/>
    <p1510:client id="{77913C13-525F-01ED-BE67-91EC1DF5F5AD}" v="253" dt="2023-07-10T20:26:43.846"/>
    <p1510:client id="{7882B33F-D968-8131-D9ED-116C5F9D001E}" v="14" dt="2023-04-04T21:15:03.152"/>
    <p1510:client id="{7926C9F2-FF2C-F556-00AE-9591538C40CD}" v="229" dt="2023-05-02T21:50:34.522"/>
    <p1510:client id="{7BEFD042-F749-420C-B1D2-5E66EB5DD59B}" v="8" dt="2023-05-01T20:06:40.211"/>
    <p1510:client id="{8319650C-119B-5106-3282-1E7E071734B0}" v="39" dt="2023-05-02T21:51:27.261"/>
    <p1510:client id="{83EEF02F-B689-BF98-2A8A-4E80744242FF}" v="19" dt="2023-05-30T20:35:06.517"/>
    <p1510:client id="{8668B70D-EF8D-ACA4-34F4-0843BBA981A0}" v="74" dt="2023-04-17T21:45:25.924"/>
    <p1510:client id="{8EE63F30-A88B-AAD8-AC97-AB24C83C62AF}" v="25" dt="2023-04-18T20:47:26.038"/>
    <p1510:client id="{9A166552-34D8-407F-96ED-C66D3D847539}" v="73" dt="2023-05-01T19:26:21.750"/>
    <p1510:client id="{9B3D3814-0E22-6855-98DA-5BD4AAF75597}" v="10" dt="2023-07-11T19:47:57.494"/>
    <p1510:client id="{C8CCF198-CEF4-858E-8959-A78C75472AB3}" v="326" dt="2023-03-20T19:04:10.034"/>
    <p1510:client id="{C9AB1083-84E9-FC8C-50F5-F73F656C9B68}" v="367" dt="2023-05-30T15:53:40.682"/>
    <p1510:client id="{CD6A1D82-0359-CE9F-337E-F7546F1592F4}" v="103" dt="2023-07-11T18:26:50.309"/>
    <p1510:client id="{CDD4C11B-7762-59E0-171B-EA05EED6F477}" v="207" dt="2023-03-31T19:31:09.362"/>
    <p1510:client id="{D6B575E7-9C84-CEC6-32CD-7E1591475E2D}" v="11" dt="2023-03-21T14:12:19.469"/>
    <p1510:client id="{D86BD812-2849-747C-CC3D-D3159556D691}" v="106" dt="2023-04-18T15:07:30.038"/>
    <p1510:client id="{DC6111DD-65D8-F5FC-6409-31A6AF9DA42B}" v="158" dt="2023-03-21T15:59:38.341"/>
    <p1510:client id="{E17C0279-8FC4-5C62-9D68-E73D5897005E}" v="302" dt="2023-03-21T21:18:43.584"/>
    <p1510:client id="{E2EF229C-CD81-ABFE-B311-E493364CC699}" v="191" dt="2023-06-26T14:25:15.450"/>
    <p1510:client id="{E96C6737-096A-4EB2-AA8D-2DAC74BB81E5}" v="1" dt="2023-03-20T19:08:08.796"/>
    <p1510:client id="{EB97FE29-24C1-E441-58C7-C6EEF3546B17}" v="126" dt="2023-05-01T14:21:46.713"/>
    <p1510:client id="{F580ECFF-1DFF-99ED-C693-B40FB105A56E}" v="273" dt="2023-03-21T20:39:03.193"/>
    <p1510:client id="{FD14C060-A534-0339-AA57-3D72A5ADA383}" v="3" dt="2023-05-17T18:08:29.686"/>
  </p1510:revLst>
</p1510:revInfo>
</file>

<file path=ppt/tableStyles.xml><?xml version="1.0" encoding="utf-8"?>
<a:tblStyleLst xmlns:a="http://schemas.openxmlformats.org/drawingml/2006/main" def="{08F9307A-0B5B-464F-924F-999C77223E5F}">
  <a:tblStyle styleId="{08F9307A-0B5B-464F-924F-999C77223E5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003"/>
        <p:guide pos="144"/>
        <p:guide pos="5616"/>
        <p:guide orient="horz" pos="288"/>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arf, Jason" userId="S::jscharf@syr.gov::a2955c1a-834d-45f4-a24b-1ce392e94d5e" providerId="AD" clId="Web-{66DD7153-B75C-66FB-DEAA-443A9A5FA872}"/>
    <pc:docChg chg="modSld">
      <pc:chgData name="Scharf, Jason" userId="S::jscharf@syr.gov::a2955c1a-834d-45f4-a24b-1ce392e94d5e" providerId="AD" clId="Web-{66DD7153-B75C-66FB-DEAA-443A9A5FA872}" dt="2023-07-24T21:34:32.908" v="40" actId="20577"/>
      <pc:docMkLst>
        <pc:docMk/>
      </pc:docMkLst>
      <pc:sldChg chg="modSp">
        <pc:chgData name="Scharf, Jason" userId="S::jscharf@syr.gov::a2955c1a-834d-45f4-a24b-1ce392e94d5e" providerId="AD" clId="Web-{66DD7153-B75C-66FB-DEAA-443A9A5FA872}" dt="2023-07-24T21:34:32.908" v="40" actId="20577"/>
        <pc:sldMkLst>
          <pc:docMk/>
          <pc:sldMk cId="1644295118" sldId="310"/>
        </pc:sldMkLst>
        <pc:spChg chg="mod">
          <ac:chgData name="Scharf, Jason" userId="S::jscharf@syr.gov::a2955c1a-834d-45f4-a24b-1ce392e94d5e" providerId="AD" clId="Web-{66DD7153-B75C-66FB-DEAA-443A9A5FA872}" dt="2023-07-24T21:34:32.908" v="40" actId="20577"/>
          <ac:spMkLst>
            <pc:docMk/>
            <pc:sldMk cId="1644295118" sldId="310"/>
            <ac:spMk id="235" creationId="{00000000-0000-0000-0000-000000000000}"/>
          </ac:spMkLst>
        </pc:spChg>
      </pc:sldChg>
    </pc:docChg>
  </pc:docChgLst>
  <pc:docChgLst>
    <pc:chgData name="Scharf, Jason" userId="S::jscharf@syr.gov::a2955c1a-834d-45f4-a24b-1ce392e94d5e" providerId="AD" clId="Web-{1E9A5461-FC83-A061-A614-02836BE2D0F6}"/>
    <pc:docChg chg="modSld sldOrd">
      <pc:chgData name="Scharf, Jason" userId="S::jscharf@syr.gov::a2955c1a-834d-45f4-a24b-1ce392e94d5e" providerId="AD" clId="Web-{1E9A5461-FC83-A061-A614-02836BE2D0F6}" dt="2023-07-24T20:09:13.182" v="216" actId="20577"/>
      <pc:docMkLst>
        <pc:docMk/>
      </pc:docMkLst>
      <pc:sldChg chg="modSp">
        <pc:chgData name="Scharf, Jason" userId="S::jscharf@syr.gov::a2955c1a-834d-45f4-a24b-1ce392e94d5e" providerId="AD" clId="Web-{1E9A5461-FC83-A061-A614-02836BE2D0F6}" dt="2023-07-24T19:43:17.609" v="6" actId="20577"/>
        <pc:sldMkLst>
          <pc:docMk/>
          <pc:sldMk cId="0" sldId="256"/>
        </pc:sldMkLst>
        <pc:spChg chg="mod">
          <ac:chgData name="Scharf, Jason" userId="S::jscharf@syr.gov::a2955c1a-834d-45f4-a24b-1ce392e94d5e" providerId="AD" clId="Web-{1E9A5461-FC83-A061-A614-02836BE2D0F6}" dt="2023-07-24T19:43:17.609" v="6" actId="20577"/>
          <ac:spMkLst>
            <pc:docMk/>
            <pc:sldMk cId="0" sldId="256"/>
            <ac:spMk id="109" creationId="{00000000-0000-0000-0000-000000000000}"/>
          </ac:spMkLst>
        </pc:spChg>
      </pc:sldChg>
      <pc:sldChg chg="modSp">
        <pc:chgData name="Scharf, Jason" userId="S::jscharf@syr.gov::a2955c1a-834d-45f4-a24b-1ce392e94d5e" providerId="AD" clId="Web-{1E9A5461-FC83-A061-A614-02836BE2D0F6}" dt="2023-07-24T20:09:13.182" v="216" actId="20577"/>
        <pc:sldMkLst>
          <pc:docMk/>
          <pc:sldMk cId="0" sldId="257"/>
        </pc:sldMkLst>
        <pc:spChg chg="mod">
          <ac:chgData name="Scharf, Jason" userId="S::jscharf@syr.gov::a2955c1a-834d-45f4-a24b-1ce392e94d5e" providerId="AD" clId="Web-{1E9A5461-FC83-A061-A614-02836BE2D0F6}" dt="2023-07-24T20:09:13.182" v="216" actId="20577"/>
          <ac:spMkLst>
            <pc:docMk/>
            <pc:sldMk cId="0" sldId="257"/>
            <ac:spMk id="117" creationId="{00000000-0000-0000-0000-000000000000}"/>
          </ac:spMkLst>
        </pc:spChg>
      </pc:sldChg>
      <pc:sldChg chg="mod setBg">
        <pc:chgData name="Scharf, Jason" userId="S::jscharf@syr.gov::a2955c1a-834d-45f4-a24b-1ce392e94d5e" providerId="AD" clId="Web-{1E9A5461-FC83-A061-A614-02836BE2D0F6}" dt="2023-07-24T20:06:31.414" v="179"/>
        <pc:sldMkLst>
          <pc:docMk/>
          <pc:sldMk cId="0" sldId="258"/>
        </pc:sldMkLst>
      </pc:sldChg>
      <pc:sldChg chg="modSp ord">
        <pc:chgData name="Scharf, Jason" userId="S::jscharf@syr.gov::a2955c1a-834d-45f4-a24b-1ce392e94d5e" providerId="AD" clId="Web-{1E9A5461-FC83-A061-A614-02836BE2D0F6}" dt="2023-07-24T20:05:49.429" v="178" actId="20577"/>
        <pc:sldMkLst>
          <pc:docMk/>
          <pc:sldMk cId="1644295118" sldId="310"/>
        </pc:sldMkLst>
        <pc:spChg chg="mod">
          <ac:chgData name="Scharf, Jason" userId="S::jscharf@syr.gov::a2955c1a-834d-45f4-a24b-1ce392e94d5e" providerId="AD" clId="Web-{1E9A5461-FC83-A061-A614-02836BE2D0F6}" dt="2023-07-24T20:05:49.429" v="178" actId="20577"/>
          <ac:spMkLst>
            <pc:docMk/>
            <pc:sldMk cId="1644295118" sldId="310"/>
            <ac:spMk id="235" creationId="{00000000-0000-0000-0000-000000000000}"/>
          </ac:spMkLst>
        </pc:spChg>
        <pc:spChg chg="mod">
          <ac:chgData name="Scharf, Jason" userId="S::jscharf@syr.gov::a2955c1a-834d-45f4-a24b-1ce392e94d5e" providerId="AD" clId="Web-{1E9A5461-FC83-A061-A614-02836BE2D0F6}" dt="2023-07-24T20:05:41.069" v="173" actId="20577"/>
          <ac:spMkLst>
            <pc:docMk/>
            <pc:sldMk cId="1644295118" sldId="310"/>
            <ac:spMk id="236" creationId="{00000000-0000-0000-0000-000000000000}"/>
          </ac:spMkLst>
        </pc:spChg>
      </pc:sldChg>
    </pc:docChg>
  </pc:docChgLst>
</pc:chgInfo>
</file>

<file path=ppt/comments/modernComment_130_F2AD941E.xml><?xml version="1.0" encoding="utf-8"?>
<p188:cmLst xmlns:a="http://schemas.openxmlformats.org/drawingml/2006/main" xmlns:r="http://schemas.openxmlformats.org/officeDocument/2006/relationships" xmlns:p188="http://schemas.microsoft.com/office/powerpoint/2018/8/main">
  <p188:cm id="{5E690071-BF44-4E78-9EC8-586CB5AA1AFC}" authorId="{76F5E690-0632-9023-7C17-D42BA4F31F88}" status="resolved" created="2023-06-26T14:02:38.540" complete="100000">
    <ac:txMkLst xmlns:ac="http://schemas.microsoft.com/office/drawing/2013/main/command">
      <pc:docMk xmlns:pc="http://schemas.microsoft.com/office/powerpoint/2013/main/command"/>
      <pc:sldMk xmlns:pc="http://schemas.microsoft.com/office/powerpoint/2013/main/command" cId="4071461918" sldId="304"/>
      <ac:spMk id="235" creationId="{00000000-0000-0000-0000-000000000000}"/>
      <ac:txMk cp="43">
        <ac:context len="44" hash="2283704654"/>
      </ac:txMk>
    </ac:txMkLst>
    <p188:pos x="4129896" y="291141"/>
    <p188:txBody>
      <a:bodyPr/>
      <a:lstStyle/>
      <a:p>
        <a:r>
          <a:rPr lang="en-US"/>
          <a:t>Sent on 6/05, and more questions were sent on 6/13.</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9277ffae0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9277ffae0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e5db85010_1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e5db85010_1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96f439572b_3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0" name="Google Shape;220;g196f439572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7592578d4_0_6: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6" name="Google Shape;226;g137592578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332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2135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2dab2fcff_3_13: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8" name="Google Shape;158;g112dab2fcff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204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4276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6302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4093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6810c52c3_0_3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13" name="Google Shape;113;g86810c52c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37592578d4_0_1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46" name="Google Shape;246;g137592578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8eb1c9761_0_1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52" name="Google Shape;252;g98eb1c976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2dab2fcff_3_13: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8" name="Google Shape;158;g112dab2fcff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0697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770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2555230c4_0_1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96" name="Google Shape;296;g122555230c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22555230c4_0_1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03" name="Google Shape;303;g122555230c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57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221b901c8_0_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0" name="Google Shape;120;ge221b901c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d41b7129d_0_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8" name="Google Shape;128;gfd41b712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9277ffae0_0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36" name="Google Shape;136;g129277ffa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2555230c4_0_3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44" name="Google Shape;144;g122555230c4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bab3d7879_0_3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2" name="Google Shape;152;gdbab3d787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9277ffae0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29277ffae0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18" name="Google Shape;18;p2"/>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Twentieth Century"/>
                <a:ea typeface="Twentieth Century"/>
                <a:cs typeface="Twentieth Century"/>
                <a:sym typeface="Twentieth Century"/>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Twentieth Century"/>
                <a:ea typeface="Twentieth Century"/>
                <a:cs typeface="Twentieth Century"/>
                <a:sym typeface="Twentieth Century"/>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Twentieth Century"/>
                <a:ea typeface="Twentieth Century"/>
                <a:cs typeface="Twentieth Century"/>
                <a:sym typeface="Twentieth Century"/>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5" name="Google Shape;75;p11"/>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6" name="Google Shape;76;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85" name="Google Shape;85;p12"/>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rot="5400000">
            <a:off x="5503664" y="1411486"/>
            <a:ext cx="4308872"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
          <p:cNvSpPr txBox="1">
            <a:spLocks noGrp="1"/>
          </p:cNvSpPr>
          <p:nvPr>
            <p:ph type="body" idx="1"/>
          </p:nvPr>
        </p:nvSpPr>
        <p:spPr>
          <a:xfrm rot="5400000">
            <a:off x="1312664" y="-569714"/>
            <a:ext cx="4308872"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92" name="Google Shape;92;p13"/>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94"/>
        <p:cNvGrpSpPr/>
        <p:nvPr/>
      </p:nvGrpSpPr>
      <p:grpSpPr>
        <a:xfrm>
          <a:off x="0" y="0"/>
          <a:ext cx="0" cy="0"/>
          <a:chOff x="0" y="0"/>
          <a:chExt cx="0" cy="0"/>
        </a:xfrm>
      </p:grpSpPr>
      <p:sp>
        <p:nvSpPr>
          <p:cNvPr id="95" name="Google Shape;95;p1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txBox="1">
            <a:spLocks noGrp="1"/>
          </p:cNvSpPr>
          <p:nvPr>
            <p:ph type="title"/>
          </p:nvPr>
        </p:nvSpPr>
        <p:spPr>
          <a:xfrm>
            <a:off x="819150" y="845600"/>
            <a:ext cx="7505700" cy="954600"/>
          </a:xfrm>
          <a:prstGeom prst="rect">
            <a:avLst/>
          </a:prstGeom>
        </p:spPr>
        <p:txBody>
          <a:bodyPr spcFirstLastPara="1" wrap="square" lIns="91425" tIns="45700" rIns="91425" bIns="45700"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9" name="Google Shape;99;p15"/>
          <p:cNvSpPr txBox="1">
            <a:spLocks noGrp="1"/>
          </p:cNvSpPr>
          <p:nvPr>
            <p:ph type="body" idx="1"/>
          </p:nvPr>
        </p:nvSpPr>
        <p:spPr>
          <a:xfrm>
            <a:off x="819150" y="1990725"/>
            <a:ext cx="7505700" cy="2448000"/>
          </a:xfrm>
          <a:prstGeom prst="rect">
            <a:avLst/>
          </a:prstGeom>
        </p:spPr>
        <p:txBody>
          <a:bodyPr spcFirstLastPara="1" wrap="square" lIns="91425" tIns="45700" rIns="91425" bIns="45700" anchor="t" anchorCtr="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100" name="Google Shape;100;p15"/>
          <p:cNvSpPr txBox="1">
            <a:spLocks noGrp="1"/>
          </p:cNvSpPr>
          <p:nvPr>
            <p:ph type="sldNum" idx="12"/>
          </p:nvPr>
        </p:nvSpPr>
        <p:spPr>
          <a:xfrm>
            <a:off x="8390734" y="4543668"/>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11700" y="555600"/>
            <a:ext cx="2808000" cy="755700"/>
          </a:xfrm>
          <a:prstGeom prst="rect">
            <a:avLst/>
          </a:prstGeom>
        </p:spPr>
        <p:txBody>
          <a:bodyPr spcFirstLastPara="1" wrap="square" lIns="91425" tIns="45700" rIns="91425" bIns="45700"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16"/>
          <p:cNvSpPr txBox="1">
            <a:spLocks noGrp="1"/>
          </p:cNvSpPr>
          <p:nvPr>
            <p:ph type="body" idx="1"/>
          </p:nvPr>
        </p:nvSpPr>
        <p:spPr>
          <a:xfrm>
            <a:off x="311700" y="1389600"/>
            <a:ext cx="2808000" cy="3179400"/>
          </a:xfrm>
          <a:prstGeom prst="rect">
            <a:avLst/>
          </a:prstGeom>
        </p:spPr>
        <p:txBody>
          <a:bodyPr spcFirstLastPara="1" wrap="square" lIns="91425" tIns="45700" rIns="91425" bIns="45700" anchor="t" anchorCtr="0">
            <a:noAutofit/>
          </a:bodyPr>
          <a:lstStyle>
            <a:lvl1pPr marL="457200" lvl="0" indent="-304800" rtl="0">
              <a:spcBef>
                <a:spcPts val="640"/>
              </a:spcBef>
              <a:spcAft>
                <a:spcPts val="0"/>
              </a:spcAft>
              <a:buSzPts val="1200"/>
              <a:buChar char="•"/>
              <a:defRPr sz="12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04" name="Google Shape;104;p16"/>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lvl1pPr lvl="0">
              <a:spcBef>
                <a:spcPts val="0"/>
              </a:spcBef>
              <a:spcAft>
                <a:spcPts val="0"/>
              </a:spcAft>
              <a:buClr>
                <a:schemeClr val="dk1"/>
              </a:buClr>
              <a:buSzPts val="4000"/>
              <a:buFont typeface="Times New Roman"/>
              <a:buNone/>
              <a:defRPr sz="2400" b="1">
                <a:solidFill>
                  <a:srgbClr val="B98E0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25" name="Google Shape;25;p3"/>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30" name="Google Shape;30;p4"/>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 name="Google Shape;35;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6" name="Google Shape;36;p6"/>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6"/>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41" name="Google Shape;41;p6"/>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45" name="Google Shape;45;p7"/>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
        <p:nvSpPr>
          <p:cNvPr id="46" name="Google Shape;46;p7"/>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
        <p:nvSpPr>
          <p:cNvPr id="47" name="Google Shape;47;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3600"/>
              <a:buFont typeface="Times New Roman"/>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3" name="Google Shape;53;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56" name="Google Shape;56;p8"/>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0" name="Google Shape;60;p9"/>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1" name="Google Shape;61;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64" name="Google Shape;64;p9"/>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06285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06285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062858"/>
                </a:solidFill>
                <a:latin typeface="Poppins"/>
                <a:ea typeface="Poppins"/>
                <a:cs typeface="Poppins"/>
                <a:sym typeface="Poppins"/>
              </a:defRPr>
            </a:lvl1pPr>
            <a:lvl2pPr marL="0" marR="0" lvl="1" indent="0" algn="r" rtl="0">
              <a:spcBef>
                <a:spcPts val="0"/>
              </a:spcBef>
              <a:buNone/>
              <a:defRPr sz="800" b="0" i="0" u="none" strike="noStrike" cap="none">
                <a:solidFill>
                  <a:srgbClr val="062858"/>
                </a:solidFill>
                <a:latin typeface="Poppins"/>
                <a:ea typeface="Poppins"/>
                <a:cs typeface="Poppins"/>
                <a:sym typeface="Poppins"/>
              </a:defRPr>
            </a:lvl2pPr>
            <a:lvl3pPr marL="0" marR="0" lvl="2" indent="0" algn="r" rtl="0">
              <a:spcBef>
                <a:spcPts val="0"/>
              </a:spcBef>
              <a:buNone/>
              <a:defRPr sz="800" b="0" i="0" u="none" strike="noStrike" cap="none">
                <a:solidFill>
                  <a:srgbClr val="062858"/>
                </a:solidFill>
                <a:latin typeface="Poppins"/>
                <a:ea typeface="Poppins"/>
                <a:cs typeface="Poppins"/>
                <a:sym typeface="Poppins"/>
              </a:defRPr>
            </a:lvl3pPr>
            <a:lvl4pPr marL="0" marR="0" lvl="3" indent="0" algn="r" rtl="0">
              <a:spcBef>
                <a:spcPts val="0"/>
              </a:spcBef>
              <a:buNone/>
              <a:defRPr sz="800" b="0" i="0" u="none" strike="noStrike" cap="none">
                <a:solidFill>
                  <a:srgbClr val="062858"/>
                </a:solidFill>
                <a:latin typeface="Poppins"/>
                <a:ea typeface="Poppins"/>
                <a:cs typeface="Poppins"/>
                <a:sym typeface="Poppins"/>
              </a:defRPr>
            </a:lvl4pPr>
            <a:lvl5pPr marL="0" marR="0" lvl="4" indent="0" algn="r" rtl="0">
              <a:spcBef>
                <a:spcPts val="0"/>
              </a:spcBef>
              <a:buNone/>
              <a:defRPr sz="800" b="0" i="0" u="none" strike="noStrike" cap="none">
                <a:solidFill>
                  <a:srgbClr val="062858"/>
                </a:solidFill>
                <a:latin typeface="Poppins"/>
                <a:ea typeface="Poppins"/>
                <a:cs typeface="Poppins"/>
                <a:sym typeface="Poppins"/>
              </a:defRPr>
            </a:lvl5pPr>
            <a:lvl6pPr marL="0" marR="0" lvl="5" indent="0" algn="r" rtl="0">
              <a:spcBef>
                <a:spcPts val="0"/>
              </a:spcBef>
              <a:buNone/>
              <a:defRPr sz="800" b="0" i="0" u="none" strike="noStrike" cap="none">
                <a:solidFill>
                  <a:srgbClr val="062858"/>
                </a:solidFill>
                <a:latin typeface="Poppins"/>
                <a:ea typeface="Poppins"/>
                <a:cs typeface="Poppins"/>
                <a:sym typeface="Poppins"/>
              </a:defRPr>
            </a:lvl6pPr>
            <a:lvl7pPr marL="0" marR="0" lvl="6" indent="0" algn="r" rtl="0">
              <a:spcBef>
                <a:spcPts val="0"/>
              </a:spcBef>
              <a:buNone/>
              <a:defRPr sz="800" b="0" i="0" u="none" strike="noStrike" cap="none">
                <a:solidFill>
                  <a:srgbClr val="062858"/>
                </a:solidFill>
                <a:latin typeface="Poppins"/>
                <a:ea typeface="Poppins"/>
                <a:cs typeface="Poppins"/>
                <a:sym typeface="Poppins"/>
              </a:defRPr>
            </a:lvl7pPr>
            <a:lvl8pPr marL="0" marR="0" lvl="7" indent="0" algn="r" rtl="0">
              <a:spcBef>
                <a:spcPts val="0"/>
              </a:spcBef>
              <a:buNone/>
              <a:defRPr sz="800" b="0" i="0" u="none" strike="noStrike" cap="none">
                <a:solidFill>
                  <a:srgbClr val="062858"/>
                </a:solidFill>
                <a:latin typeface="Poppins"/>
                <a:ea typeface="Poppins"/>
                <a:cs typeface="Poppins"/>
                <a:sym typeface="Poppins"/>
              </a:defRPr>
            </a:lvl8pPr>
            <a:lvl9pPr marL="0" marR="0" lvl="8" indent="0" algn="r" rtl="0">
              <a:spcBef>
                <a:spcPts val="0"/>
              </a:spcBef>
              <a:buNone/>
              <a:defRPr sz="800" b="0" i="0" u="none" strike="noStrike" cap="none">
                <a:solidFill>
                  <a:srgbClr val="06285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cxnSp>
        <p:nvCxnSpPr>
          <p:cNvPr id="11" name="Google Shape;11;p1"/>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
        <p:nvSpPr>
          <p:cNvPr id="12" name="Google Shape;12;p1"/>
          <p:cNvSpPr txBox="1"/>
          <p:nvPr/>
        </p:nvSpPr>
        <p:spPr>
          <a:xfrm>
            <a:off x="4767300" y="11850"/>
            <a:ext cx="39195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000">
                <a:solidFill>
                  <a:srgbClr val="062858"/>
                </a:solidFill>
                <a:latin typeface="Poppins"/>
                <a:ea typeface="Poppins"/>
                <a:cs typeface="Poppins"/>
                <a:sym typeface="Poppins"/>
              </a:rPr>
              <a:t>Surveillance Technology Policy and Data Governance 2022</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forms/u/2/d/1k6L1jqTUVrrmlFYGLFA98nz6NAd7XdfOdB914-Y7Kns/edit?usp=drive_web"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ourcity.syrgov.net/wp-content/uploads/2020/12/Executive-Order-No2.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wyISMxkyWOhJTmGFqUZNFGsN2o8m1S39/edit#gid=1356674884"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docs.google.com/spreadsheets/d/1eWWoo5crLtCPkoWCmSTU23bfQ17gtzb4H73btlcMi78/edit?usp=sharing" TargetMode="External"/><Relationship Id="rId5" Type="http://schemas.openxmlformats.org/officeDocument/2006/relationships/hyperlink" Target="https://docs.google.com/spreadsheets/d/1mlWvScvAiKUGcFp-Y0qCXbX_gTVMenAMghrAIySJ298/edit?usp=sharing" TargetMode="External"/><Relationship Id="rId4" Type="http://schemas.openxmlformats.org/officeDocument/2006/relationships/hyperlink" Target="https://docs.google.com/spreadsheets/d/1FUW1Zy0DJeL9YtXtJG3M3VCuQocGFTN5XjjgW81iRn4/edit?usp=shari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z0cH9YkZMqeduQEXpIOXEGN1dEtrhBU8/edit?usp=sharing&amp;ouid=111414255230039529132&amp;rtpof=true&amp;sd=true"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file/d/1UMv26M0gfbSkoQLhzx9-2JTNhIGZxGMa/view?usp=drive_link"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30_F2AD941E.xm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docs.google.com/spreadsheets/d/10Zf3k0PILRo_B_X01758wTHpY6tnc_ESB9nF1namTG0/edit?usp=sharin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fEHqeO724zjDiYMpzTMx-iE2mdZJPssx0qayF_SkNvc/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spreadsheets/d/1z0cH9YkZMqeduQEXpIOXEGN1dEtrhBU8/edit?usp=sharing&amp;ouid=111414255230039529132&amp;rtpof=true&amp;sd=true"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document/d/1I32tFa96Hyiw9MsCkWbXU7gm3b7axzdKRL2-BOuSFnw/edit?usp=sharing"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0oIo5eBeYepGn45VDKTRWqBT8QxFT_ETiJDDvdzLhto/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048546"/>
            <a:ext cx="9144000" cy="3043281"/>
          </a:xfrm>
          <a:prstGeom prst="rect">
            <a:avLst/>
          </a:prstGeom>
          <a:noFill/>
          <a:ln>
            <a:noFill/>
          </a:ln>
        </p:spPr>
        <p:txBody>
          <a:bodyPr spcFirstLastPara="1" wrap="square" lIns="91425" tIns="45700" rIns="91425" bIns="45700" anchor="ctr" anchorCtr="0">
            <a:noAutofit/>
          </a:bodyPr>
          <a:lstStyle/>
          <a:p>
            <a:pPr>
              <a:lnSpc>
                <a:spcPct val="115000"/>
              </a:lnSpc>
              <a:buClr>
                <a:srgbClr val="F2F2F2"/>
              </a:buClr>
              <a:buSzPts val="6600"/>
            </a:pPr>
            <a:r>
              <a:rPr lang="en" sz="4800" b="1" dirty="0">
                <a:solidFill>
                  <a:srgbClr val="F2F2F2"/>
                </a:solidFill>
                <a:latin typeface="Libre Baskerville"/>
                <a:ea typeface="Libre Baskerville"/>
                <a:cs typeface="Libre Baskerville"/>
                <a:sym typeface="Libre Baskerville"/>
              </a:rPr>
              <a:t>Surveillance Technology Working Group </a:t>
            </a:r>
            <a:endParaRPr sz="4800" b="1" dirty="0">
              <a:solidFill>
                <a:srgbClr val="F2F2F2"/>
              </a:solidFill>
              <a:latin typeface="Libre Baskerville"/>
              <a:ea typeface="Libre Baskerville"/>
              <a:cs typeface="Libre Baskerville"/>
              <a:sym typeface="Libre Baskerville"/>
            </a:endParaRPr>
          </a:p>
          <a:p>
            <a:pPr>
              <a:lnSpc>
                <a:spcPct val="115000"/>
              </a:lnSpc>
              <a:buClr>
                <a:srgbClr val="F2F2F2"/>
              </a:buClr>
              <a:buSzPts val="6600"/>
            </a:pPr>
            <a:r>
              <a:rPr lang="en" sz="3000" dirty="0">
                <a:solidFill>
                  <a:srgbClr val="F2F2F2"/>
                </a:solidFill>
                <a:latin typeface="Libre Baskerville"/>
                <a:ea typeface="Libre Baskerville"/>
                <a:cs typeface="Libre Baskerville"/>
                <a:sym typeface="Libre Baskerville"/>
              </a:rPr>
              <a:t>Meeting #50</a:t>
            </a:r>
            <a:br>
              <a:rPr lang="en" sz="3000" dirty="0">
                <a:latin typeface="Libre Baskerville"/>
                <a:ea typeface="Libre Baskerville"/>
                <a:cs typeface="Libre Baskerville"/>
              </a:rPr>
            </a:br>
            <a:r>
              <a:rPr lang="en" sz="3000" dirty="0">
                <a:solidFill>
                  <a:srgbClr val="F2F2F2"/>
                </a:solidFill>
                <a:latin typeface="Libre Baskerville"/>
                <a:ea typeface="Libre Baskerville"/>
                <a:cs typeface="Libre Baskerville"/>
                <a:sym typeface="Libre Baskerville"/>
              </a:rPr>
              <a:t>7/24/2023</a:t>
            </a:r>
            <a:endParaRPr sz="3000" dirty="0">
              <a:solidFill>
                <a:srgbClr val="F2F2F2"/>
              </a:solidFill>
              <a:latin typeface="Libre Baskerville"/>
              <a:ea typeface="Libre Baskerville"/>
              <a:cs typeface="Libre Baskerville"/>
              <a:sym typeface="Libre Baskerville"/>
            </a:endParaRPr>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1"/>
        <p:cNvGrpSpPr/>
        <p:nvPr/>
      </p:nvGrpSpPr>
      <p:grpSpPr>
        <a:xfrm>
          <a:off x="0" y="0"/>
          <a:ext cx="0" cy="0"/>
          <a:chOff x="0" y="0"/>
          <a:chExt cx="0" cy="0"/>
        </a:xfrm>
      </p:grpSpPr>
      <p:sp>
        <p:nvSpPr>
          <p:cNvPr id="192" name="Google Shape;192;p25"/>
          <p:cNvSpPr/>
          <p:nvPr/>
        </p:nvSpPr>
        <p:spPr>
          <a:xfrm>
            <a:off x="3496288" y="930649"/>
            <a:ext cx="2897700" cy="2505000"/>
          </a:xfrm>
          <a:prstGeom prst="wedgeRectCallout">
            <a:avLst>
              <a:gd name="adj1" fmla="val -8095"/>
              <a:gd name="adj2" fmla="val 63526"/>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3" name="Google Shape;193;p25"/>
          <p:cNvCxnSpPr>
            <a:stCxn id="194" idx="6"/>
          </p:cNvCxnSpPr>
          <p:nvPr/>
        </p:nvCxnSpPr>
        <p:spPr>
          <a:xfrm>
            <a:off x="4826400" y="4031625"/>
            <a:ext cx="7591800" cy="6300"/>
          </a:xfrm>
          <a:prstGeom prst="straightConnector1">
            <a:avLst/>
          </a:prstGeom>
          <a:noFill/>
          <a:ln w="38100" cap="flat" cmpd="sng">
            <a:solidFill>
              <a:srgbClr val="053259"/>
            </a:solidFill>
            <a:prstDash val="dash"/>
            <a:round/>
            <a:headEnd type="none" w="med" len="med"/>
            <a:tailEnd type="none" w="med" len="med"/>
          </a:ln>
        </p:spPr>
      </p:cxnSp>
      <p:cxnSp>
        <p:nvCxnSpPr>
          <p:cNvPr id="195" name="Google Shape;195;p25"/>
          <p:cNvCxnSpPr>
            <a:endCxn id="194" idx="6"/>
          </p:cNvCxnSpPr>
          <p:nvPr/>
        </p:nvCxnSpPr>
        <p:spPr>
          <a:xfrm flipV="1">
            <a:off x="781" y="4024106"/>
            <a:ext cx="4825619" cy="32817"/>
          </a:xfrm>
          <a:prstGeom prst="straightConnector1">
            <a:avLst/>
          </a:prstGeom>
          <a:noFill/>
          <a:ln w="38100" cap="flat" cmpd="sng">
            <a:solidFill>
              <a:srgbClr val="053259"/>
            </a:solidFill>
            <a:prstDash val="solid"/>
            <a:round/>
            <a:headEnd type="none" w="med" len="med"/>
            <a:tailEnd type="none" w="med" len="med"/>
          </a:ln>
        </p:spPr>
      </p:cxnSp>
      <p:sp>
        <p:nvSpPr>
          <p:cNvPr id="194" name="Google Shape;194;p25"/>
          <p:cNvSpPr/>
          <p:nvPr/>
        </p:nvSpPr>
        <p:spPr>
          <a:xfrm>
            <a:off x="4317600" y="3777225"/>
            <a:ext cx="508800" cy="508800"/>
          </a:xfrm>
          <a:prstGeom prst="ellipse">
            <a:avLst/>
          </a:prstGeom>
          <a:solidFill>
            <a:schemeClr val="accent2"/>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txBox="1"/>
          <p:nvPr/>
        </p:nvSpPr>
        <p:spPr>
          <a:xfrm>
            <a:off x="3771250" y="4413275"/>
            <a:ext cx="2347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Requires more planning</a:t>
            </a:r>
            <a:endParaRPr sz="1100">
              <a:solidFill>
                <a:srgbClr val="434343"/>
              </a:solidFill>
              <a:latin typeface="Nunito"/>
              <a:ea typeface="Nunito"/>
              <a:cs typeface="Nunito"/>
              <a:sym typeface="Nunito"/>
            </a:endParaRPr>
          </a:p>
        </p:txBody>
      </p:sp>
      <p:sp>
        <p:nvSpPr>
          <p:cNvPr id="197" name="Google Shape;197;p25"/>
          <p:cNvSpPr txBox="1"/>
          <p:nvPr/>
        </p:nvSpPr>
        <p:spPr>
          <a:xfrm rot="1424">
            <a:off x="3496453" y="1049025"/>
            <a:ext cx="2897400" cy="1734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a:solidFill>
                  <a:srgbClr val="053259"/>
                </a:solidFill>
                <a:latin typeface="Nunito"/>
                <a:ea typeface="Nunito"/>
                <a:cs typeface="Nunito"/>
                <a:sym typeface="Nunito"/>
              </a:rPr>
              <a:t>Begin process of trying to transfer STWG to a </a:t>
            </a:r>
            <a:r>
              <a:rPr lang="en" b="1">
                <a:solidFill>
                  <a:schemeClr val="accent2"/>
                </a:solidFill>
                <a:latin typeface="Nunito"/>
                <a:ea typeface="Nunito"/>
                <a:cs typeface="Nunito"/>
                <a:sym typeface="Nunito"/>
              </a:rPr>
              <a:t>City Ordinance</a:t>
            </a:r>
            <a:r>
              <a:rPr lang="en">
                <a:solidFill>
                  <a:srgbClr val="053259"/>
                </a:solidFill>
                <a:latin typeface="Nunito"/>
                <a:ea typeface="Nunito"/>
                <a:cs typeface="Nunito"/>
                <a:sym typeface="Nunito"/>
              </a:rPr>
              <a:t> </a:t>
            </a:r>
            <a:endParaRPr>
              <a:solidFill>
                <a:srgbClr val="053259"/>
              </a:solidFill>
              <a:latin typeface="Nunito"/>
              <a:ea typeface="Nunito"/>
              <a:cs typeface="Nunito"/>
              <a:sym typeface="Nunito"/>
            </a:endParaRPr>
          </a:p>
          <a:p>
            <a:pPr marL="457200" lvl="0" indent="0" algn="l" rtl="0">
              <a:spcBef>
                <a:spcPts val="1000"/>
              </a:spcBef>
              <a:spcAft>
                <a:spcPts val="0"/>
              </a:spcAft>
              <a:buNone/>
            </a:pPr>
            <a:r>
              <a:rPr lang="en">
                <a:solidFill>
                  <a:srgbClr val="053259"/>
                </a:solidFill>
                <a:latin typeface="Nunito"/>
                <a:ea typeface="Nunito"/>
                <a:cs typeface="Nunito"/>
                <a:sym typeface="Nunito"/>
              </a:rPr>
              <a:t>Determine Member’s </a:t>
            </a:r>
            <a:r>
              <a:rPr lang="en" b="1">
                <a:solidFill>
                  <a:schemeClr val="accent2"/>
                </a:solidFill>
                <a:latin typeface="Nunito"/>
                <a:ea typeface="Nunito"/>
                <a:cs typeface="Nunito"/>
                <a:sym typeface="Nunito"/>
              </a:rPr>
              <a:t>Term Duration</a:t>
            </a:r>
            <a:endParaRPr b="1">
              <a:solidFill>
                <a:schemeClr val="accent2"/>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198" name="Google Shape;198;p25"/>
          <p:cNvSpPr txBox="1">
            <a:spLocks noGrp="1"/>
          </p:cNvSpPr>
          <p:nvPr>
            <p:ph type="title"/>
          </p:nvPr>
        </p:nvSpPr>
        <p:spPr>
          <a:xfrm>
            <a:off x="426375" y="262725"/>
            <a:ext cx="8260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2"/>
        <p:cNvGrpSpPr/>
        <p:nvPr/>
      </p:nvGrpSpPr>
      <p:grpSpPr>
        <a:xfrm>
          <a:off x="0" y="0"/>
          <a:ext cx="0" cy="0"/>
          <a:chOff x="0" y="0"/>
          <a:chExt cx="0" cy="0"/>
        </a:xfrm>
      </p:grpSpPr>
      <p:sp>
        <p:nvSpPr>
          <p:cNvPr id="203" name="Google Shape;203;p26"/>
          <p:cNvSpPr/>
          <p:nvPr/>
        </p:nvSpPr>
        <p:spPr>
          <a:xfrm>
            <a:off x="39750" y="1060449"/>
            <a:ext cx="2897700" cy="2505000"/>
          </a:xfrm>
          <a:prstGeom prst="wedgeRectCallout">
            <a:avLst>
              <a:gd name="adj1" fmla="val 1140"/>
              <a:gd name="adj2" fmla="val 57386"/>
            </a:avLst>
          </a:prstGeom>
          <a:noFill/>
          <a:ln w="9525"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6033450" y="1057950"/>
            <a:ext cx="2993100" cy="2505000"/>
          </a:xfrm>
          <a:prstGeom prst="wedgeRectCallout">
            <a:avLst>
              <a:gd name="adj1" fmla="val -24197"/>
              <a:gd name="adj2" fmla="val 58021"/>
            </a:avLst>
          </a:prstGeom>
          <a:noFill/>
          <a:ln w="9525"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3036604" y="1060449"/>
            <a:ext cx="2897700" cy="2505000"/>
          </a:xfrm>
          <a:prstGeom prst="wedgeRectCallout">
            <a:avLst>
              <a:gd name="adj1" fmla="val 1261"/>
              <a:gd name="adj2" fmla="val 57813"/>
            </a:avLst>
          </a:prstGeom>
          <a:noFill/>
          <a:ln w="9525"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6" name="Google Shape;206;p26"/>
          <p:cNvCxnSpPr/>
          <p:nvPr/>
        </p:nvCxnSpPr>
        <p:spPr>
          <a:xfrm>
            <a:off x="7151750" y="4040775"/>
            <a:ext cx="1998600" cy="0"/>
          </a:xfrm>
          <a:prstGeom prst="straightConnector1">
            <a:avLst/>
          </a:prstGeom>
          <a:noFill/>
          <a:ln w="38100" cap="flat" cmpd="sng">
            <a:solidFill>
              <a:srgbClr val="053259"/>
            </a:solidFill>
            <a:prstDash val="dash"/>
            <a:round/>
            <a:headEnd type="none" w="med" len="med"/>
            <a:tailEnd type="none" w="med" len="med"/>
          </a:ln>
        </p:spPr>
      </p:cxnSp>
      <p:cxnSp>
        <p:nvCxnSpPr>
          <p:cNvPr id="207" name="Google Shape;207;p26"/>
          <p:cNvCxnSpPr>
            <a:endCxn id="208" idx="6"/>
          </p:cNvCxnSpPr>
          <p:nvPr/>
        </p:nvCxnSpPr>
        <p:spPr>
          <a:xfrm>
            <a:off x="-7425" y="402847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209" name="Google Shape;209;p26"/>
          <p:cNvSpPr/>
          <p:nvPr/>
        </p:nvSpPr>
        <p:spPr>
          <a:xfrm>
            <a:off x="1235025" y="3786375"/>
            <a:ext cx="508800" cy="508800"/>
          </a:xfrm>
          <a:prstGeom prst="ellipse">
            <a:avLst/>
          </a:prstGeom>
          <a:solidFill>
            <a:srgbClr val="741B47"/>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4045050" y="3786375"/>
            <a:ext cx="508800" cy="508800"/>
          </a:xfrm>
          <a:prstGeom prst="ellipse">
            <a:avLst/>
          </a:prstGeom>
          <a:solidFill>
            <a:srgbClr val="CC4125"/>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6550275" y="3786375"/>
            <a:ext cx="508800" cy="508800"/>
          </a:xfrm>
          <a:prstGeom prst="ellipse">
            <a:avLst/>
          </a:prstGeom>
          <a:solidFill>
            <a:srgbClr val="0C343D"/>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txBox="1"/>
          <p:nvPr/>
        </p:nvSpPr>
        <p:spPr>
          <a:xfrm>
            <a:off x="899325" y="4332775"/>
            <a:ext cx="11802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Digital Services</a:t>
            </a:r>
            <a:endParaRPr sz="1100">
              <a:solidFill>
                <a:srgbClr val="434343"/>
              </a:solidFill>
              <a:latin typeface="Nunito"/>
              <a:ea typeface="Nunito"/>
              <a:cs typeface="Nunito"/>
              <a:sym typeface="Nunito"/>
            </a:endParaRPr>
          </a:p>
        </p:txBody>
      </p:sp>
      <p:sp>
        <p:nvSpPr>
          <p:cNvPr id="212" name="Google Shape;212;p26"/>
          <p:cNvSpPr txBox="1"/>
          <p:nvPr/>
        </p:nvSpPr>
        <p:spPr>
          <a:xfrm rot="1355">
            <a:off x="-7425" y="1061050"/>
            <a:ext cx="3044100" cy="2898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Review List of technology (Make initial determination if “Not Surveillance” or “Need more information”)</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For flagged technologies, send </a:t>
            </a:r>
            <a:r>
              <a:rPr lang="en" u="sng">
                <a:solidFill>
                  <a:schemeClr val="hlink"/>
                </a:solidFill>
                <a:latin typeface="Nunito"/>
                <a:ea typeface="Nunito"/>
                <a:cs typeface="Nunito"/>
                <a:sym typeface="Nunito"/>
                <a:hlinkClick r:id="rId3"/>
              </a:rPr>
              <a:t>Technology Audit Form </a:t>
            </a:r>
            <a:r>
              <a:rPr lang="en">
                <a:solidFill>
                  <a:schemeClr val="dk1"/>
                </a:solidFill>
                <a:latin typeface="Nunito"/>
                <a:ea typeface="Nunito"/>
                <a:cs typeface="Nunito"/>
                <a:sym typeface="Nunito"/>
              </a:rPr>
              <a:t>requesting more info.</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When information is received, group votes on whether identified technology will be characterized as surveillance.</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213" name="Google Shape;213;p26"/>
          <p:cNvSpPr txBox="1"/>
          <p:nvPr/>
        </p:nvSpPr>
        <p:spPr>
          <a:xfrm>
            <a:off x="6022275" y="4332775"/>
            <a:ext cx="1564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Syracuse Police Dept</a:t>
            </a:r>
            <a:endParaRPr sz="1100">
              <a:solidFill>
                <a:srgbClr val="434343"/>
              </a:solidFill>
              <a:latin typeface="Nunito"/>
              <a:ea typeface="Nunito"/>
              <a:cs typeface="Nunito"/>
              <a:sym typeface="Nunito"/>
            </a:endParaRPr>
          </a:p>
        </p:txBody>
      </p:sp>
      <p:sp>
        <p:nvSpPr>
          <p:cNvPr id="214" name="Google Shape;214;p26"/>
          <p:cNvSpPr txBox="1"/>
          <p:nvPr/>
        </p:nvSpPr>
        <p:spPr>
          <a:xfrm>
            <a:off x="3623100" y="4332775"/>
            <a:ext cx="1352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Fire Department</a:t>
            </a:r>
            <a:endParaRPr sz="1100">
              <a:solidFill>
                <a:srgbClr val="434343"/>
              </a:solidFill>
              <a:latin typeface="Nunito"/>
              <a:ea typeface="Nunito"/>
              <a:cs typeface="Nunito"/>
              <a:sym typeface="Nunito"/>
            </a:endParaRPr>
          </a:p>
        </p:txBody>
      </p:sp>
      <p:sp>
        <p:nvSpPr>
          <p:cNvPr id="215" name="Google Shape;215;p26"/>
          <p:cNvSpPr txBox="1">
            <a:spLocks noGrp="1"/>
          </p:cNvSpPr>
          <p:nvPr>
            <p:ph type="title"/>
          </p:nvPr>
        </p:nvSpPr>
        <p:spPr>
          <a:xfrm>
            <a:off x="256200" y="589325"/>
            <a:ext cx="8458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chemeClr val="dk2"/>
                </a:solidFill>
                <a:latin typeface="Times"/>
                <a:ea typeface="Times"/>
                <a:cs typeface="Times"/>
                <a:sym typeface="Times"/>
              </a:rPr>
              <a:t>Technology Audit Roadmap (Review)</a:t>
            </a:r>
            <a:endParaRPr sz="3600" b="1">
              <a:solidFill>
                <a:schemeClr val="dk2"/>
              </a:solidFill>
              <a:latin typeface="Times"/>
              <a:ea typeface="Times"/>
              <a:cs typeface="Times"/>
              <a:sym typeface="Times"/>
            </a:endParaRPr>
          </a:p>
          <a:p>
            <a:pPr marL="0" lvl="0" indent="0" algn="r" rtl="0">
              <a:spcBef>
                <a:spcPts val="0"/>
              </a:spcBef>
              <a:spcAft>
                <a:spcPts val="0"/>
              </a:spcAft>
              <a:buClr>
                <a:srgbClr val="B98E00"/>
              </a:buClr>
              <a:buSzPts val="4000"/>
              <a:buFont typeface="Times New Roman"/>
              <a:buNone/>
            </a:pPr>
            <a:endParaRPr sz="3600" b="1">
              <a:solidFill>
                <a:srgbClr val="B98E00"/>
              </a:solidFill>
              <a:latin typeface="Times"/>
              <a:ea typeface="Times"/>
              <a:cs typeface="Times"/>
              <a:sym typeface="Times"/>
            </a:endParaRPr>
          </a:p>
        </p:txBody>
      </p:sp>
      <p:sp>
        <p:nvSpPr>
          <p:cNvPr id="216" name="Google Shape;216;p26"/>
          <p:cNvSpPr txBox="1"/>
          <p:nvPr/>
        </p:nvSpPr>
        <p:spPr>
          <a:xfrm rot="1378">
            <a:off x="6033450" y="1061050"/>
            <a:ext cx="2993100" cy="2037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 and Fire Dept.</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find more information about how technologies are used.</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217" name="Google Shape;217;p26"/>
          <p:cNvSpPr txBox="1"/>
          <p:nvPr/>
        </p:nvSpPr>
        <p:spPr>
          <a:xfrm rot="1424">
            <a:off x="3036600" y="1061050"/>
            <a:ext cx="2897700" cy="182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find more information about how technologies are used.</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2305975" y="310875"/>
            <a:ext cx="6735000" cy="7065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Definition</a:t>
            </a: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3" name="Google Shape;223;p27"/>
          <p:cNvSpPr txBox="1"/>
          <p:nvPr/>
        </p:nvSpPr>
        <p:spPr>
          <a:xfrm>
            <a:off x="228600" y="1017375"/>
            <a:ext cx="8686800" cy="41262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 sz="1700" b="1">
                <a:solidFill>
                  <a:schemeClr val="accent1"/>
                </a:solidFill>
                <a:latin typeface="Twentieth Century"/>
                <a:ea typeface="Twentieth Century"/>
                <a:cs typeface="Twentieth Century"/>
                <a:sym typeface="Twentieth Century"/>
              </a:rPr>
              <a:t>Definition of a Surveillance Technology (According to </a:t>
            </a:r>
            <a:r>
              <a:rPr lang="en" sz="1700" u="sng">
                <a:solidFill>
                  <a:schemeClr val="hlink"/>
                </a:solidFill>
                <a:latin typeface="Twentieth Century"/>
                <a:ea typeface="Twentieth Century"/>
                <a:cs typeface="Twentieth Century"/>
                <a:sym typeface="Twentieth Century"/>
                <a:hlinkClick r:id="rId3"/>
              </a:rPr>
              <a:t>Mayor’s Executive Order on Surveillance Technology</a:t>
            </a:r>
            <a:r>
              <a:rPr lang="en" sz="1700" b="1">
                <a:solidFill>
                  <a:schemeClr val="accent1"/>
                </a:solidFill>
                <a:latin typeface="Twentieth Century"/>
                <a:ea typeface="Twentieth Century"/>
                <a:cs typeface="Twentieth Century"/>
                <a:sym typeface="Twentieth Century"/>
              </a:rPr>
              <a:t>)</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marL="0" lvl="0" indent="0" algn="l" rtl="0">
              <a:spcBef>
                <a:spcPts val="360"/>
              </a:spcBef>
              <a:spcAft>
                <a:spcPts val="0"/>
              </a:spcAft>
              <a:buNone/>
            </a:pPr>
            <a:endParaRPr sz="1700">
              <a:solidFill>
                <a:schemeClr val="accent1"/>
              </a:solidFill>
              <a:latin typeface="Twentieth Century"/>
              <a:ea typeface="Twentieth Century"/>
              <a:cs typeface="Twentieth Century"/>
              <a:sym typeface="Twentieth Century"/>
            </a:endParaRPr>
          </a:p>
          <a:p>
            <a:pPr marL="457200" lvl="0" indent="-336550" algn="l" rtl="0">
              <a:spcBef>
                <a:spcPts val="36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Technologies that “observe or analyze the movements, behavior, or actions of identifiable individuals in a manner that is reasonably likely to raise concerns about civil liberties, freedom of speech or association, racial equity or social justice.”</a:t>
            </a:r>
            <a:endParaRPr sz="1700">
              <a:solidFill>
                <a:schemeClr val="accent1"/>
              </a:solidFill>
              <a:latin typeface="Twentieth Century"/>
              <a:ea typeface="Twentieth Century"/>
              <a:cs typeface="Twentieth Century"/>
              <a:sym typeface="Twentieth Century"/>
            </a:endParaRPr>
          </a:p>
          <a:p>
            <a:pPr marL="0" lvl="0" indent="0" algn="l" rtl="0">
              <a:spcBef>
                <a:spcPts val="360"/>
              </a:spcBef>
              <a:spcAft>
                <a:spcPts val="0"/>
              </a:spcAft>
              <a:buNone/>
            </a:pPr>
            <a:endParaRPr sz="1700" b="1">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Technology Audit</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9" name="Google Shape;229;p28"/>
          <p:cNvSpPr txBox="1"/>
          <p:nvPr/>
        </p:nvSpPr>
        <p:spPr>
          <a:xfrm>
            <a:off x="1300125" y="1440200"/>
            <a:ext cx="6799800" cy="3610200"/>
          </a:xfrm>
          <a:prstGeom prst="rect">
            <a:avLst/>
          </a:prstGeom>
          <a:noFill/>
          <a:ln>
            <a:noFill/>
          </a:ln>
        </p:spPr>
        <p:txBody>
          <a:bodyPr spcFirstLastPara="1" wrap="square" lIns="91425" tIns="45700" rIns="91425" bIns="45700" anchor="t" anchorCtr="0">
            <a:noAutofit/>
          </a:bodyPr>
          <a:lstStyle/>
          <a:p>
            <a:pPr marL="457200" marR="0" lvl="0" indent="-336550" algn="l" rtl="0">
              <a:lnSpc>
                <a:spcPct val="100000"/>
              </a:lnSpc>
              <a:spcBef>
                <a:spcPts val="36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Digital Services provided a list of City Software used</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can be viewed </a:t>
            </a:r>
            <a:r>
              <a:rPr lang="en" sz="1700" u="sng">
                <a:solidFill>
                  <a:schemeClr val="hlink"/>
                </a:solidFill>
                <a:latin typeface="Twentieth Century"/>
                <a:ea typeface="Twentieth Century"/>
                <a:cs typeface="Twentieth Century"/>
                <a:sym typeface="Twentieth Century"/>
                <a:hlinkClick r:id="rId3"/>
              </a:rPr>
              <a:t>HERE</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Chief Gleeson provided the list of technology from the Fire Department</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He also completed the survey assessment for this technology.</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Results can be viewed </a:t>
            </a:r>
            <a:r>
              <a:rPr lang="en" sz="1700" u="sng">
                <a:solidFill>
                  <a:schemeClr val="hlink"/>
                </a:solidFill>
                <a:latin typeface="Twentieth Century"/>
                <a:ea typeface="Twentieth Century"/>
                <a:cs typeface="Twentieth Century"/>
                <a:sym typeface="Twentieth Century"/>
                <a:hlinkClick r:id="rId4"/>
              </a:rPr>
              <a:t>HERE</a:t>
            </a:r>
            <a:r>
              <a:rPr lang="en" sz="1700">
                <a:solidFill>
                  <a:schemeClr val="accent1"/>
                </a:solidFill>
                <a:latin typeface="Twentieth Century"/>
                <a:ea typeface="Twentieth Century"/>
                <a:cs typeface="Twentieth Century"/>
                <a:sym typeface="Twentieth Century"/>
              </a:rPr>
              <a:t>.  </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the Syracuse Police Department are:</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Documentation can be viewed </a:t>
            </a:r>
            <a:r>
              <a:rPr lang="en" sz="1700" u="sng">
                <a:solidFill>
                  <a:schemeClr val="hlink"/>
                </a:solidFill>
                <a:latin typeface="Twentieth Century"/>
                <a:ea typeface="Twentieth Century"/>
                <a:cs typeface="Twentieth Century"/>
                <a:sym typeface="Twentieth Century"/>
                <a:hlinkClick r:id="rId5"/>
              </a:rPr>
              <a:t>HERE</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Strategic Initiatives / Internet of things</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Documentation can be viewed </a:t>
            </a:r>
            <a:r>
              <a:rPr lang="en" sz="1700" u="sng">
                <a:solidFill>
                  <a:schemeClr val="hlink"/>
                </a:solidFill>
                <a:latin typeface="Twentieth Century"/>
                <a:ea typeface="Twentieth Century"/>
                <a:cs typeface="Twentieth Century"/>
                <a:sym typeface="Twentieth Century"/>
                <a:hlinkClick r:id="rId6"/>
              </a:rPr>
              <a:t>HERE</a:t>
            </a:r>
            <a:endParaRPr sz="1700">
              <a:solidFill>
                <a:schemeClr val="accent1"/>
              </a:solidFill>
              <a:latin typeface="Twentieth Century"/>
              <a:ea typeface="Twentieth Century"/>
              <a:cs typeface="Twentieth Century"/>
              <a:sym typeface="Twentieth Century"/>
            </a:endParaRPr>
          </a:p>
          <a:p>
            <a:pPr marL="914400" marR="0" lvl="0" indent="0" algn="l" rtl="0">
              <a:lnSpc>
                <a:spcPct val="100000"/>
              </a:lnSpc>
              <a:spcBef>
                <a:spcPts val="360"/>
              </a:spcBef>
              <a:spcAft>
                <a:spcPts val="0"/>
              </a:spcAft>
              <a:buNone/>
            </a:pPr>
            <a:endParaRPr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Meeting slides</a:t>
            </a:r>
            <a:endParaRPr lang="en-US"/>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218677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Body Worn Cameras</a:t>
            </a:r>
            <a:endParaRPr lang="en-US"/>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2617000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1924570" y="271275"/>
            <a:ext cx="7102380" cy="611280"/>
          </a:xfrm>
          <a:prstGeom prst="rect">
            <a:avLst/>
          </a:prstGeom>
          <a:noFill/>
          <a:ln>
            <a:noFill/>
          </a:ln>
        </p:spPr>
        <p:txBody>
          <a:bodyPr spcFirstLastPara="1" wrap="square" lIns="91425" tIns="45700" rIns="91425" bIns="45700" anchor="ctr" anchorCtr="0">
            <a:noAutofit/>
          </a:bodyPr>
          <a:lstStyle/>
          <a:p>
            <a:pPr algn="r"/>
            <a:r>
              <a:rPr lang="en" sz="3600" b="1">
                <a:solidFill>
                  <a:srgbClr val="B98E00"/>
                </a:solidFill>
                <a:latin typeface="Times"/>
                <a:cs typeface="Times"/>
                <a:sym typeface="Times"/>
              </a:rPr>
              <a:t>Body Worn Cameras (Codes)</a:t>
            </a:r>
            <a:endParaRPr lang="en-US"/>
          </a:p>
        </p:txBody>
      </p:sp>
      <p:sp>
        <p:nvSpPr>
          <p:cNvPr id="161" name="Google Shape;161;p22"/>
          <p:cNvSpPr txBox="1"/>
          <p:nvPr/>
        </p:nvSpPr>
        <p:spPr>
          <a:xfrm>
            <a:off x="457200" y="1141325"/>
            <a:ext cx="7573500" cy="32415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162" name="Google Shape;162;p22"/>
          <p:cNvGraphicFramePr/>
          <p:nvPr>
            <p:extLst>
              <p:ext uri="{D42A27DB-BD31-4B8C-83A1-F6EECF244321}">
                <p14:modId xmlns:p14="http://schemas.microsoft.com/office/powerpoint/2010/main" val="668068845"/>
              </p:ext>
            </p:extLst>
          </p:nvPr>
        </p:nvGraphicFramePr>
        <p:xfrm>
          <a:off x="122825" y="843625"/>
          <a:ext cx="8904175" cy="3886110"/>
        </p:xfrm>
        <a:graphic>
          <a:graphicData uri="http://schemas.openxmlformats.org/drawingml/2006/table">
            <a:tbl>
              <a:tblPr>
                <a:noFill/>
              </a:tblPr>
              <a:tblGrid>
                <a:gridCol w="2163925">
                  <a:extLst>
                    <a:ext uri="{9D8B030D-6E8A-4147-A177-3AD203B41FA5}">
                      <a16:colId xmlns:a16="http://schemas.microsoft.com/office/drawing/2014/main" val="20000"/>
                    </a:ext>
                  </a:extLst>
                </a:gridCol>
                <a:gridCol w="2246750">
                  <a:extLst>
                    <a:ext uri="{9D8B030D-6E8A-4147-A177-3AD203B41FA5}">
                      <a16:colId xmlns:a16="http://schemas.microsoft.com/office/drawing/2014/main" val="20001"/>
                    </a:ext>
                  </a:extLst>
                </a:gridCol>
                <a:gridCol w="2246750">
                  <a:extLst>
                    <a:ext uri="{9D8B030D-6E8A-4147-A177-3AD203B41FA5}">
                      <a16:colId xmlns:a16="http://schemas.microsoft.com/office/drawing/2014/main" val="20002"/>
                    </a:ext>
                  </a:extLst>
                </a:gridCol>
                <a:gridCol w="2246750">
                  <a:extLst>
                    <a:ext uri="{9D8B030D-6E8A-4147-A177-3AD203B41FA5}">
                      <a16:colId xmlns:a16="http://schemas.microsoft.com/office/drawing/2014/main" val="20003"/>
                    </a:ext>
                  </a:extLst>
                </a:gridCol>
              </a:tblGrid>
              <a:tr h="631173">
                <a:tc>
                  <a:txBody>
                    <a:bodyPr/>
                    <a:lstStyle/>
                    <a:p>
                      <a:pPr marL="0" lvl="0" indent="0" algn="l" rtl="0">
                        <a:spcBef>
                          <a:spcPts val="0"/>
                        </a:spcBef>
                        <a:spcAft>
                          <a:spcPts val="0"/>
                        </a:spcAft>
                        <a:buNone/>
                      </a:pPr>
                      <a:r>
                        <a:rPr lang="en" sz="1000"/>
                        <a:t>Applicant name: </a:t>
                      </a:r>
                      <a:r>
                        <a:rPr lang="en" sz="900" i="1">
                          <a:solidFill>
                            <a:srgbClr val="062858"/>
                          </a:solidFill>
                        </a:rPr>
                        <a:t>Code Enforcement</a:t>
                      </a:r>
                      <a:endParaRPr sz="900" i="1">
                        <a:solidFill>
                          <a:srgbClr val="062858"/>
                        </a:solidFill>
                      </a:endParaRPr>
                    </a:p>
                    <a:p>
                      <a:pPr marL="0" lvl="0" indent="0" algn="l" rtl="0">
                        <a:spcBef>
                          <a:spcPts val="0"/>
                        </a:spcBef>
                        <a:spcAft>
                          <a:spcPts val="0"/>
                        </a:spcAft>
                        <a:buNone/>
                      </a:pPr>
                      <a:r>
                        <a:rPr lang="en" sz="1000">
                          <a:solidFill>
                            <a:schemeClr val="dk1"/>
                          </a:solidFill>
                        </a:rPr>
                        <a:t>Company:</a:t>
                      </a:r>
                      <a:r>
                        <a:rPr lang="en" sz="900">
                          <a:solidFill>
                            <a:schemeClr val="dk1"/>
                          </a:solidFill>
                        </a:rPr>
                        <a:t> </a:t>
                      </a:r>
                      <a:r>
                        <a:rPr lang="en" sz="900" i="1">
                          <a:solidFill>
                            <a:schemeClr val="accent1"/>
                          </a:solidFill>
                        </a:rPr>
                        <a:t>United Radio (tentative)</a:t>
                      </a:r>
                      <a:endParaRPr lang="en" sz="900" i="1">
                        <a:solidFill>
                          <a:srgbClr val="062858"/>
                        </a:solidFill>
                      </a:endParaRPr>
                    </a:p>
                    <a:p>
                      <a:pPr marL="0" lvl="0" indent="0" algn="l" rtl="0">
                        <a:spcBef>
                          <a:spcPts val="0"/>
                        </a:spcBef>
                        <a:spcAft>
                          <a:spcPts val="0"/>
                        </a:spcAft>
                        <a:buClr>
                          <a:schemeClr val="dk1"/>
                        </a:buClr>
                        <a:buSzPts val="1100"/>
                        <a:buFont typeface="Arial"/>
                        <a:buNone/>
                      </a:pPr>
                      <a:r>
                        <a:rPr lang="en" sz="1000">
                          <a:solidFill>
                            <a:schemeClr val="dk1"/>
                          </a:solidFill>
                        </a:rPr>
                        <a:t>Sponsoring Department: </a:t>
                      </a:r>
                      <a:r>
                        <a:rPr lang="en" sz="1000" i="1">
                          <a:solidFill>
                            <a:schemeClr val="dk1"/>
                          </a:solidFill>
                        </a:rPr>
                        <a:t>Code Enforcement</a:t>
                      </a:r>
                    </a:p>
                  </a:txBody>
                  <a:tcPr marL="91425" marR="91425" marT="91425" marB="91425"/>
                </a:tc>
                <a:tc>
                  <a:txBody>
                    <a:bodyPr/>
                    <a:lstStyle/>
                    <a:p>
                      <a:pPr marL="0" lvl="0" indent="0" algn="l" rtl="0">
                        <a:spcBef>
                          <a:spcPts val="0"/>
                        </a:spcBef>
                        <a:spcAft>
                          <a:spcPts val="0"/>
                        </a:spcAft>
                        <a:buNone/>
                      </a:pPr>
                      <a:r>
                        <a:rPr lang="en" sz="1000">
                          <a:solidFill>
                            <a:schemeClr val="dk1"/>
                          </a:solidFill>
                        </a:rPr>
                        <a:t>Application Date: </a:t>
                      </a:r>
                      <a:r>
                        <a:rPr lang="en" sz="1000" i="1">
                          <a:solidFill>
                            <a:schemeClr val="accent1"/>
                          </a:solidFill>
                        </a:rPr>
                        <a:t>4/12/23</a:t>
                      </a:r>
                      <a:endParaRPr lang="en"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Partner Organization/Technologies: </a:t>
                      </a:r>
                      <a:br>
                        <a:rPr lang="en" sz="1000">
                          <a:solidFill>
                            <a:srgbClr val="000000"/>
                          </a:solidFill>
                        </a:rPr>
                      </a:br>
                      <a:r>
                        <a:rPr lang="en" sz="900" i="1">
                          <a:solidFill>
                            <a:schemeClr val="accent1"/>
                          </a:solidFill>
                        </a:rPr>
                        <a:t>United Radio </a:t>
                      </a:r>
                      <a:r>
                        <a:rPr lang="en" sz="900" b="0" i="1" u="none" strike="noStrike" noProof="0">
                          <a:solidFill>
                            <a:schemeClr val="accent1"/>
                          </a:solidFill>
                          <a:latin typeface="Arial"/>
                        </a:rPr>
                        <a:t>(tentative)</a:t>
                      </a:r>
                      <a:endParaRPr sz="900" i="1">
                        <a:solidFill>
                          <a:schemeClr val="accent1"/>
                        </a:solidFill>
                      </a:endParaRPr>
                    </a:p>
                  </a:txBody>
                  <a:tcPr marL="91425" marR="91425" marT="91425" marB="91425"/>
                </a:tc>
                <a:tc gridSpan="2">
                  <a:txBody>
                    <a:bodyPr/>
                    <a:lstStyle/>
                    <a:p>
                      <a:pPr marL="0" lvl="0" indent="0" algn="l" rtl="0">
                        <a:spcBef>
                          <a:spcPts val="0"/>
                        </a:spcBef>
                        <a:spcAft>
                          <a:spcPts val="0"/>
                        </a:spcAft>
                        <a:buNone/>
                      </a:pPr>
                      <a:r>
                        <a:rPr lang="en" sz="1000">
                          <a:solidFill>
                            <a:schemeClr val="dk1"/>
                          </a:solidFill>
                        </a:rPr>
                        <a:t>Proof of Concept Demonstration?</a:t>
                      </a:r>
                      <a:endParaRPr sz="1000">
                        <a:solidFill>
                          <a:schemeClr val="dk1"/>
                        </a:solidFill>
                      </a:endParaRPr>
                    </a:p>
                    <a:p>
                      <a:pPr marL="0" lvl="0" indent="0" algn="l" rtl="0">
                        <a:spcBef>
                          <a:spcPts val="0"/>
                        </a:spcBef>
                        <a:spcAft>
                          <a:spcPts val="0"/>
                        </a:spcAft>
                        <a:buNone/>
                      </a:pPr>
                      <a:r>
                        <a:rPr lang="en" sz="1000">
                          <a:solidFill>
                            <a:schemeClr val="dk1"/>
                          </a:solidFill>
                        </a:rPr>
                        <a:t>Technology Implementation?</a:t>
                      </a:r>
                      <a:endParaRPr sz="1000">
                        <a:solidFill>
                          <a:schemeClr val="dk1"/>
                        </a:solidFill>
                      </a:endParaRPr>
                    </a:p>
                    <a:p>
                      <a:pPr marL="0" lvl="0" indent="0" algn="l" rtl="0">
                        <a:spcBef>
                          <a:spcPts val="0"/>
                        </a:spcBef>
                        <a:spcAft>
                          <a:spcPts val="0"/>
                        </a:spcAft>
                        <a:buNone/>
                      </a:pPr>
                      <a:r>
                        <a:rPr lang="en" sz="1000">
                          <a:solidFill>
                            <a:schemeClr val="dk1"/>
                          </a:solidFill>
                        </a:rPr>
                        <a:t>Exempt?</a:t>
                      </a:r>
                      <a:endParaRPr sz="1000">
                        <a:solidFill>
                          <a:schemeClr val="dk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726582">
                <a:tc gridSpan="2">
                  <a:txBody>
                    <a:bodyPr/>
                    <a:lstStyle/>
                    <a:p>
                      <a:pPr marL="0" lvl="0" indent="0" algn="l" rtl="0">
                        <a:spcBef>
                          <a:spcPts val="0"/>
                        </a:spcBef>
                        <a:spcAft>
                          <a:spcPts val="0"/>
                        </a:spcAft>
                        <a:buNone/>
                      </a:pPr>
                      <a:r>
                        <a:rPr lang="en" sz="1000"/>
                        <a:t>Technology Purpose:</a:t>
                      </a:r>
                      <a:r>
                        <a:rPr lang="en" sz="900"/>
                        <a:t> </a:t>
                      </a:r>
                      <a:r>
                        <a:rPr lang="en" sz="900" i="1"/>
                        <a:t>To outfit Code Enforcement Officers with Body Worn cameras.  This would assist with keeping inspectors safe while out in the field and allows Codes Department another means to document inspection activity.</a:t>
                      </a:r>
                      <a:endParaRPr lang="en" sz="900" i="1">
                        <a:solidFill>
                          <a:srgbClr val="062858"/>
                        </a:solidFill>
                      </a:endParaRPr>
                    </a:p>
                  </a:txBody>
                  <a:tcPr marL="91425" marR="91425" marT="91425" marB="91425"/>
                </a:tc>
                <a:tc hMerge="1">
                  <a:txBody>
                    <a:bodyPr/>
                    <a:lstStyle/>
                    <a:p>
                      <a:endParaRPr lang="en-US"/>
                    </a:p>
                  </a:txBody>
                  <a:tcPr/>
                </a:tc>
                <a:tc gridSpan="2">
                  <a:txBody>
                    <a:bodyPr/>
                    <a:lstStyle/>
                    <a:p>
                      <a:pPr marL="0" lvl="0" indent="0" algn="l" rtl="0">
                        <a:spcBef>
                          <a:spcPts val="0"/>
                        </a:spcBef>
                        <a:spcAft>
                          <a:spcPts val="0"/>
                        </a:spcAft>
                        <a:buClr>
                          <a:schemeClr val="dk1"/>
                        </a:buClr>
                        <a:buSzPts val="1100"/>
                        <a:buFont typeface="Arial"/>
                        <a:buNone/>
                      </a:pPr>
                      <a:r>
                        <a:rPr lang="en" sz="1000">
                          <a:solidFill>
                            <a:schemeClr val="dk1"/>
                          </a:solidFill>
                        </a:rPr>
                        <a:t>Operation/Implementation description: </a:t>
                      </a:r>
                      <a:r>
                        <a:rPr lang="en" sz="1000" i="1">
                          <a:solidFill>
                            <a:schemeClr val="dk1"/>
                          </a:solidFill>
                        </a:rPr>
                        <a:t>This technology would be used internally by Code Enforcement, would be used for internal documentation purposes only.  Codes Enforcement would like to follow similar policies for standards and policies that SPD uses for </a:t>
                      </a:r>
                      <a:r>
                        <a:rPr lang="en" sz="1000" i="1" err="1">
                          <a:solidFill>
                            <a:schemeClr val="dk1"/>
                          </a:solidFill>
                        </a:rPr>
                        <a:t>ther</a:t>
                      </a:r>
                      <a:r>
                        <a:rPr lang="en" sz="1000" i="1">
                          <a:solidFill>
                            <a:schemeClr val="dk1"/>
                          </a:solidFill>
                        </a:rPr>
                        <a:t> officer worn cameras.</a:t>
                      </a:r>
                      <a:endParaRPr lang="en" sz="900" i="1">
                        <a:solidFill>
                          <a:schemeClr val="accent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1959572">
                <a:tc>
                  <a:txBody>
                    <a:bodyPr/>
                    <a:lstStyle/>
                    <a:p>
                      <a:pPr marL="0" lvl="0" indent="0" algn="l" rtl="0">
                        <a:lnSpc>
                          <a:spcPct val="115000"/>
                        </a:lnSpc>
                        <a:spcBef>
                          <a:spcPts val="0"/>
                        </a:spcBef>
                        <a:spcAft>
                          <a:spcPts val="0"/>
                        </a:spcAft>
                        <a:buNone/>
                      </a:pPr>
                      <a:r>
                        <a:rPr lang="en" sz="1000">
                          <a:solidFill>
                            <a:schemeClr val="dk1"/>
                          </a:solidFill>
                        </a:rPr>
                        <a:t>Data Management Plan: </a:t>
                      </a:r>
                      <a:r>
                        <a:rPr lang="en" sz="900" i="1">
                          <a:solidFill>
                            <a:schemeClr val="accent1"/>
                          </a:solidFill>
                        </a:rPr>
                        <a:t>TBD</a:t>
                      </a: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Cloud vs on prem: </a:t>
                      </a:r>
                      <a:r>
                        <a:rPr lang="en" sz="900" i="1">
                          <a:solidFill>
                            <a:schemeClr val="accent1"/>
                          </a:solidFill>
                        </a:rPr>
                        <a:t>TBD</a:t>
                      </a:r>
                      <a:endParaRPr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Intended Operation: </a:t>
                      </a:r>
                      <a:r>
                        <a:rPr lang="en" sz="900" i="1">
                          <a:solidFill>
                            <a:schemeClr val="accent1"/>
                          </a:solidFill>
                        </a:rPr>
                        <a:t>These Cody Cameras would be worn by Code Enforcement inspectors when they are responding to housing inspections.  These would document incident/safety concerns and as evidence for inspections.</a:t>
                      </a:r>
                    </a:p>
                    <a:p>
                      <a:pPr marL="0" lvl="0" indent="0" algn="l">
                        <a:spcBef>
                          <a:spcPts val="0"/>
                        </a:spcBef>
                        <a:spcAft>
                          <a:spcPts val="0"/>
                        </a:spcAft>
                        <a:buSzPts val="1100"/>
                        <a:buFont typeface="Arial"/>
                        <a:buNone/>
                      </a:pPr>
                      <a:endParaRPr lang="en"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Maintainability/Scalability/Reliability/Vulnerabilities: </a:t>
                      </a:r>
                      <a:r>
                        <a:rPr lang="en" sz="1000" i="1">
                          <a:solidFill>
                            <a:schemeClr val="dk1"/>
                          </a:solidFill>
                        </a:rPr>
                        <a:t>Unknown</a:t>
                      </a:r>
                      <a:endParaRPr sz="1000" i="1">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r>
                        <a:rPr lang="en" sz="1000">
                          <a:solidFill>
                            <a:schemeClr val="dk1"/>
                          </a:solidFill>
                        </a:rPr>
                        <a:t>Cybersecurity Plan: </a:t>
                      </a:r>
                      <a:r>
                        <a:rPr lang="en" sz="1000" b="0" i="1" u="none" strike="noStrike" noProof="0">
                          <a:solidFill>
                            <a:schemeClr val="dk1"/>
                          </a:solidFill>
                          <a:latin typeface="Arial"/>
                        </a:rPr>
                        <a:t>Unknown</a:t>
                      </a:r>
                    </a:p>
                    <a:p>
                      <a:pPr marL="0" lvl="0" indent="0" algn="l">
                        <a:spcBef>
                          <a:spcPts val="0"/>
                        </a:spcBef>
                        <a:spcAft>
                          <a:spcPts val="0"/>
                        </a:spcAft>
                        <a:buNone/>
                      </a:pPr>
                      <a:endParaRPr lang="en"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Broader Impacts/Unintended Consequences/Concerns: </a:t>
                      </a:r>
                      <a:r>
                        <a:rPr lang="en" sz="1000" i="1">
                          <a:solidFill>
                            <a:schemeClr val="dk1"/>
                          </a:solidFill>
                        </a:rPr>
                        <a:t>Unknown</a:t>
                      </a:r>
                      <a:endParaRPr sz="1000" i="1">
                        <a:solidFill>
                          <a:schemeClr val="dk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dk1"/>
                          </a:solidFill>
                        </a:rPr>
                        <a:t>Who is the audience for this system?: </a:t>
                      </a:r>
                      <a:r>
                        <a:rPr lang="en" sz="1000" b="0" i="1" u="none" strike="noStrike" noProof="0">
                          <a:solidFill>
                            <a:schemeClr val="accent1"/>
                          </a:solidFill>
                          <a:latin typeface="Arial"/>
                        </a:rPr>
                        <a:t>The info or video collected is only for code officers use as official government agents.</a:t>
                      </a:r>
                      <a:endParaRPr lang="en" sz="900" i="1">
                        <a:solidFill>
                          <a:schemeClr val="accent1"/>
                        </a:solidFill>
                      </a:endParaRPr>
                    </a:p>
                    <a:p>
                      <a:pPr marL="0" lvl="0" indent="0" algn="l">
                        <a:spcBef>
                          <a:spcPts val="0"/>
                        </a:spcBef>
                        <a:spcAft>
                          <a:spcPts val="0"/>
                        </a:spcAft>
                        <a:buNone/>
                      </a:pPr>
                      <a:endParaRPr lang="en" sz="1000" b="0" i="0" u="none" strike="noStrike" noProof="0">
                        <a:latin typeface="Arial"/>
                      </a:endParaRPr>
                    </a:p>
                    <a:p>
                      <a:pPr marL="0" lvl="0" indent="0" algn="l" rtl="0">
                        <a:spcBef>
                          <a:spcPts val="0"/>
                        </a:spcBef>
                        <a:spcAft>
                          <a:spcPts val="0"/>
                        </a:spcAft>
                        <a:buNone/>
                      </a:pPr>
                      <a:r>
                        <a:rPr lang="en" sz="1000">
                          <a:solidFill>
                            <a:schemeClr val="dk1"/>
                          </a:solidFill>
                        </a:rPr>
                        <a:t>How many units/how is the system deployed?: </a:t>
                      </a:r>
                      <a:r>
                        <a:rPr lang="en" sz="1000" i="1">
                          <a:solidFill>
                            <a:schemeClr val="dk1"/>
                          </a:solidFill>
                        </a:rPr>
                        <a:t>TBD</a:t>
                      </a:r>
                      <a:br>
                        <a:rPr lang="en" sz="1000" i="1">
                          <a:solidFill>
                            <a:srgbClr val="000000"/>
                          </a:solidFill>
                        </a:rPr>
                      </a:br>
                      <a:endParaRPr lang="en" sz="1000" i="1">
                        <a:solidFill>
                          <a:srgbClr val="000000"/>
                        </a:solidFill>
                      </a:endParaRPr>
                    </a:p>
                    <a:p>
                      <a:pPr marL="0" marR="0" lvl="0" indent="0" algn="l" rtl="0">
                        <a:lnSpc>
                          <a:spcPct val="100000"/>
                        </a:lnSpc>
                        <a:spcBef>
                          <a:spcPts val="0"/>
                        </a:spcBef>
                        <a:spcAft>
                          <a:spcPts val="0"/>
                        </a:spcAft>
                        <a:buNone/>
                      </a:pPr>
                      <a:r>
                        <a:rPr lang="en" sz="1000">
                          <a:solidFill>
                            <a:schemeClr val="dk1"/>
                          </a:solidFill>
                        </a:rPr>
                        <a:t>Volume, size and type of data: </a:t>
                      </a:r>
                      <a:r>
                        <a:rPr lang="en" sz="900" i="1">
                          <a:solidFill>
                            <a:schemeClr val="accent1"/>
                          </a:solidFill>
                        </a:rPr>
                        <a:t>Images, size TBD</a:t>
                      </a:r>
                      <a:endParaRPr sz="1000">
                        <a:solidFill>
                          <a:schemeClr val="dk1"/>
                        </a:solidFill>
                      </a:endParaRPr>
                    </a:p>
                    <a:p>
                      <a:pPr marL="0" lvl="0" indent="0" algn="l" rtl="0">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a:solidFill>
                            <a:schemeClr val="dk1"/>
                          </a:solidFill>
                        </a:rPr>
                        <a:t>Length of time application is expected to be used: </a:t>
                      </a:r>
                      <a:r>
                        <a:rPr lang="en" sz="900" i="1">
                          <a:solidFill>
                            <a:schemeClr val="accent1"/>
                          </a:solidFill>
                        </a:rPr>
                        <a:t>Indefinitely</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163" name="Google Shape;163;p22"/>
          <p:cNvSpPr/>
          <p:nvPr/>
        </p:nvSpPr>
        <p:spPr>
          <a:xfrm>
            <a:off x="6939825" y="9205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6636175" y="11413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X</a:t>
            </a:r>
            <a:endParaRPr/>
          </a:p>
        </p:txBody>
      </p:sp>
      <p:sp>
        <p:nvSpPr>
          <p:cNvPr id="165" name="Google Shape;165;p22"/>
          <p:cNvSpPr/>
          <p:nvPr/>
        </p:nvSpPr>
        <p:spPr>
          <a:xfrm>
            <a:off x="5248025" y="127897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B2163331-7708-3D8A-4C32-4F18E08F9C09}"/>
              </a:ext>
            </a:extLst>
          </p:cNvPr>
          <p:cNvSpPr txBox="1"/>
          <p:nvPr/>
        </p:nvSpPr>
        <p:spPr>
          <a:xfrm>
            <a:off x="7116098" y="4986799"/>
            <a:ext cx="26086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1600" lvl="1"/>
            <a:r>
              <a:rPr lang="en-US" sz="700"/>
              <a:t>*</a:t>
            </a:r>
            <a:r>
              <a:rPr lang="en" sz="700">
                <a:solidFill>
                  <a:srgbClr val="062858"/>
                </a:solidFill>
              </a:rPr>
              <a:t>Full form responses can be viewed </a:t>
            </a:r>
            <a:r>
              <a:rPr lang="en" sz="700">
                <a:solidFill>
                  <a:srgbClr val="062858"/>
                </a:solidFill>
                <a:hlinkClick r:id="rId3"/>
              </a:rPr>
              <a:t>HERE</a:t>
            </a:r>
            <a:endParaRPr lang="en-US" sz="700"/>
          </a:p>
          <a:p>
            <a:pPr algn="l"/>
            <a:endParaRPr lang="en-US" sz="700"/>
          </a:p>
        </p:txBody>
      </p:sp>
    </p:spTree>
    <p:extLst>
      <p:ext uri="{BB962C8B-B14F-4D97-AF65-F5344CB8AC3E}">
        <p14:creationId xmlns:p14="http://schemas.microsoft.com/office/powerpoint/2010/main" val="424185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09152" y="1232452"/>
            <a:ext cx="7758914" cy="3186850"/>
          </a:xfrm>
          <a:prstGeom prst="rect">
            <a:avLst/>
          </a:prstGeom>
          <a:noFill/>
          <a:ln>
            <a:noFill/>
          </a:ln>
        </p:spPr>
        <p:txBody>
          <a:bodyPr spcFirstLastPara="1" wrap="square" lIns="91425" tIns="45700" rIns="91425" bIns="45700" anchor="t" anchorCtr="0">
            <a:noAutofit/>
          </a:bodyPr>
          <a:lstStyle/>
          <a:p>
            <a:pPr lvl="4"/>
            <a:r>
              <a:rPr lang="en" sz="1200" b="1" dirty="0"/>
              <a:t>Brought to our attention because of the work that they did developing </a:t>
            </a:r>
            <a:r>
              <a:rPr lang="en" sz="1200" b="1" dirty="0">
                <a:hlinkClick r:id="rId3"/>
              </a:rPr>
              <a:t>Body Worn Camera (BWC) Policies and Procedures for Code Enforcement Department</a:t>
            </a:r>
            <a:r>
              <a:rPr lang="en" sz="1200" b="1" dirty="0"/>
              <a:t>.</a:t>
            </a:r>
          </a:p>
          <a:p>
            <a:pPr lvl="4"/>
            <a:endParaRPr lang="en" sz="1200" b="1" dirty="0"/>
          </a:p>
          <a:p>
            <a:pPr lvl="4"/>
            <a:r>
              <a:rPr lang="en" sz="1200" b="1" dirty="0"/>
              <a:t>Corte Madera, CA:</a:t>
            </a:r>
          </a:p>
          <a:p>
            <a:pPr lvl="4"/>
            <a:endParaRPr lang="en" sz="1200" b="1" dirty="0"/>
          </a:p>
          <a:p>
            <a:pPr lvl="4"/>
            <a:r>
              <a:rPr lang="en" sz="1200" b="1" dirty="0"/>
              <a:t>Adam Wiley, </a:t>
            </a:r>
            <a:r>
              <a:rPr lang="en" sz="1200" dirty="0"/>
              <a:t>Code Enforcement Official</a:t>
            </a:r>
            <a:endParaRPr lang="en-US" dirty="0"/>
          </a:p>
          <a:p>
            <a:pPr lvl="4"/>
            <a:r>
              <a:rPr lang="en" sz="1200" b="1" dirty="0"/>
              <a:t>Michael Morarity, </a:t>
            </a:r>
            <a:r>
              <a:rPr lang="en" sz="1200" dirty="0"/>
              <a:t>Communication/Code Enforcement Manager</a:t>
            </a:r>
            <a:endParaRPr lang="en" sz="1200" b="1" dirty="0"/>
          </a:p>
          <a:p>
            <a:pPr lvl="4"/>
            <a:endParaRPr lang="en" sz="1200" dirty="0"/>
          </a:p>
          <a:p>
            <a:pPr lvl="4"/>
            <a:r>
              <a:rPr lang="en" sz="1200" b="1" dirty="0"/>
              <a:t>Agenda:</a:t>
            </a:r>
          </a:p>
          <a:p>
            <a:pPr marL="171450" lvl="4" indent="-171450">
              <a:buChar char="•"/>
            </a:pPr>
            <a:r>
              <a:rPr lang="en" sz="1200" dirty="0"/>
              <a:t>General overview of the Corte Madera community</a:t>
            </a:r>
            <a:endParaRPr lang="en" dirty="0"/>
          </a:p>
          <a:p>
            <a:pPr marL="171450" lvl="4" indent="-171450">
              <a:buChar char="•"/>
            </a:pPr>
            <a:r>
              <a:rPr lang="en" sz="1200" dirty="0"/>
              <a:t>Overview of the conditions that lead up to the implementation of our BWC</a:t>
            </a:r>
            <a:endParaRPr lang="en" dirty="0"/>
          </a:p>
          <a:p>
            <a:pPr marL="171450" lvl="4" indent="-171450">
              <a:buChar char="•"/>
            </a:pPr>
            <a:r>
              <a:rPr lang="en" sz="1200" dirty="0"/>
              <a:t>Questions and Answers</a:t>
            </a:r>
          </a:p>
          <a:p>
            <a:pPr lvl="4"/>
            <a:endParaRPr lang="en" sz="1200" dirty="0"/>
          </a:p>
          <a:p>
            <a:pPr lvl="4"/>
            <a:endParaRPr lang="en" sz="1200" dirty="0"/>
          </a:p>
          <a:p>
            <a:pPr lvl="4"/>
            <a:endParaRPr lang="en" sz="1200" b="1" dirty="0"/>
          </a:p>
          <a:p>
            <a:pPr lvl="4"/>
            <a:endParaRPr lang="en" sz="1200" b="1" dirty="0"/>
          </a:p>
          <a:p>
            <a:pPr lvl="3"/>
            <a:endParaRPr lang="en" sz="1200" b="1"/>
          </a:p>
          <a:p>
            <a:pPr lvl="3"/>
            <a:endParaRPr lang="en" sz="1200" b="1" dirty="0"/>
          </a:p>
          <a:p>
            <a:pPr lvl="1"/>
            <a:endParaRPr lang="en"/>
          </a:p>
          <a:p>
            <a:pPr lvl="1"/>
            <a:endParaRPr lang="en" sz="900"/>
          </a:p>
        </p:txBody>
      </p:sp>
      <p:sp>
        <p:nvSpPr>
          <p:cNvPr id="236" name="Google Shape;236;p29"/>
          <p:cNvSpPr txBox="1"/>
          <p:nvPr/>
        </p:nvSpPr>
        <p:spPr>
          <a:xfrm>
            <a:off x="457200" y="685452"/>
            <a:ext cx="7310713" cy="458400"/>
          </a:xfrm>
          <a:prstGeom prst="rect">
            <a:avLst/>
          </a:prstGeom>
          <a:noFill/>
          <a:ln>
            <a:noFill/>
          </a:ln>
        </p:spPr>
        <p:txBody>
          <a:bodyPr spcFirstLastPara="1" wrap="square" lIns="91425" tIns="45700" rIns="91425" bIns="45700" anchor="t" anchorCtr="0">
            <a:noAutofit/>
          </a:bodyPr>
          <a:lstStyle/>
          <a:p>
            <a:r>
              <a:rPr lang="en" sz="2200" b="1" dirty="0">
                <a:solidFill>
                  <a:srgbClr val="062858"/>
                </a:solidFill>
                <a:latin typeface="Twentieth Century"/>
                <a:ea typeface="Twentieth Century"/>
                <a:cs typeface="Twentieth Century"/>
              </a:rPr>
              <a:t>Town of Corte Madera, CA</a:t>
            </a:r>
            <a:endParaRPr lang="en-US"/>
          </a:p>
        </p:txBody>
      </p:sp>
    </p:spTree>
    <p:extLst>
      <p:ext uri="{BB962C8B-B14F-4D97-AF65-F5344CB8AC3E}">
        <p14:creationId xmlns:p14="http://schemas.microsoft.com/office/powerpoint/2010/main" val="1644295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335410" y="1103404"/>
            <a:ext cx="4502868" cy="310915"/>
          </a:xfrm>
          <a:prstGeom prst="rect">
            <a:avLst/>
          </a:prstGeom>
          <a:noFill/>
          <a:ln>
            <a:noFill/>
          </a:ln>
        </p:spPr>
        <p:txBody>
          <a:bodyPr spcFirstLastPara="1" wrap="square" lIns="91425" tIns="45700" rIns="91425" bIns="45700" anchor="t" anchorCtr="0">
            <a:noAutofit/>
          </a:bodyPr>
          <a:lstStyle/>
          <a:p>
            <a:pPr lvl="1"/>
            <a:r>
              <a:rPr lang="en" sz="900"/>
              <a:t>Following questions have been identified.  Link to view full sheet is </a:t>
            </a:r>
            <a:r>
              <a:rPr lang="en" sz="900">
                <a:hlinkClick r:id="rId4"/>
              </a:rPr>
              <a:t>here</a:t>
            </a:r>
            <a:r>
              <a:rPr lang="en" sz="900"/>
              <a:t>.</a:t>
            </a:r>
          </a:p>
        </p:txBody>
      </p:sp>
      <p:sp>
        <p:nvSpPr>
          <p:cNvPr id="236" name="Google Shape;236;p29"/>
          <p:cNvSpPr txBox="1"/>
          <p:nvPr/>
        </p:nvSpPr>
        <p:spPr>
          <a:xfrm>
            <a:off x="457200" y="685452"/>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Body Worn Camera – Questions Raised</a:t>
            </a:r>
          </a:p>
        </p:txBody>
      </p:sp>
      <p:pic>
        <p:nvPicPr>
          <p:cNvPr id="2" name="Picture 2">
            <a:extLst>
              <a:ext uri="{FF2B5EF4-FFF2-40B4-BE49-F238E27FC236}">
                <a16:creationId xmlns:a16="http://schemas.microsoft.com/office/drawing/2014/main" id="{0F98D33F-26C8-FB8F-0F5C-1B98FDE3C6C3}"/>
              </a:ext>
            </a:extLst>
          </p:cNvPr>
          <p:cNvPicPr>
            <a:picLocks noChangeAspect="1"/>
          </p:cNvPicPr>
          <p:nvPr/>
        </p:nvPicPr>
        <p:blipFill>
          <a:blip r:embed="rId5"/>
          <a:stretch>
            <a:fillRect/>
          </a:stretch>
        </p:blipFill>
        <p:spPr>
          <a:xfrm>
            <a:off x="370553" y="1404182"/>
            <a:ext cx="6568562" cy="3349088"/>
          </a:xfrm>
          <a:prstGeom prst="rect">
            <a:avLst/>
          </a:prstGeom>
        </p:spPr>
      </p:pic>
    </p:spTree>
    <p:extLst>
      <p:ext uri="{BB962C8B-B14F-4D97-AF65-F5344CB8AC3E}">
        <p14:creationId xmlns:p14="http://schemas.microsoft.com/office/powerpoint/2010/main" val="4071461918"/>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87810" y="1037404"/>
            <a:ext cx="3748242" cy="3988793"/>
          </a:xfrm>
          <a:prstGeom prst="rect">
            <a:avLst/>
          </a:prstGeom>
          <a:noFill/>
          <a:ln>
            <a:noFill/>
          </a:ln>
        </p:spPr>
        <p:txBody>
          <a:bodyPr spcFirstLastPara="1" wrap="square" lIns="91425" tIns="45700" rIns="91425" bIns="45700" anchor="t" anchorCtr="0">
            <a:noAutofit/>
          </a:bodyPr>
          <a:lstStyle/>
          <a:p>
            <a:pPr lvl="1"/>
            <a:r>
              <a:rPr lang="en" sz="1800">
                <a:latin typeface="Twentieth Century"/>
              </a:rPr>
              <a:t>Draft Guidelines were started (thanks again to Jen and Bradford! 🙌) </a:t>
            </a:r>
          </a:p>
          <a:p>
            <a:pPr lvl="1"/>
            <a:endParaRPr lang="en" sz="1800">
              <a:latin typeface="Twentieth Century"/>
            </a:endParaRPr>
          </a:p>
          <a:p>
            <a:pPr marL="285750" lvl="1" indent="-285750">
              <a:buChar char="•"/>
            </a:pPr>
            <a:r>
              <a:rPr lang="en" sz="1800">
                <a:latin typeface="Twentieth Century"/>
              </a:rPr>
              <a:t>Link is </a:t>
            </a:r>
            <a:r>
              <a:rPr lang="en" sz="1800">
                <a:latin typeface="Twentieth Century"/>
                <a:hlinkClick r:id="rId3"/>
              </a:rPr>
              <a:t>HERE</a:t>
            </a:r>
            <a:br>
              <a:rPr lang="en" sz="1800">
                <a:latin typeface="Twentieth Century"/>
              </a:rPr>
            </a:br>
            <a:endParaRPr lang="en" sz="1800">
              <a:latin typeface="Twentieth Century"/>
            </a:endParaRPr>
          </a:p>
        </p:txBody>
      </p:sp>
      <p:sp>
        <p:nvSpPr>
          <p:cNvPr id="236" name="Google Shape;236;p29"/>
          <p:cNvSpPr txBox="1"/>
          <p:nvPr/>
        </p:nvSpPr>
        <p:spPr>
          <a:xfrm>
            <a:off x="457200" y="51031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Body Worn Camera – Public Comment Overview</a:t>
            </a:r>
          </a:p>
        </p:txBody>
      </p:sp>
      <p:pic>
        <p:nvPicPr>
          <p:cNvPr id="2" name="Picture 2">
            <a:extLst>
              <a:ext uri="{FF2B5EF4-FFF2-40B4-BE49-F238E27FC236}">
                <a16:creationId xmlns:a16="http://schemas.microsoft.com/office/drawing/2014/main" id="{25E400A9-A97B-C419-7420-C2C07A0A1050}"/>
              </a:ext>
            </a:extLst>
          </p:cNvPr>
          <p:cNvPicPr>
            <a:picLocks noChangeAspect="1"/>
          </p:cNvPicPr>
          <p:nvPr/>
        </p:nvPicPr>
        <p:blipFill>
          <a:blip r:embed="rId4"/>
          <a:stretch>
            <a:fillRect/>
          </a:stretch>
        </p:blipFill>
        <p:spPr>
          <a:xfrm>
            <a:off x="4281814" y="1184320"/>
            <a:ext cx="4800600" cy="2972981"/>
          </a:xfrm>
          <a:prstGeom prst="rect">
            <a:avLst/>
          </a:prstGeom>
          <a:ln>
            <a:solidFill>
              <a:schemeClr val="tx1"/>
            </a:solidFill>
          </a:ln>
        </p:spPr>
      </p:pic>
    </p:spTree>
    <p:extLst>
      <p:ext uri="{BB962C8B-B14F-4D97-AF65-F5344CB8AC3E}">
        <p14:creationId xmlns:p14="http://schemas.microsoft.com/office/powerpoint/2010/main" val="337149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dt" idx="4294967295"/>
          </p:nvPr>
        </p:nvSpPr>
        <p:spPr>
          <a:xfrm>
            <a:off x="0" y="4767263"/>
            <a:ext cx="2133600" cy="2746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16" name="Google Shape;116;p18"/>
          <p:cNvSpPr txBox="1">
            <a:spLocks noGrp="1"/>
          </p:cNvSpPr>
          <p:nvPr>
            <p:ph type="title" idx="4294967295"/>
          </p:nvPr>
        </p:nvSpPr>
        <p:spPr>
          <a:xfrm>
            <a:off x="5029200" y="261938"/>
            <a:ext cx="4114800" cy="58896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Agenda</a:t>
            </a:r>
            <a:endParaRPr sz="3600">
              <a:latin typeface="Times"/>
              <a:ea typeface="Times"/>
              <a:cs typeface="Times"/>
              <a:sym typeface="Times"/>
            </a:endParaRPr>
          </a:p>
        </p:txBody>
      </p:sp>
      <p:sp>
        <p:nvSpPr>
          <p:cNvPr id="117" name="Google Shape;117;p18"/>
          <p:cNvSpPr txBox="1"/>
          <p:nvPr/>
        </p:nvSpPr>
        <p:spPr>
          <a:xfrm>
            <a:off x="457200" y="1122925"/>
            <a:ext cx="7573500" cy="3644400"/>
          </a:xfrm>
          <a:prstGeom prst="rect">
            <a:avLst/>
          </a:prstGeom>
          <a:noFill/>
          <a:ln>
            <a:noFill/>
          </a:ln>
        </p:spPr>
        <p:txBody>
          <a:bodyPr spcFirstLastPara="1" wrap="square" lIns="91425" tIns="45700" rIns="91425" bIns="45700" anchor="t" anchorCtr="0">
            <a:noAutofit/>
          </a:bodyPr>
          <a:lstStyle/>
          <a:p>
            <a:pPr marL="444500" indent="-342900">
              <a:buClr>
                <a:srgbClr val="062858"/>
              </a:buClr>
              <a:buSzPts val="2000"/>
              <a:buFont typeface="Arial"/>
              <a:buChar char="•"/>
            </a:pPr>
            <a:r>
              <a:rPr lang="en" sz="2000" dirty="0">
                <a:solidFill>
                  <a:schemeClr val="accent1"/>
                </a:solidFill>
                <a:latin typeface="Twentieth Century"/>
                <a:ea typeface="Twentieth Century"/>
                <a:cs typeface="Twentieth Century"/>
              </a:rPr>
              <a:t>Corte Madera, CA – Body Worn Camera Discussion</a:t>
            </a:r>
          </a:p>
          <a:p>
            <a:pPr marL="444500" indent="-342900">
              <a:buClr>
                <a:srgbClr val="062858"/>
              </a:buClr>
              <a:buSzPts val="2000"/>
              <a:buFont typeface="Arial"/>
              <a:buChar char="•"/>
            </a:pPr>
            <a:r>
              <a:rPr lang="en" sz="2000" dirty="0">
                <a:solidFill>
                  <a:schemeClr val="accent1"/>
                </a:solidFill>
                <a:latin typeface="Twentieth Century"/>
                <a:ea typeface="Twentieth Century"/>
              </a:rPr>
              <a:t>Body Worn Camera</a:t>
            </a:r>
            <a:endParaRPr lang="en" dirty="0">
              <a:solidFill>
                <a:schemeClr val="accent1"/>
              </a:solidFill>
              <a:ea typeface="Twentieth Century"/>
            </a:endParaRPr>
          </a:p>
          <a:p>
            <a:pPr marL="444500" lvl="1" indent="-342900">
              <a:buClr>
                <a:srgbClr val="062858"/>
              </a:buClr>
              <a:buSzPts val="2000"/>
              <a:buFont typeface="Arial"/>
              <a:buChar char="•"/>
            </a:pPr>
            <a:r>
              <a:rPr lang="en" sz="2000">
                <a:solidFill>
                  <a:schemeClr val="accent1"/>
                </a:solidFill>
                <a:latin typeface="Twentieth Century"/>
                <a:ea typeface="Twentieth Century"/>
                <a:cs typeface="Twentieth Century"/>
              </a:rPr>
              <a:t>Coming</a:t>
            </a:r>
            <a:r>
              <a:rPr lang="en" sz="2000">
                <a:solidFill>
                  <a:schemeClr val="accent1"/>
                </a:solidFill>
                <a:latin typeface="Twentieth Century"/>
                <a:ea typeface="Twentieth Century"/>
                <a:cs typeface="Twentieth Century"/>
                <a:sym typeface="Twentieth Century"/>
              </a:rPr>
              <a:t> Up</a:t>
            </a:r>
            <a:endParaRPr lang="en" sz="2000">
              <a:solidFill>
                <a:schemeClr val="accent1"/>
              </a:solidFill>
              <a:latin typeface="Twentieth Century"/>
              <a:ea typeface="Twentieth Century"/>
              <a:cs typeface="Twentieth Century"/>
            </a:endParaRPr>
          </a:p>
          <a:p>
            <a:pPr marL="444500" indent="-342900">
              <a:buClr>
                <a:srgbClr val="062858"/>
              </a:buClr>
              <a:buSzPts val="2000"/>
              <a:buFont typeface="Arial"/>
              <a:buChar char="•"/>
            </a:pPr>
            <a:r>
              <a:rPr lang="en" sz="2000" dirty="0">
                <a:solidFill>
                  <a:schemeClr val="accent1"/>
                </a:solidFill>
                <a:latin typeface="Twentieth Century"/>
                <a:ea typeface="Twentieth Century"/>
                <a:cs typeface="Twentieth Century"/>
                <a:sym typeface="Twentieth Century"/>
              </a:rPr>
              <a:t>Questions</a:t>
            </a:r>
            <a:endParaRPr sz="2000">
              <a:solidFill>
                <a:schemeClr val="accent1"/>
              </a:solidFill>
              <a:latin typeface="Twentieth Century"/>
              <a:ea typeface="Twentieth Century"/>
              <a:cs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Coming Up</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3" name="Google Shape;235;p29">
            <a:extLst>
              <a:ext uri="{FF2B5EF4-FFF2-40B4-BE49-F238E27FC236}">
                <a16:creationId xmlns:a16="http://schemas.microsoft.com/office/drawing/2014/main" id="{A0533E9A-E628-5792-2CC4-F47C92071CA5}"/>
              </a:ext>
            </a:extLst>
          </p:cNvPr>
          <p:cNvSpPr txBox="1"/>
          <p:nvPr/>
        </p:nvSpPr>
        <p:spPr>
          <a:xfrm>
            <a:off x="457200" y="1122925"/>
            <a:ext cx="7977684"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rPr>
              <a:t>Citywide Technology Audit: Continue to integrate the work done on various sections</a:t>
            </a:r>
            <a:endParaRPr lang="en-US"/>
          </a:p>
          <a:p>
            <a:pPr marL="457200" indent="-355600">
              <a:buClr>
                <a:srgbClr val="062858"/>
              </a:buClr>
              <a:buSzPts val="2000"/>
              <a:buFont typeface="Twentieth Century"/>
              <a:buChar char="●"/>
            </a:pPr>
            <a:endParaRPr lang="en" sz="2000">
              <a:solidFill>
                <a:srgbClr val="062858"/>
              </a:solidFill>
              <a:latin typeface="Twentieth Century"/>
              <a:ea typeface="Twentieth Century"/>
              <a:cs typeface="Twentieth Century"/>
            </a:endParaRP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Review sessions with department heads</a:t>
            </a: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Provide feedback</a:t>
            </a: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Final draft</a:t>
            </a:r>
          </a:p>
          <a:p>
            <a:pPr marL="457200" lvl="8" indent="-355600">
              <a:buClr>
                <a:srgbClr val="062858"/>
              </a:buClr>
              <a:buSzPts val="2000"/>
              <a:buFont typeface="Wingdings"/>
              <a:buChar char="Ø"/>
            </a:pPr>
            <a:endParaRPr lang="en" sz="2000">
              <a:solidFill>
                <a:srgbClr val="062858"/>
              </a:solidFill>
              <a:latin typeface="Twentieth Century"/>
              <a:ea typeface="Twentieth Century"/>
              <a:cs typeface="Twentieth Century"/>
            </a:endParaRPr>
          </a:p>
          <a:p>
            <a:pPr marL="457200" lvl="8" indent="-355600">
              <a:buClr>
                <a:srgbClr val="062858"/>
              </a:buClr>
              <a:buSzPts val="2000"/>
              <a:buFont typeface="Wingdings"/>
              <a:buChar char="Ø"/>
            </a:pPr>
            <a:endParaRPr lang="en" sz="2000">
              <a:solidFill>
                <a:srgbClr val="062858"/>
              </a:solidFill>
              <a:latin typeface="Twentieth Century"/>
              <a:ea typeface="Twentieth Century"/>
              <a:cs typeface="Twentieth Centur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55" name="Google Shape;255;p32"/>
          <p:cNvSpPr txBox="1">
            <a:spLocks noGrp="1"/>
          </p:cNvSpPr>
          <p:nvPr>
            <p:ph type="title"/>
          </p:nvPr>
        </p:nvSpPr>
        <p:spPr>
          <a:xfrm>
            <a:off x="876550" y="262725"/>
            <a:ext cx="78102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Questions</a:t>
            </a:r>
            <a:endParaRPr sz="3600" b="1">
              <a:solidFill>
                <a:srgbClr val="B98E00"/>
              </a:solidFill>
              <a:latin typeface="Times"/>
              <a:ea typeface="Times"/>
              <a:cs typeface="Times"/>
              <a:sym typeface="Times"/>
            </a:endParaRPr>
          </a:p>
        </p:txBody>
      </p:sp>
      <p:sp>
        <p:nvSpPr>
          <p:cNvPr id="256" name="Google Shape;256;p32"/>
          <p:cNvSpPr/>
          <p:nvPr/>
        </p:nvSpPr>
        <p:spPr>
          <a:xfrm>
            <a:off x="3505200" y="1506450"/>
            <a:ext cx="2133600" cy="2130600"/>
          </a:xfrm>
          <a:prstGeom prst="ellipse">
            <a:avLst/>
          </a:prstGeom>
          <a:solidFill>
            <a:srgbClr val="062858"/>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txBox="1"/>
          <p:nvPr/>
        </p:nvSpPr>
        <p:spPr>
          <a:xfrm>
            <a:off x="3666000" y="1256250"/>
            <a:ext cx="1812000" cy="263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0">
                <a:solidFill>
                  <a:srgbClr val="B98E00"/>
                </a:solidFill>
                <a:latin typeface="Twentieth Century"/>
                <a:ea typeface="Twentieth Century"/>
                <a:cs typeface="Twentieth Century"/>
                <a:sym typeface="Twentieth Century"/>
              </a:rPr>
              <a:t>?</a:t>
            </a:r>
            <a:endParaRPr sz="15000">
              <a:solidFill>
                <a:srgbClr val="B98E00"/>
              </a:solidFill>
              <a:latin typeface="Twentieth Century"/>
              <a:ea typeface="Twentieth Century"/>
              <a:cs typeface="Twentieth Century"/>
              <a:sym typeface="Twentieth Centur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82123" y="271275"/>
            <a:ext cx="8944827" cy="611280"/>
          </a:xfrm>
          <a:prstGeom prst="rect">
            <a:avLst/>
          </a:prstGeom>
          <a:noFill/>
          <a:ln>
            <a:noFill/>
          </a:ln>
        </p:spPr>
        <p:txBody>
          <a:bodyPr spcFirstLastPara="1" wrap="square" lIns="91425" tIns="45700" rIns="91425" bIns="45700" anchor="ctr" anchorCtr="0">
            <a:noAutofit/>
          </a:bodyPr>
          <a:lstStyle/>
          <a:p>
            <a:pPr algn="r"/>
            <a:r>
              <a:rPr lang="en" sz="3200" b="1">
                <a:solidFill>
                  <a:srgbClr val="B98E00"/>
                </a:solidFill>
                <a:latin typeface="Times"/>
                <a:cs typeface="Times"/>
                <a:sym typeface="Times"/>
              </a:rPr>
              <a:t>Vacant Lot Monitoring (DPW)</a:t>
            </a:r>
            <a:endParaRPr lang="en-US" sz="3200"/>
          </a:p>
        </p:txBody>
      </p:sp>
      <p:sp>
        <p:nvSpPr>
          <p:cNvPr id="161" name="Google Shape;161;p22"/>
          <p:cNvSpPr txBox="1"/>
          <p:nvPr/>
        </p:nvSpPr>
        <p:spPr>
          <a:xfrm>
            <a:off x="457200" y="1141325"/>
            <a:ext cx="7573500" cy="32415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162" name="Google Shape;162;p22"/>
          <p:cNvGraphicFramePr/>
          <p:nvPr>
            <p:extLst>
              <p:ext uri="{D42A27DB-BD31-4B8C-83A1-F6EECF244321}">
                <p14:modId xmlns:p14="http://schemas.microsoft.com/office/powerpoint/2010/main" val="3103137815"/>
              </p:ext>
            </p:extLst>
          </p:nvPr>
        </p:nvGraphicFramePr>
        <p:xfrm>
          <a:off x="122825" y="843625"/>
          <a:ext cx="8904175" cy="4328070"/>
        </p:xfrm>
        <a:graphic>
          <a:graphicData uri="http://schemas.openxmlformats.org/drawingml/2006/table">
            <a:tbl>
              <a:tblPr>
                <a:noFill/>
              </a:tblPr>
              <a:tblGrid>
                <a:gridCol w="2163925">
                  <a:extLst>
                    <a:ext uri="{9D8B030D-6E8A-4147-A177-3AD203B41FA5}">
                      <a16:colId xmlns:a16="http://schemas.microsoft.com/office/drawing/2014/main" val="20000"/>
                    </a:ext>
                  </a:extLst>
                </a:gridCol>
                <a:gridCol w="2246750">
                  <a:extLst>
                    <a:ext uri="{9D8B030D-6E8A-4147-A177-3AD203B41FA5}">
                      <a16:colId xmlns:a16="http://schemas.microsoft.com/office/drawing/2014/main" val="20001"/>
                    </a:ext>
                  </a:extLst>
                </a:gridCol>
                <a:gridCol w="2246750">
                  <a:extLst>
                    <a:ext uri="{9D8B030D-6E8A-4147-A177-3AD203B41FA5}">
                      <a16:colId xmlns:a16="http://schemas.microsoft.com/office/drawing/2014/main" val="20002"/>
                    </a:ext>
                  </a:extLst>
                </a:gridCol>
                <a:gridCol w="2246750">
                  <a:extLst>
                    <a:ext uri="{9D8B030D-6E8A-4147-A177-3AD203B41FA5}">
                      <a16:colId xmlns:a16="http://schemas.microsoft.com/office/drawing/2014/main" val="20003"/>
                    </a:ext>
                  </a:extLst>
                </a:gridCol>
              </a:tblGrid>
              <a:tr h="631173">
                <a:tc>
                  <a:txBody>
                    <a:bodyPr/>
                    <a:lstStyle/>
                    <a:p>
                      <a:pPr marL="0" lvl="0" indent="0" algn="l" rtl="0">
                        <a:spcBef>
                          <a:spcPts val="0"/>
                        </a:spcBef>
                        <a:spcAft>
                          <a:spcPts val="0"/>
                        </a:spcAft>
                        <a:buNone/>
                      </a:pPr>
                      <a:r>
                        <a:rPr lang="en" sz="1000"/>
                        <a:t>Applicant name: DPW</a:t>
                      </a:r>
                      <a:endParaRPr lang="en" sz="900" i="1">
                        <a:solidFill>
                          <a:srgbClr val="062858"/>
                        </a:solidFill>
                      </a:endParaRPr>
                    </a:p>
                    <a:p>
                      <a:pPr marL="0" lvl="0" indent="0" algn="l" rtl="0">
                        <a:spcBef>
                          <a:spcPts val="0"/>
                        </a:spcBef>
                        <a:spcAft>
                          <a:spcPts val="0"/>
                        </a:spcAft>
                        <a:buNone/>
                      </a:pPr>
                      <a:r>
                        <a:rPr lang="en" sz="1000">
                          <a:solidFill>
                            <a:schemeClr val="dk1"/>
                          </a:solidFill>
                        </a:rPr>
                        <a:t>Company:</a:t>
                      </a:r>
                      <a:r>
                        <a:rPr lang="en" sz="900">
                          <a:solidFill>
                            <a:schemeClr val="dk1"/>
                          </a:solidFill>
                        </a:rPr>
                        <a:t> </a:t>
                      </a:r>
                      <a:r>
                        <a:rPr lang="en" sz="900" err="1">
                          <a:solidFill>
                            <a:schemeClr val="dk1"/>
                          </a:solidFill>
                        </a:rPr>
                        <a:t>Cimcom</a:t>
                      </a:r>
                      <a:r>
                        <a:rPr lang="en" sz="900">
                          <a:solidFill>
                            <a:schemeClr val="dk1"/>
                          </a:solidFill>
                        </a:rPr>
                        <a:t> (Purchased by </a:t>
                      </a:r>
                      <a:r>
                        <a:rPr lang="en" sz="900" err="1">
                          <a:solidFill>
                            <a:schemeClr val="dk1"/>
                          </a:solidFill>
                        </a:rPr>
                        <a:t>Quantela</a:t>
                      </a:r>
                      <a:r>
                        <a:rPr lang="en" sz="900">
                          <a:solidFill>
                            <a:schemeClr val="dk1"/>
                          </a:solidFill>
                        </a:rPr>
                        <a:t>)</a:t>
                      </a:r>
                      <a:br>
                        <a:rPr lang="en" sz="900">
                          <a:solidFill>
                            <a:srgbClr val="000000"/>
                          </a:solidFill>
                        </a:rPr>
                      </a:br>
                      <a:r>
                        <a:rPr lang="en" sz="1000">
                          <a:solidFill>
                            <a:schemeClr val="dk1"/>
                          </a:solidFill>
                        </a:rPr>
                        <a:t>Sponsoring Department: </a:t>
                      </a:r>
                      <a:r>
                        <a:rPr lang="en" sz="1000" i="1">
                          <a:solidFill>
                            <a:schemeClr val="dk1"/>
                          </a:solidFill>
                        </a:rPr>
                        <a:t>DPW</a:t>
                      </a:r>
                      <a:endParaRPr lang="en" sz="900" i="1">
                        <a:solidFill>
                          <a:srgbClr val="062858"/>
                        </a:solidFill>
                      </a:endParaRPr>
                    </a:p>
                  </a:txBody>
                  <a:tcPr marL="91425" marR="91425" marT="91425" marB="91425"/>
                </a:tc>
                <a:tc>
                  <a:txBody>
                    <a:bodyPr/>
                    <a:lstStyle/>
                    <a:p>
                      <a:pPr marL="0" lvl="0" indent="0" algn="l" rtl="0">
                        <a:spcBef>
                          <a:spcPts val="0"/>
                        </a:spcBef>
                        <a:spcAft>
                          <a:spcPts val="0"/>
                        </a:spcAft>
                        <a:buNone/>
                      </a:pPr>
                      <a:r>
                        <a:rPr lang="en" sz="1000">
                          <a:solidFill>
                            <a:schemeClr val="dk1"/>
                          </a:solidFill>
                        </a:rPr>
                        <a:t>Application Date: </a:t>
                      </a:r>
                      <a:r>
                        <a:rPr lang="en" sz="1000" i="1">
                          <a:solidFill>
                            <a:schemeClr val="accent1"/>
                          </a:solidFill>
                        </a:rPr>
                        <a:t>6/08/2021</a:t>
                      </a:r>
                      <a:endParaRPr lang="en"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Partner Organization/Technologies: </a:t>
                      </a:r>
                      <a:br>
                        <a:rPr lang="en" sz="1000">
                          <a:solidFill>
                            <a:srgbClr val="000000"/>
                          </a:solidFill>
                        </a:rPr>
                      </a:br>
                      <a:r>
                        <a:rPr lang="en" sz="900" i="1" err="1">
                          <a:solidFill>
                            <a:schemeClr val="accent1"/>
                          </a:solidFill>
                        </a:rPr>
                        <a:t>Cimcom</a:t>
                      </a:r>
                      <a:r>
                        <a:rPr lang="en" sz="900" i="1">
                          <a:solidFill>
                            <a:schemeClr val="accent1"/>
                          </a:solidFill>
                        </a:rPr>
                        <a:t> (Purchased by </a:t>
                      </a:r>
                      <a:r>
                        <a:rPr lang="en" sz="900" i="1" err="1">
                          <a:solidFill>
                            <a:schemeClr val="accent1"/>
                          </a:solidFill>
                        </a:rPr>
                        <a:t>Quantela</a:t>
                      </a:r>
                      <a:r>
                        <a:rPr lang="en" sz="900" i="1">
                          <a:solidFill>
                            <a:schemeClr val="accent1"/>
                          </a:solidFill>
                        </a:rPr>
                        <a:t>)</a:t>
                      </a:r>
                      <a:endParaRPr lang="en" sz="900" b="0" i="1" u="none" strike="noStrike" noProof="0" err="1">
                        <a:solidFill>
                          <a:schemeClr val="accent1"/>
                        </a:solidFill>
                        <a:latin typeface="Arial"/>
                      </a:endParaRPr>
                    </a:p>
                  </a:txBody>
                  <a:tcPr marL="91425" marR="91425" marT="91425" marB="91425"/>
                </a:tc>
                <a:tc gridSpan="2">
                  <a:txBody>
                    <a:bodyPr/>
                    <a:lstStyle/>
                    <a:p>
                      <a:pPr marL="0" lvl="0" indent="0" algn="l" rtl="0">
                        <a:spcBef>
                          <a:spcPts val="0"/>
                        </a:spcBef>
                        <a:spcAft>
                          <a:spcPts val="0"/>
                        </a:spcAft>
                        <a:buNone/>
                      </a:pPr>
                      <a:r>
                        <a:rPr lang="en" sz="1000">
                          <a:solidFill>
                            <a:schemeClr val="dk1"/>
                          </a:solidFill>
                        </a:rPr>
                        <a:t>Proof of Concept Demonstration?</a:t>
                      </a:r>
                      <a:endParaRPr sz="1000">
                        <a:solidFill>
                          <a:schemeClr val="dk1"/>
                        </a:solidFill>
                      </a:endParaRPr>
                    </a:p>
                    <a:p>
                      <a:pPr marL="0" lvl="0" indent="0" algn="l" rtl="0">
                        <a:spcBef>
                          <a:spcPts val="0"/>
                        </a:spcBef>
                        <a:spcAft>
                          <a:spcPts val="0"/>
                        </a:spcAft>
                        <a:buNone/>
                      </a:pPr>
                      <a:r>
                        <a:rPr lang="en" sz="1000">
                          <a:solidFill>
                            <a:schemeClr val="dk1"/>
                          </a:solidFill>
                        </a:rPr>
                        <a:t>Technology Implementation?</a:t>
                      </a:r>
                      <a:endParaRPr sz="1000">
                        <a:solidFill>
                          <a:schemeClr val="dk1"/>
                        </a:solidFill>
                      </a:endParaRPr>
                    </a:p>
                    <a:p>
                      <a:pPr marL="0" lvl="0" indent="0" algn="l" rtl="0">
                        <a:spcBef>
                          <a:spcPts val="0"/>
                        </a:spcBef>
                        <a:spcAft>
                          <a:spcPts val="0"/>
                        </a:spcAft>
                        <a:buNone/>
                      </a:pPr>
                      <a:r>
                        <a:rPr lang="en" sz="1000">
                          <a:solidFill>
                            <a:schemeClr val="dk1"/>
                          </a:solidFill>
                        </a:rPr>
                        <a:t>Exempt?</a:t>
                      </a:r>
                      <a:endParaRPr sz="1000">
                        <a:solidFill>
                          <a:schemeClr val="dk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726582">
                <a:tc gridSpan="2">
                  <a:txBody>
                    <a:bodyPr/>
                    <a:lstStyle/>
                    <a:p>
                      <a:pPr marL="0" lvl="0" indent="0" algn="l" rtl="0">
                        <a:spcBef>
                          <a:spcPts val="0"/>
                        </a:spcBef>
                        <a:spcAft>
                          <a:spcPts val="0"/>
                        </a:spcAft>
                        <a:buNone/>
                      </a:pPr>
                      <a:r>
                        <a:rPr lang="en" sz="1000"/>
                        <a:t>Technology Purpose:</a:t>
                      </a:r>
                      <a:r>
                        <a:rPr lang="en" sz="900"/>
                        <a:t>  </a:t>
                      </a:r>
                      <a:r>
                        <a:rPr lang="en" sz="900" b="0" i="0" u="none" strike="noStrike" noProof="0">
                          <a:latin typeface="Arial"/>
                        </a:rPr>
                        <a:t>Sensor that detect changes in a scene to monitor lots for dumping.  It uses a camera mounted on a street light or utility pole to monitor City-owned vacant lots where illegal dumping is a recurring problem.</a:t>
                      </a:r>
                    </a:p>
                  </a:txBody>
                  <a:tcPr marL="91425" marR="91425" marT="91425" marB="91425"/>
                </a:tc>
                <a:tc hMerge="1">
                  <a:txBody>
                    <a:bodyPr/>
                    <a:lstStyle/>
                    <a:p>
                      <a:endParaRPr lang="en-US"/>
                    </a:p>
                  </a:txBody>
                  <a:tcPr/>
                </a:tc>
                <a:tc gridSpan="2">
                  <a:txBody>
                    <a:bodyPr/>
                    <a:lstStyle/>
                    <a:p>
                      <a:pPr marL="0" lvl="0" indent="0" algn="l" rtl="0">
                        <a:spcBef>
                          <a:spcPts val="0"/>
                        </a:spcBef>
                        <a:spcAft>
                          <a:spcPts val="0"/>
                        </a:spcAft>
                        <a:buClr>
                          <a:schemeClr val="dk1"/>
                        </a:buClr>
                        <a:buSzPts val="1100"/>
                        <a:buFont typeface="Arial"/>
                        <a:buNone/>
                      </a:pPr>
                      <a:r>
                        <a:rPr lang="en" sz="1000">
                          <a:solidFill>
                            <a:schemeClr val="dk1"/>
                          </a:solidFill>
                        </a:rPr>
                        <a:t>Operation/Implementation description:  </a:t>
                      </a:r>
                      <a:r>
                        <a:rPr lang="en" sz="1000" b="0" i="0" u="none" strike="noStrike" noProof="0">
                          <a:latin typeface="Arial"/>
                        </a:rPr>
                        <a:t>The images are edge-processed at the pole utilizing a street light mounted processing device. The edge processor compares current and former images to determine if objects have been left behind. When it detects a dumping event, it sends a text message notification to designated DPW staff. It could potentially be used to obtain images of the illegal dumping events as well.</a:t>
                      </a: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1959572">
                <a:tc>
                  <a:txBody>
                    <a:bodyPr/>
                    <a:lstStyle/>
                    <a:p>
                      <a:pPr marL="0" lvl="0" indent="0" algn="l" rtl="0">
                        <a:lnSpc>
                          <a:spcPct val="115000"/>
                        </a:lnSpc>
                        <a:spcBef>
                          <a:spcPts val="0"/>
                        </a:spcBef>
                        <a:spcAft>
                          <a:spcPts val="0"/>
                        </a:spcAft>
                        <a:buNone/>
                      </a:pPr>
                      <a:r>
                        <a:rPr lang="en" sz="1000">
                          <a:solidFill>
                            <a:schemeClr val="dk1"/>
                          </a:solidFill>
                        </a:rPr>
                        <a:t>Data Management Plan: </a:t>
                      </a:r>
                      <a:r>
                        <a:rPr lang="en" sz="900" i="1">
                          <a:solidFill>
                            <a:schemeClr val="accent1"/>
                          </a:solidFill>
                        </a:rPr>
                        <a:t>TBD</a:t>
                      </a: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Cloud vs on prem: </a:t>
                      </a:r>
                      <a:r>
                        <a:rPr lang="en" sz="900" i="1">
                          <a:solidFill>
                            <a:schemeClr val="accent1"/>
                          </a:solidFill>
                        </a:rPr>
                        <a:t>TBD</a:t>
                      </a:r>
                      <a:endParaRPr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Intended Operation: </a:t>
                      </a:r>
                      <a:r>
                        <a:rPr lang="en" sz="1000" b="0" i="0" u="none" strike="noStrike" noProof="0">
                          <a:latin typeface="Arial"/>
                        </a:rPr>
                        <a:t>This technology helps DPW to more efficiently pick up trash.</a:t>
                      </a:r>
                    </a:p>
                    <a:p>
                      <a:pPr marL="0" lvl="0" indent="0" algn="l">
                        <a:spcBef>
                          <a:spcPts val="0"/>
                        </a:spcBef>
                        <a:spcAft>
                          <a:spcPts val="0"/>
                        </a:spcAft>
                        <a:buSzPts val="1100"/>
                        <a:buFont typeface="Arial"/>
                        <a:buNone/>
                      </a:pPr>
                      <a:endParaRPr lang="en"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Maintainability/Scalability/Reliability/Vulnerabilities: </a:t>
                      </a:r>
                      <a:r>
                        <a:rPr lang="en" sz="1000" i="1">
                          <a:solidFill>
                            <a:schemeClr val="dk1"/>
                          </a:solidFill>
                        </a:rPr>
                        <a:t>Unknown</a:t>
                      </a:r>
                      <a:endParaRPr sz="1000" i="1">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r>
                        <a:rPr lang="en" sz="1000">
                          <a:solidFill>
                            <a:schemeClr val="dk1"/>
                          </a:solidFill>
                        </a:rPr>
                        <a:t>Cybersecurity Plan: </a:t>
                      </a:r>
                      <a:r>
                        <a:rPr lang="en" sz="1000" b="0" i="1" u="none" strike="noStrike" noProof="0">
                          <a:solidFill>
                            <a:schemeClr val="dk1"/>
                          </a:solidFill>
                          <a:latin typeface="Arial"/>
                        </a:rPr>
                        <a:t>Unknown</a:t>
                      </a:r>
                    </a:p>
                    <a:p>
                      <a:pPr marL="0" lvl="0" indent="0" algn="l">
                        <a:spcBef>
                          <a:spcPts val="0"/>
                        </a:spcBef>
                        <a:spcAft>
                          <a:spcPts val="0"/>
                        </a:spcAft>
                        <a:buNone/>
                      </a:pPr>
                      <a:endParaRPr lang="en"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Broader Impacts/Unintended Consequences/Concerns: </a:t>
                      </a:r>
                      <a:r>
                        <a:rPr lang="en" sz="1000" i="1">
                          <a:solidFill>
                            <a:schemeClr val="dk1"/>
                          </a:solidFill>
                        </a:rPr>
                        <a:t>Unknown</a:t>
                      </a:r>
                      <a:endParaRPr sz="1000" i="1">
                        <a:solidFill>
                          <a:schemeClr val="dk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dk1"/>
                          </a:solidFill>
                        </a:rPr>
                        <a:t>Who is the audience for this system?: </a:t>
                      </a:r>
                      <a:r>
                        <a:rPr lang="en" sz="1000" b="0" i="0" u="none" strike="noStrike" noProof="0">
                          <a:latin typeface="Arial"/>
                        </a:rPr>
                        <a:t>DPW may decide to share data with Syracuse Police if the images appear to capture a criminal act.</a:t>
                      </a:r>
                      <a:endParaRPr lang="en" sz="900" i="0"/>
                    </a:p>
                    <a:p>
                      <a:pPr marL="0" lvl="0" indent="0" algn="l">
                        <a:spcBef>
                          <a:spcPts val="0"/>
                        </a:spcBef>
                        <a:spcAft>
                          <a:spcPts val="0"/>
                        </a:spcAft>
                        <a:buNone/>
                      </a:pPr>
                      <a:endParaRPr lang="en" sz="1000" b="0" i="0" u="none" strike="noStrike" noProof="0">
                        <a:latin typeface="Arial"/>
                      </a:endParaRPr>
                    </a:p>
                    <a:p>
                      <a:pPr marL="0" lvl="0" indent="0" algn="l" rtl="0">
                        <a:spcBef>
                          <a:spcPts val="0"/>
                        </a:spcBef>
                        <a:spcAft>
                          <a:spcPts val="0"/>
                        </a:spcAft>
                        <a:buNone/>
                      </a:pPr>
                      <a:r>
                        <a:rPr lang="en" sz="1000">
                          <a:solidFill>
                            <a:schemeClr val="dk1"/>
                          </a:solidFill>
                        </a:rPr>
                        <a:t>How many units/how is the system deployed?: </a:t>
                      </a:r>
                      <a:r>
                        <a:rPr lang="en" sz="1000" i="1">
                          <a:solidFill>
                            <a:schemeClr val="dk1"/>
                          </a:solidFill>
                        </a:rPr>
                        <a:t>TBD</a:t>
                      </a:r>
                      <a:br>
                        <a:rPr lang="en" sz="1000" i="1">
                          <a:solidFill>
                            <a:srgbClr val="000000"/>
                          </a:solidFill>
                        </a:rPr>
                      </a:br>
                      <a:endParaRPr lang="en" sz="1000" i="1">
                        <a:solidFill>
                          <a:srgbClr val="000000"/>
                        </a:solidFill>
                      </a:endParaRPr>
                    </a:p>
                    <a:p>
                      <a:pPr marL="0" marR="0" lvl="0" indent="0" algn="l" rtl="0">
                        <a:lnSpc>
                          <a:spcPct val="100000"/>
                        </a:lnSpc>
                        <a:spcBef>
                          <a:spcPts val="0"/>
                        </a:spcBef>
                        <a:spcAft>
                          <a:spcPts val="0"/>
                        </a:spcAft>
                        <a:buNone/>
                      </a:pPr>
                      <a:r>
                        <a:rPr lang="en" sz="1000">
                          <a:solidFill>
                            <a:schemeClr val="dk1"/>
                          </a:solidFill>
                        </a:rPr>
                        <a:t>Volume, size and type of data: </a:t>
                      </a:r>
                      <a:r>
                        <a:rPr lang="en" sz="900" i="1">
                          <a:solidFill>
                            <a:schemeClr val="accent1"/>
                          </a:solidFill>
                        </a:rPr>
                        <a:t>Images, size TBD</a:t>
                      </a:r>
                      <a:endParaRPr sz="1000">
                        <a:solidFill>
                          <a:schemeClr val="dk1"/>
                        </a:solidFill>
                      </a:endParaRPr>
                    </a:p>
                    <a:p>
                      <a:pPr marL="0" lvl="0" indent="0" algn="l" rtl="0">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a:solidFill>
                            <a:schemeClr val="dk1"/>
                          </a:solidFill>
                        </a:rPr>
                        <a:t>Length of time application is expected to be used: </a:t>
                      </a:r>
                      <a:r>
                        <a:rPr lang="en" sz="900" i="1">
                          <a:solidFill>
                            <a:schemeClr val="accent1"/>
                          </a:solidFill>
                        </a:rPr>
                        <a:t>Indefinitely</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163" name="Google Shape;163;p22"/>
          <p:cNvSpPr/>
          <p:nvPr/>
        </p:nvSpPr>
        <p:spPr>
          <a:xfrm>
            <a:off x="6939825" y="9205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6636175" y="11413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X</a:t>
            </a:r>
            <a:endParaRPr/>
          </a:p>
        </p:txBody>
      </p:sp>
      <p:sp>
        <p:nvSpPr>
          <p:cNvPr id="165" name="Google Shape;165;p22"/>
          <p:cNvSpPr/>
          <p:nvPr/>
        </p:nvSpPr>
        <p:spPr>
          <a:xfrm>
            <a:off x="5248025" y="127897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B2163331-7708-3D8A-4C32-4F18E08F9C09}"/>
              </a:ext>
            </a:extLst>
          </p:cNvPr>
          <p:cNvSpPr txBox="1"/>
          <p:nvPr/>
        </p:nvSpPr>
        <p:spPr>
          <a:xfrm>
            <a:off x="7116098" y="4986799"/>
            <a:ext cx="26086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1600" lvl="1"/>
            <a:r>
              <a:rPr lang="en-US" sz="700"/>
              <a:t>*</a:t>
            </a:r>
            <a:r>
              <a:rPr lang="en" sz="700">
                <a:solidFill>
                  <a:srgbClr val="062858"/>
                </a:solidFill>
              </a:rPr>
              <a:t>Full form responses can be viewed </a:t>
            </a:r>
            <a:r>
              <a:rPr lang="en" sz="700">
                <a:solidFill>
                  <a:srgbClr val="062858"/>
                </a:solidFill>
                <a:hlinkClick r:id="rId3"/>
              </a:rPr>
              <a:t>HERE</a:t>
            </a:r>
            <a:endParaRPr lang="en-US" sz="700"/>
          </a:p>
          <a:p>
            <a:pPr algn="l"/>
            <a:endParaRPr lang="en-US" sz="700"/>
          </a:p>
        </p:txBody>
      </p:sp>
    </p:spTree>
    <p:extLst>
      <p:ext uri="{BB962C8B-B14F-4D97-AF65-F5344CB8AC3E}">
        <p14:creationId xmlns:p14="http://schemas.microsoft.com/office/powerpoint/2010/main" val="4009812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57200" y="1122925"/>
            <a:ext cx="4309023"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The template that we put together so far can be viewed </a:t>
            </a:r>
            <a:r>
              <a:rPr lang="en" sz="2000">
                <a:solidFill>
                  <a:srgbClr val="062858"/>
                </a:solidFill>
                <a:latin typeface="Twentieth Century"/>
                <a:ea typeface="Twentieth Century"/>
                <a:cs typeface="Twentieth Century"/>
                <a:sym typeface="Twentieth Century"/>
                <a:hlinkClick r:id="rId3"/>
              </a:rPr>
              <a:t>here</a:t>
            </a:r>
            <a:r>
              <a:rPr lang="en" sz="2000">
                <a:solidFill>
                  <a:srgbClr val="062858"/>
                </a:solidFill>
                <a:latin typeface="Twentieth Century"/>
                <a:ea typeface="Twentieth Century"/>
                <a:cs typeface="Twentieth Century"/>
                <a:sym typeface="Twentieth Century"/>
              </a:rPr>
              <a:t>:</a:t>
            </a:r>
          </a:p>
          <a:p>
            <a:pPr marL="457200" indent="-355600">
              <a:buClr>
                <a:srgbClr val="062858"/>
              </a:buClr>
              <a:buSzPts val="2000"/>
              <a:buFont typeface="Twentieth Century"/>
              <a:buChar char="●"/>
            </a:pPr>
            <a:r>
              <a:rPr lang="en" sz="2000">
                <a:solidFill>
                  <a:srgbClr val="062858"/>
                </a:solidFill>
                <a:latin typeface="Twentieth Century"/>
              </a:rPr>
              <a:t>Review updates on different sections</a:t>
            </a:r>
            <a:endParaRPr lang="en"/>
          </a:p>
          <a:p>
            <a:pPr marL="101600" lvl="2">
              <a:buClr>
                <a:srgbClr val="062858"/>
              </a:buClr>
              <a:buSzPts val="2000"/>
            </a:pPr>
            <a:endParaRPr lang="en" sz="2000">
              <a:solidFill>
                <a:srgbClr val="062858"/>
              </a:solidFill>
              <a:latin typeface="Twentieth Century"/>
              <a:ea typeface="Twentieth Century"/>
              <a:cs typeface="Twentieth Century"/>
            </a:endParaRPr>
          </a:p>
        </p:txBody>
      </p:sp>
      <p:sp>
        <p:nvSpPr>
          <p:cNvPr id="236" name="Google Shape;236;p29"/>
          <p:cNvSpPr txBox="1"/>
          <p:nvPr/>
        </p:nvSpPr>
        <p:spPr>
          <a:xfrm>
            <a:off x="457200" y="664525"/>
            <a:ext cx="4392600" cy="45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200" b="1">
                <a:solidFill>
                  <a:srgbClr val="062858"/>
                </a:solidFill>
                <a:latin typeface="Twentieth Century"/>
                <a:ea typeface="Twentieth Century"/>
                <a:cs typeface="Twentieth Century"/>
                <a:sym typeface="Twentieth Century"/>
              </a:rPr>
              <a:t>City Wide Technology Audit</a:t>
            </a:r>
            <a:endParaRPr sz="2200">
              <a:solidFill>
                <a:srgbClr val="062858"/>
              </a:solidFill>
              <a:latin typeface="Twentieth Century"/>
              <a:ea typeface="Twentieth Century"/>
              <a:cs typeface="Twentieth Century"/>
              <a:sym typeface="Twentieth Century"/>
            </a:endParaRPr>
          </a:p>
        </p:txBody>
      </p:sp>
      <p:pic>
        <p:nvPicPr>
          <p:cNvPr id="3" name="Picture 3">
            <a:extLst>
              <a:ext uri="{FF2B5EF4-FFF2-40B4-BE49-F238E27FC236}">
                <a16:creationId xmlns:a16="http://schemas.microsoft.com/office/drawing/2014/main" id="{DBF86E0B-1369-80A9-8CF0-3F78905CAB84}"/>
              </a:ext>
            </a:extLst>
          </p:cNvPr>
          <p:cNvPicPr>
            <a:picLocks noChangeAspect="1"/>
          </p:cNvPicPr>
          <p:nvPr/>
        </p:nvPicPr>
        <p:blipFill>
          <a:blip r:embed="rId4"/>
          <a:stretch>
            <a:fillRect/>
          </a:stretch>
        </p:blipFill>
        <p:spPr>
          <a:xfrm>
            <a:off x="4465320" y="840985"/>
            <a:ext cx="4335780" cy="3636790"/>
          </a:xfrm>
          <a:prstGeom prst="rect">
            <a:avLst/>
          </a:prstGeom>
        </p:spPr>
      </p:pic>
    </p:spTree>
    <p:extLst>
      <p:ext uri="{BB962C8B-B14F-4D97-AF65-F5344CB8AC3E}">
        <p14:creationId xmlns:p14="http://schemas.microsoft.com/office/powerpoint/2010/main" val="199811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97"/>
        <p:cNvGrpSpPr/>
        <p:nvPr/>
      </p:nvGrpSpPr>
      <p:grpSpPr>
        <a:xfrm>
          <a:off x="0" y="0"/>
          <a:ext cx="0" cy="0"/>
          <a:chOff x="0" y="0"/>
          <a:chExt cx="0" cy="0"/>
        </a:xfrm>
      </p:grpSpPr>
      <p:sp>
        <p:nvSpPr>
          <p:cNvPr id="298" name="Google Shape;298;p38"/>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99" name="Google Shape;299;p38"/>
          <p:cNvSpPr txBox="1"/>
          <p:nvPr/>
        </p:nvSpPr>
        <p:spPr>
          <a:xfrm>
            <a:off x="869736" y="273249"/>
            <a:ext cx="1316598" cy="80053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100" b="1">
                <a:solidFill>
                  <a:schemeClr val="dk1"/>
                </a:solidFill>
                <a:latin typeface="Twentieth Century"/>
                <a:ea typeface="Twentieth Century"/>
                <a:cs typeface="Twentieth Century"/>
                <a:sym typeface="Twentieth Century"/>
              </a:rPr>
              <a:t>Votes</a:t>
            </a: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1700">
              <a:solidFill>
                <a:schemeClr val="dk1"/>
              </a:solidFill>
              <a:latin typeface="Twentieth Century"/>
              <a:ea typeface="Twentieth Century"/>
              <a:cs typeface="Twentieth Century"/>
              <a:sym typeface="Twentieth Century"/>
            </a:endParaRPr>
          </a:p>
          <a:p>
            <a:pPr marL="457200" marR="0" lvl="0" indent="0" algn="l" rtl="0">
              <a:spcBef>
                <a:spcPts val="1200"/>
              </a:spcBef>
              <a:spcAft>
                <a:spcPts val="0"/>
              </a:spcAft>
              <a:buNone/>
            </a:pPr>
            <a:endParaRPr sz="15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300" name="Google Shape;300;p38"/>
          <p:cNvGraphicFramePr/>
          <p:nvPr>
            <p:extLst>
              <p:ext uri="{D42A27DB-BD31-4B8C-83A1-F6EECF244321}">
                <p14:modId xmlns:p14="http://schemas.microsoft.com/office/powerpoint/2010/main" val="504153647"/>
              </p:ext>
            </p:extLst>
          </p:nvPr>
        </p:nvGraphicFramePr>
        <p:xfrm>
          <a:off x="851300" y="1023955"/>
          <a:ext cx="7403625" cy="3748770"/>
        </p:xfrm>
        <a:graphic>
          <a:graphicData uri="http://schemas.openxmlformats.org/drawingml/2006/table">
            <a:tbl>
              <a:tblPr>
                <a:noFill/>
              </a:tblPr>
              <a:tblGrid>
                <a:gridCol w="2365025">
                  <a:extLst>
                    <a:ext uri="{9D8B030D-6E8A-4147-A177-3AD203B41FA5}">
                      <a16:colId xmlns:a16="http://schemas.microsoft.com/office/drawing/2014/main" val="20000"/>
                    </a:ext>
                  </a:extLst>
                </a:gridCol>
                <a:gridCol w="1015600">
                  <a:extLst>
                    <a:ext uri="{9D8B030D-6E8A-4147-A177-3AD203B41FA5}">
                      <a16:colId xmlns:a16="http://schemas.microsoft.com/office/drawing/2014/main" val="20001"/>
                    </a:ext>
                  </a:extLst>
                </a:gridCol>
                <a:gridCol w="1205750">
                  <a:extLst>
                    <a:ext uri="{9D8B030D-6E8A-4147-A177-3AD203B41FA5}">
                      <a16:colId xmlns:a16="http://schemas.microsoft.com/office/drawing/2014/main" val="20002"/>
                    </a:ext>
                  </a:extLst>
                </a:gridCol>
                <a:gridCol w="801100">
                  <a:extLst>
                    <a:ext uri="{9D8B030D-6E8A-4147-A177-3AD203B41FA5}">
                      <a16:colId xmlns:a16="http://schemas.microsoft.com/office/drawing/2014/main" val="20003"/>
                    </a:ext>
                  </a:extLst>
                </a:gridCol>
                <a:gridCol w="1092750">
                  <a:extLst>
                    <a:ext uri="{9D8B030D-6E8A-4147-A177-3AD203B41FA5}">
                      <a16:colId xmlns:a16="http://schemas.microsoft.com/office/drawing/2014/main" val="20004"/>
                    </a:ext>
                  </a:extLst>
                </a:gridCol>
                <a:gridCol w="923400">
                  <a:extLst>
                    <a:ext uri="{9D8B030D-6E8A-4147-A177-3AD203B41FA5}">
                      <a16:colId xmlns:a16="http://schemas.microsoft.com/office/drawing/2014/main" val="20005"/>
                    </a:ext>
                  </a:extLst>
                </a:gridCol>
              </a:tblGrid>
              <a:tr h="542800">
                <a:tc>
                  <a:txBody>
                    <a:bodyPr/>
                    <a:lstStyle/>
                    <a:p>
                      <a:pPr marL="0" lvl="0" indent="0" algn="ctr" rtl="0">
                        <a:spcBef>
                          <a:spcPts val="0"/>
                        </a:spcBef>
                        <a:spcAft>
                          <a:spcPts val="0"/>
                        </a:spcAft>
                        <a:buNone/>
                      </a:pPr>
                      <a:r>
                        <a:rPr lang="en" sz="1300"/>
                        <a:t>STWG Member</a:t>
                      </a:r>
                      <a:endParaRPr sz="1300"/>
                    </a:p>
                  </a:txBody>
                  <a:tcPr marL="91425" marR="91425" marT="91425" marB="91425" anchor="ctr"/>
                </a:tc>
                <a:tc>
                  <a:txBody>
                    <a:bodyPr/>
                    <a:lstStyle/>
                    <a:p>
                      <a:pPr marL="0" lvl="0" indent="0" algn="ctr" rtl="0">
                        <a:spcBef>
                          <a:spcPts val="0"/>
                        </a:spcBef>
                        <a:spcAft>
                          <a:spcPts val="0"/>
                        </a:spcAft>
                        <a:buNone/>
                      </a:pPr>
                      <a:r>
                        <a:rPr lang="en" sz="1300"/>
                        <a:t>Vote in Favor</a:t>
                      </a:r>
                      <a:endParaRPr sz="1300"/>
                    </a:p>
                  </a:txBody>
                  <a:tcPr marL="91425" marR="91425" marT="91425" marB="91425" anchor="ctr"/>
                </a:tc>
                <a:tc>
                  <a:txBody>
                    <a:bodyPr/>
                    <a:lstStyle/>
                    <a:p>
                      <a:pPr marL="0" lvl="0" indent="0" algn="ctr" rtl="0">
                        <a:spcBef>
                          <a:spcPts val="0"/>
                        </a:spcBef>
                        <a:spcAft>
                          <a:spcPts val="0"/>
                        </a:spcAft>
                        <a:buNone/>
                      </a:pPr>
                      <a:r>
                        <a:rPr lang="en" sz="1300"/>
                        <a:t>Vote in Favor w/Stipulations</a:t>
                      </a:r>
                      <a:endParaRPr sz="1300"/>
                    </a:p>
                  </a:txBody>
                  <a:tcPr marL="91425" marR="91425" marT="91425" marB="91425" anchor="ctr"/>
                </a:tc>
                <a:tc>
                  <a:txBody>
                    <a:bodyPr/>
                    <a:lstStyle/>
                    <a:p>
                      <a:pPr marL="0" lvl="0" indent="0" algn="ctr" rtl="0">
                        <a:spcBef>
                          <a:spcPts val="0"/>
                        </a:spcBef>
                        <a:spcAft>
                          <a:spcPts val="0"/>
                        </a:spcAft>
                        <a:buNone/>
                      </a:pPr>
                      <a:r>
                        <a:rPr lang="en" sz="1300"/>
                        <a:t>Vote Against</a:t>
                      </a:r>
                      <a:endParaRPr sz="1300"/>
                    </a:p>
                  </a:txBody>
                  <a:tcPr marL="91425" marR="91425" marT="91425" marB="91425" anchor="ctr"/>
                </a:tc>
                <a:tc>
                  <a:txBody>
                    <a:bodyPr/>
                    <a:lstStyle/>
                    <a:p>
                      <a:pPr marL="0" lvl="0" indent="0" algn="ctr" rtl="0">
                        <a:spcBef>
                          <a:spcPts val="0"/>
                        </a:spcBef>
                        <a:spcAft>
                          <a:spcPts val="0"/>
                        </a:spcAft>
                        <a:buNone/>
                      </a:pPr>
                      <a:r>
                        <a:rPr lang="en" sz="1300"/>
                        <a:t>Abstention</a:t>
                      </a:r>
                      <a:endParaRPr sz="1300"/>
                    </a:p>
                  </a:txBody>
                  <a:tcPr marL="91425" marR="91425" marT="91425" marB="91425" anchor="ctr"/>
                </a:tc>
                <a:tc>
                  <a:txBody>
                    <a:bodyPr/>
                    <a:lstStyle/>
                    <a:p>
                      <a:pPr marL="0" lvl="0" indent="0" algn="ctr" rtl="0">
                        <a:spcBef>
                          <a:spcPts val="0"/>
                        </a:spcBef>
                        <a:spcAft>
                          <a:spcPts val="0"/>
                        </a:spcAft>
                        <a:buNone/>
                      </a:pPr>
                      <a:r>
                        <a:rPr lang="en" sz="1300"/>
                        <a:t>Absence</a:t>
                      </a:r>
                      <a:endParaRPr sz="1300"/>
                    </a:p>
                  </a:txBody>
                  <a:tcPr marL="91425" marR="91425" marT="91425" marB="91425" anchor="ctr"/>
                </a:tc>
                <a:extLst>
                  <a:ext uri="{0D108BD9-81ED-4DB2-BD59-A6C34878D82A}">
                    <a16:rowId xmlns:a16="http://schemas.microsoft.com/office/drawing/2014/main" val="10000"/>
                  </a:ext>
                </a:extLst>
              </a:tr>
              <a:tr h="371375">
                <a:tc>
                  <a:txBody>
                    <a:bodyPr/>
                    <a:lstStyle/>
                    <a:p>
                      <a:pPr marL="0" lvl="0" indent="0" algn="l">
                        <a:spcBef>
                          <a:spcPts val="0"/>
                        </a:spcBef>
                        <a:spcAft>
                          <a:spcPts val="0"/>
                        </a:spcAft>
                        <a:buNone/>
                      </a:pPr>
                      <a:r>
                        <a:rPr lang="en" sz="1200" b="0" i="0" u="none" strike="noStrike" noProof="0"/>
                        <a:t>Nico Diaz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71375">
                <a:tc>
                  <a:txBody>
                    <a:bodyPr/>
                    <a:lstStyle/>
                    <a:p>
                      <a:pPr marL="0" lvl="0" indent="0" algn="l">
                        <a:spcBef>
                          <a:spcPts val="0"/>
                        </a:spcBef>
                        <a:spcAft>
                          <a:spcPts val="0"/>
                        </a:spcAft>
                        <a:buNone/>
                      </a:pPr>
                      <a:r>
                        <a:rPr lang="en" sz="1200" b="0" i="0" u="none" strike="noStrike" noProof="0">
                          <a:latin typeface="Arial"/>
                        </a:rPr>
                        <a:t>Chief Tim Gleeson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71375">
                <a:tc>
                  <a:txBody>
                    <a:bodyPr/>
                    <a:lstStyle/>
                    <a:p>
                      <a:pPr marL="0" lvl="0" indent="0" algn="l">
                        <a:spcBef>
                          <a:spcPts val="0"/>
                        </a:spcBef>
                        <a:spcAft>
                          <a:spcPts val="0"/>
                        </a:spcAft>
                        <a:buNone/>
                      </a:pPr>
                      <a:r>
                        <a:rPr lang="en" sz="1200" b="0" i="0" u="none" strike="noStrike" noProof="0">
                          <a:latin typeface="Arial"/>
                        </a:rPr>
                        <a:t>Martha Grabowski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strike="sngStrike"/>
                    </a:p>
                  </a:txBody>
                  <a:tcPr marL="91425" marR="91425" marT="91425" marB="91425"/>
                </a:tc>
                <a:extLst>
                  <a:ext uri="{0D108BD9-81ED-4DB2-BD59-A6C34878D82A}">
                    <a16:rowId xmlns:a16="http://schemas.microsoft.com/office/drawing/2014/main" val="10003"/>
                  </a:ext>
                </a:extLst>
              </a:tr>
              <a:tr h="371375">
                <a:tc>
                  <a:txBody>
                    <a:bodyPr/>
                    <a:lstStyle/>
                    <a:p>
                      <a:pPr marL="0" lvl="0" indent="0" algn="l">
                        <a:spcBef>
                          <a:spcPts val="0"/>
                        </a:spcBef>
                        <a:spcAft>
                          <a:spcPts val="0"/>
                        </a:spcAft>
                        <a:buNone/>
                      </a:pPr>
                      <a:r>
                        <a:rPr lang="en" sz="1200" b="0" i="0" u="none" strike="noStrike" noProof="0">
                          <a:latin typeface="Arial"/>
                        </a:rPr>
                        <a:t>Johannes Himmelreich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71375">
                <a:tc>
                  <a:txBody>
                    <a:bodyPr/>
                    <a:lstStyle/>
                    <a:p>
                      <a:pPr marL="0" lvl="0" indent="0" algn="l">
                        <a:spcBef>
                          <a:spcPts val="0"/>
                        </a:spcBef>
                        <a:spcAft>
                          <a:spcPts val="0"/>
                        </a:spcAft>
                        <a:buNone/>
                      </a:pPr>
                      <a:r>
                        <a:rPr lang="en" sz="1200" b="0" i="0" u="none" strike="noStrike" noProof="0" err="1">
                          <a:latin typeface="Arial"/>
                        </a:rPr>
                        <a:t>Ocesa</a:t>
                      </a:r>
                      <a:r>
                        <a:rPr lang="en" sz="1200" b="0" i="0" u="none" strike="noStrike" noProof="0">
                          <a:latin typeface="Arial"/>
                        </a:rPr>
                        <a:t> Keaton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71375">
                <a:tc>
                  <a:txBody>
                    <a:bodyPr/>
                    <a:lstStyle/>
                    <a:p>
                      <a:pPr marL="0" lvl="0" indent="0" algn="l">
                        <a:spcBef>
                          <a:spcPts val="0"/>
                        </a:spcBef>
                        <a:spcAft>
                          <a:spcPts val="0"/>
                        </a:spcAft>
                        <a:buNone/>
                      </a:pPr>
                      <a:r>
                        <a:rPr lang="en" sz="1200" b="0" i="0" u="none" strike="noStrike" noProof="0">
                          <a:latin typeface="Arial"/>
                        </a:rPr>
                        <a:t>Mark King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71375">
                <a:tc>
                  <a:txBody>
                    <a:bodyPr/>
                    <a:lstStyle/>
                    <a:p>
                      <a:pPr marL="0" lvl="0" indent="0" algn="l">
                        <a:spcBef>
                          <a:spcPts val="0"/>
                        </a:spcBef>
                        <a:spcAft>
                          <a:spcPts val="0"/>
                        </a:spcAft>
                        <a:buNone/>
                      </a:pPr>
                      <a:r>
                        <a:rPr lang="en" sz="1200" b="0" i="0" u="none" strike="noStrike" noProof="0">
                          <a:latin typeface="Arial"/>
                        </a:rPr>
                        <a:t>Timothy Liles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71375">
                <a:tc>
                  <a:txBody>
                    <a:bodyPr/>
                    <a:lstStyle/>
                    <a:p>
                      <a:pPr marL="0" lvl="0" indent="0" algn="l">
                        <a:spcBef>
                          <a:spcPts val="0"/>
                        </a:spcBef>
                        <a:spcAft>
                          <a:spcPts val="0"/>
                        </a:spcAft>
                        <a:buNone/>
                      </a:pPr>
                      <a:r>
                        <a:rPr lang="en" sz="1200" b="0" i="0" u="none" strike="noStrike" noProof="0"/>
                        <a:t>Dep. Mayor Sharon Owens </a:t>
                      </a:r>
                      <a:endParaRPr lang="en-US"/>
                    </a:p>
                  </a:txBody>
                  <a:tcPr marL="91425" marR="91425" marT="91425" marB="91425"/>
                </a:tc>
                <a:tc>
                  <a:txBody>
                    <a:bodyPr/>
                    <a:lstStyle/>
                    <a:p>
                      <a:pPr lvl="0" algn="ctr">
                        <a:lnSpc>
                          <a:spcPct val="100000"/>
                        </a:lnSpc>
                        <a:spcBef>
                          <a:spcPts val="0"/>
                        </a:spcBef>
                        <a:spcAft>
                          <a:spcPts val="0"/>
                        </a:spcAft>
                        <a:buNone/>
                      </a:pPr>
                      <a:endParaRPr lang="en" sz="1400" b="0" i="0" u="none" strike="noStrike" noProof="0">
                        <a:latin typeface="Arial"/>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30124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304"/>
        <p:cNvGrpSpPr/>
        <p:nvPr/>
      </p:nvGrpSpPr>
      <p:grpSpPr>
        <a:xfrm>
          <a:off x="0" y="0"/>
          <a:ext cx="0" cy="0"/>
          <a:chOff x="0" y="0"/>
          <a:chExt cx="0" cy="0"/>
        </a:xfrm>
      </p:grpSpPr>
      <p:sp>
        <p:nvSpPr>
          <p:cNvPr id="305" name="Google Shape;305;p39"/>
          <p:cNvSpPr txBox="1">
            <a:spLocks noGrp="1"/>
          </p:cNvSpPr>
          <p:nvPr>
            <p:ph type="title"/>
          </p:nvPr>
        </p:nvSpPr>
        <p:spPr>
          <a:xfrm>
            <a:off x="3288550" y="271275"/>
            <a:ext cx="5738400" cy="726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306" name="Google Shape;306;p39"/>
          <p:cNvSpPr txBox="1"/>
          <p:nvPr/>
        </p:nvSpPr>
        <p:spPr>
          <a:xfrm>
            <a:off x="851300" y="494475"/>
            <a:ext cx="1076937" cy="80053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100" b="1">
                <a:solidFill>
                  <a:schemeClr val="dk1"/>
                </a:solidFill>
                <a:latin typeface="Twentieth Century"/>
                <a:ea typeface="Twentieth Century"/>
                <a:cs typeface="Twentieth Century"/>
                <a:sym typeface="Twentieth Century"/>
              </a:rPr>
              <a:t>Votes</a:t>
            </a: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1700">
              <a:solidFill>
                <a:schemeClr val="dk1"/>
              </a:solidFill>
              <a:latin typeface="Twentieth Century"/>
              <a:ea typeface="Twentieth Century"/>
              <a:cs typeface="Twentieth Century"/>
              <a:sym typeface="Twentieth Century"/>
            </a:endParaRPr>
          </a:p>
          <a:p>
            <a:pPr marL="457200" marR="0" lvl="0" indent="0" algn="l" rtl="0">
              <a:spcBef>
                <a:spcPts val="1200"/>
              </a:spcBef>
              <a:spcAft>
                <a:spcPts val="0"/>
              </a:spcAft>
              <a:buNone/>
            </a:pPr>
            <a:endParaRPr sz="15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307" name="Google Shape;307;p39"/>
          <p:cNvGraphicFramePr/>
          <p:nvPr>
            <p:extLst>
              <p:ext uri="{D42A27DB-BD31-4B8C-83A1-F6EECF244321}">
                <p14:modId xmlns:p14="http://schemas.microsoft.com/office/powerpoint/2010/main" val="144503944"/>
              </p:ext>
            </p:extLst>
          </p:nvPr>
        </p:nvGraphicFramePr>
        <p:xfrm>
          <a:off x="796450" y="997975"/>
          <a:ext cx="7293850" cy="3352560"/>
        </p:xfrm>
        <a:graphic>
          <a:graphicData uri="http://schemas.openxmlformats.org/drawingml/2006/table">
            <a:tbl>
              <a:tblPr>
                <a:tableStyleId>{08F9307A-0B5B-464F-924F-999C77223E5F}</a:tableStyleId>
              </a:tblPr>
              <a:tblGrid>
                <a:gridCol w="2501300">
                  <a:extLst>
                    <a:ext uri="{9D8B030D-6E8A-4147-A177-3AD203B41FA5}">
                      <a16:colId xmlns:a16="http://schemas.microsoft.com/office/drawing/2014/main" val="20000"/>
                    </a:ext>
                  </a:extLst>
                </a:gridCol>
                <a:gridCol w="748650">
                  <a:extLst>
                    <a:ext uri="{9D8B030D-6E8A-4147-A177-3AD203B41FA5}">
                      <a16:colId xmlns:a16="http://schemas.microsoft.com/office/drawing/2014/main" val="20001"/>
                    </a:ext>
                  </a:extLst>
                </a:gridCol>
                <a:gridCol w="1289300">
                  <a:extLst>
                    <a:ext uri="{9D8B030D-6E8A-4147-A177-3AD203B41FA5}">
                      <a16:colId xmlns:a16="http://schemas.microsoft.com/office/drawing/2014/main" val="20002"/>
                    </a:ext>
                  </a:extLst>
                </a:gridCol>
                <a:gridCol w="783275">
                  <a:extLst>
                    <a:ext uri="{9D8B030D-6E8A-4147-A177-3AD203B41FA5}">
                      <a16:colId xmlns:a16="http://schemas.microsoft.com/office/drawing/2014/main" val="20003"/>
                    </a:ext>
                  </a:extLst>
                </a:gridCol>
                <a:gridCol w="1068450">
                  <a:extLst>
                    <a:ext uri="{9D8B030D-6E8A-4147-A177-3AD203B41FA5}">
                      <a16:colId xmlns:a16="http://schemas.microsoft.com/office/drawing/2014/main" val="20004"/>
                    </a:ext>
                  </a:extLst>
                </a:gridCol>
                <a:gridCol w="902875">
                  <a:extLst>
                    <a:ext uri="{9D8B030D-6E8A-4147-A177-3AD203B41FA5}">
                      <a16:colId xmlns:a16="http://schemas.microsoft.com/office/drawing/2014/main" val="20005"/>
                    </a:ext>
                  </a:extLst>
                </a:gridCol>
              </a:tblGrid>
              <a:tr h="381000">
                <a:tc>
                  <a:txBody>
                    <a:bodyPr/>
                    <a:lstStyle/>
                    <a:p>
                      <a:pPr marL="0" lvl="0" indent="0" algn="ctr" rtl="0">
                        <a:spcBef>
                          <a:spcPts val="0"/>
                        </a:spcBef>
                        <a:spcAft>
                          <a:spcPts val="0"/>
                        </a:spcAft>
                        <a:buNone/>
                      </a:pPr>
                      <a:r>
                        <a:rPr lang="en" sz="1300"/>
                        <a:t>STWG Member</a:t>
                      </a:r>
                      <a:endParaRPr sz="1300"/>
                    </a:p>
                  </a:txBody>
                  <a:tcPr marL="91425" marR="91425" marT="91425" marB="91425" anchor="ctr"/>
                </a:tc>
                <a:tc>
                  <a:txBody>
                    <a:bodyPr/>
                    <a:lstStyle/>
                    <a:p>
                      <a:pPr marL="0" lvl="0" indent="0" algn="ctr" rtl="0">
                        <a:spcBef>
                          <a:spcPts val="0"/>
                        </a:spcBef>
                        <a:spcAft>
                          <a:spcPts val="0"/>
                        </a:spcAft>
                        <a:buNone/>
                      </a:pPr>
                      <a:r>
                        <a:rPr lang="en" sz="1300"/>
                        <a:t>Vote in Favor</a:t>
                      </a:r>
                      <a:endParaRPr sz="1300"/>
                    </a:p>
                  </a:txBody>
                  <a:tcPr marL="91425" marR="91425" marT="91425" marB="91425" anchor="ctr"/>
                </a:tc>
                <a:tc>
                  <a:txBody>
                    <a:bodyPr/>
                    <a:lstStyle/>
                    <a:p>
                      <a:pPr marL="0" lvl="0" indent="0" algn="ctr" rtl="0">
                        <a:spcBef>
                          <a:spcPts val="0"/>
                        </a:spcBef>
                        <a:spcAft>
                          <a:spcPts val="0"/>
                        </a:spcAft>
                        <a:buNone/>
                      </a:pPr>
                      <a:r>
                        <a:rPr lang="en" sz="1300"/>
                        <a:t>Vote in Favor w/Stipulations</a:t>
                      </a:r>
                      <a:endParaRPr sz="1300"/>
                    </a:p>
                  </a:txBody>
                  <a:tcPr marL="91425" marR="91425" marT="91425" marB="91425" anchor="ctr"/>
                </a:tc>
                <a:tc>
                  <a:txBody>
                    <a:bodyPr/>
                    <a:lstStyle/>
                    <a:p>
                      <a:pPr marL="0" lvl="0" indent="0" algn="ctr" rtl="0">
                        <a:spcBef>
                          <a:spcPts val="0"/>
                        </a:spcBef>
                        <a:spcAft>
                          <a:spcPts val="0"/>
                        </a:spcAft>
                        <a:buNone/>
                      </a:pPr>
                      <a:r>
                        <a:rPr lang="en" sz="1300"/>
                        <a:t>Vote Against</a:t>
                      </a:r>
                      <a:endParaRPr sz="1300"/>
                    </a:p>
                  </a:txBody>
                  <a:tcPr marL="91425" marR="91425" marT="91425" marB="91425" anchor="ctr"/>
                </a:tc>
                <a:tc>
                  <a:txBody>
                    <a:bodyPr/>
                    <a:lstStyle/>
                    <a:p>
                      <a:pPr marL="0" lvl="0" indent="0" algn="ctr" rtl="0">
                        <a:spcBef>
                          <a:spcPts val="0"/>
                        </a:spcBef>
                        <a:spcAft>
                          <a:spcPts val="0"/>
                        </a:spcAft>
                        <a:buNone/>
                      </a:pPr>
                      <a:r>
                        <a:rPr lang="en" sz="1300"/>
                        <a:t>Abstention</a:t>
                      </a:r>
                      <a:endParaRPr sz="1300"/>
                    </a:p>
                  </a:txBody>
                  <a:tcPr marL="91425" marR="91425" marT="91425" marB="91425" anchor="ctr"/>
                </a:tc>
                <a:tc>
                  <a:txBody>
                    <a:bodyPr/>
                    <a:lstStyle/>
                    <a:p>
                      <a:pPr marL="0" lvl="0" indent="0" algn="ctr" rtl="0">
                        <a:spcBef>
                          <a:spcPts val="0"/>
                        </a:spcBef>
                        <a:spcAft>
                          <a:spcPts val="0"/>
                        </a:spcAft>
                        <a:buNone/>
                      </a:pPr>
                      <a:r>
                        <a:rPr lang="en" sz="1300"/>
                        <a:t>Absence</a:t>
                      </a:r>
                      <a:endParaRPr sz="1300"/>
                    </a:p>
                  </a:txBody>
                  <a:tcPr marL="91425" marR="91425" marT="91425" marB="91425" anchor="ctr"/>
                </a:tc>
                <a:extLst>
                  <a:ext uri="{0D108BD9-81ED-4DB2-BD59-A6C34878D82A}">
                    <a16:rowId xmlns:a16="http://schemas.microsoft.com/office/drawing/2014/main" val="10000"/>
                  </a:ext>
                </a:extLst>
              </a:tr>
              <a:tr h="381000">
                <a:tc>
                  <a:txBody>
                    <a:bodyPr/>
                    <a:lstStyle/>
                    <a:p>
                      <a:pPr marL="0" lvl="0" indent="0" algn="l">
                        <a:spcBef>
                          <a:spcPts val="0"/>
                        </a:spcBef>
                        <a:spcAft>
                          <a:spcPts val="0"/>
                        </a:spcAft>
                        <a:buNone/>
                      </a:pPr>
                      <a:r>
                        <a:rPr lang="en-US" sz="1200" b="0" i="0" u="none" strike="noStrike" noProof="0"/>
                        <a:t>Jawwaad Rasheed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a:spcBef>
                          <a:spcPts val="0"/>
                        </a:spcBef>
                        <a:spcAft>
                          <a:spcPts val="0"/>
                        </a:spcAft>
                        <a:buNone/>
                      </a:pPr>
                      <a:r>
                        <a:rPr lang="en-US" sz="1200" b="0" i="0" u="none" strike="noStrike" noProof="0">
                          <a:latin typeface="Arial"/>
                        </a:rPr>
                        <a:t>Jason Scharf </a:t>
                      </a:r>
                      <a:endParaRPr lang="en" sz="1200" u="none" strike="noStrike" noProof="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a:spcBef>
                          <a:spcPts val="0"/>
                        </a:spcBef>
                        <a:spcAft>
                          <a:spcPts val="0"/>
                        </a:spcAft>
                        <a:buNone/>
                      </a:pPr>
                      <a:r>
                        <a:rPr lang="en-US" sz="1200" b="0" i="0" u="none" strike="noStrike" noProof="0">
                          <a:latin typeface="Arial"/>
                        </a:rPr>
                        <a:t>Daniel Schwarz </a:t>
                      </a:r>
                      <a:endParaRPr lang="en-US"/>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200"/>
                        <a:t>Michelle </a:t>
                      </a:r>
                      <a:r>
                        <a:rPr lang="en" sz="1200" err="1"/>
                        <a:t>Sczpanski</a:t>
                      </a:r>
                      <a:endParaRPr lang="en-US"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a:spcBef>
                          <a:spcPts val="0"/>
                        </a:spcBef>
                        <a:spcAft>
                          <a:spcPts val="0"/>
                        </a:spcAft>
                        <a:buNone/>
                      </a:pPr>
                      <a:r>
                        <a:rPr lang="en" sz="1200" b="0" i="0" u="none" strike="noStrike" noProof="0">
                          <a:latin typeface="Arial"/>
                        </a:rPr>
                        <a:t>1st DC Richard Shoff </a:t>
                      </a:r>
                      <a:endParaRPr lang="en-US"/>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a:spcBef>
                          <a:spcPts val="0"/>
                        </a:spcBef>
                        <a:spcAft>
                          <a:spcPts val="0"/>
                        </a:spcAft>
                        <a:buNone/>
                      </a:pPr>
                      <a:r>
                        <a:rPr lang="en-US" sz="1200" b="0" i="0" u="none" strike="noStrike" noProof="0">
                          <a:latin typeface="Arial"/>
                        </a:rPr>
                        <a:t>Jen Tifft </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a:spcBef>
                          <a:spcPts val="0"/>
                        </a:spcBef>
                        <a:spcAft>
                          <a:spcPts val="0"/>
                        </a:spcAft>
                        <a:buNone/>
                      </a:pPr>
                      <a:r>
                        <a:rPr lang="en-US" sz="1200" b="0" i="0" u="none" strike="noStrike" noProof="0">
                          <a:latin typeface="Arial"/>
                        </a:rPr>
                        <a:t>Valerie Didamo</a:t>
                      </a:r>
                      <a:endParaRPr sz="1200" b="0" i="0" u="none" strike="noStrike" noProof="0">
                        <a:latin typeface="Arial"/>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5094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Reference Slides</a:t>
            </a:r>
            <a:endParaRPr lang="en-US">
              <a:solidFill>
                <a:srgbClr val="000000"/>
              </a:solidFill>
              <a:ea typeface="Libre Baskerville"/>
            </a:endParaRPr>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306445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1"/>
        <p:cNvGrpSpPr/>
        <p:nvPr/>
      </p:nvGrpSpPr>
      <p:grpSpPr>
        <a:xfrm>
          <a:off x="0" y="0"/>
          <a:ext cx="0" cy="0"/>
          <a:chOff x="0" y="0"/>
          <a:chExt cx="0" cy="0"/>
        </a:xfrm>
      </p:grpSpPr>
      <p:sp>
        <p:nvSpPr>
          <p:cNvPr id="122" name="Google Shape;122;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23" name="Google Shape;123;p19"/>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24" name="Google Shape;124;p19"/>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25" name="Google Shape;125;p19"/>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Fotokite: </a:t>
            </a:r>
            <a:r>
              <a:rPr lang="en" sz="1500">
                <a:solidFill>
                  <a:srgbClr val="062858"/>
                </a:solidFill>
                <a:latin typeface="Twentieth Century"/>
                <a:ea typeface="Twentieth Century"/>
                <a:cs typeface="Twentieth Century"/>
                <a:sym typeface="Twentieth Century"/>
              </a:rPr>
              <a:t>Aerial UAS allowing for different perspectives during crisis response. Not exempt, will go through the process.</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Public comments received, received comments from SPD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Recommendation was sent to the Mayor</a:t>
            </a:r>
            <a:endParaRPr sz="1500">
              <a:solidFill>
                <a:srgbClr val="062858"/>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Vacant Lot Monitoring:</a:t>
            </a:r>
            <a:r>
              <a:rPr lang="en" sz="1500">
                <a:solidFill>
                  <a:srgbClr val="062858"/>
                </a:solidFill>
                <a:latin typeface="Twentieth Century"/>
                <a:ea typeface="Twentieth Century"/>
                <a:cs typeface="Twentieth Century"/>
                <a:sym typeface="Twentieth Century"/>
              </a:rPr>
              <a:t> Sensor that detect changes in a scene to monitor lots for dumping. Not exempt, will go through the process.</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chemeClr val="accent1"/>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chemeClr val="accent1"/>
                </a:solidFill>
                <a:highlight>
                  <a:srgbClr val="FFFF00"/>
                </a:highlight>
                <a:latin typeface="Twentieth Century"/>
                <a:ea typeface="Twentieth Century"/>
                <a:cs typeface="Twentieth Century"/>
                <a:sym typeface="Twentieth Century"/>
              </a:rPr>
              <a:t>Public comments received, waiting for updated data from the requesting department</a:t>
            </a:r>
            <a:endParaRPr sz="1500">
              <a:solidFill>
                <a:srgbClr val="062858"/>
              </a:solidFill>
              <a:highlight>
                <a:srgbClr val="FFFF00"/>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Community Asset Tracker: </a:t>
            </a:r>
            <a:r>
              <a:rPr lang="en" sz="1500">
                <a:solidFill>
                  <a:srgbClr val="062858"/>
                </a:solidFill>
                <a:latin typeface="Twentieth Century"/>
                <a:ea typeface="Twentieth Century"/>
                <a:cs typeface="Twentieth Century"/>
                <a:sym typeface="Twentieth Century"/>
              </a:rPr>
              <a:t>Camera with machine learning algorithm to identify objects within the city. </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Assessed pilot, documentation provided</a:t>
            </a:r>
            <a:endParaRPr sz="1500">
              <a:solidFill>
                <a:srgbClr val="062858"/>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Twentieth Century"/>
              <a:buChar char="●"/>
            </a:pPr>
            <a:r>
              <a:rPr lang="en" sz="1500" b="1">
                <a:solidFill>
                  <a:srgbClr val="062858"/>
                </a:solidFill>
                <a:highlight>
                  <a:srgbClr val="9FC5E8"/>
                </a:highlight>
                <a:latin typeface="Twentieth Century"/>
                <a:ea typeface="Twentieth Century"/>
                <a:cs typeface="Twentieth Century"/>
                <a:sym typeface="Twentieth Century"/>
              </a:rPr>
              <a:t>COPS: </a:t>
            </a:r>
            <a:r>
              <a:rPr lang="en" sz="1500">
                <a:solidFill>
                  <a:srgbClr val="062858"/>
                </a:solidFill>
                <a:highlight>
                  <a:srgbClr val="9FC5E8"/>
                </a:highlight>
                <a:latin typeface="Twentieth Century"/>
                <a:ea typeface="Twentieth Century"/>
                <a:cs typeface="Twentieth Century"/>
                <a:sym typeface="Twentieth Century"/>
              </a:rPr>
              <a:t>Cameras strategically placed around the city to aid in policing</a:t>
            </a:r>
            <a:endParaRPr sz="1500">
              <a:solidFill>
                <a:srgbClr val="062858"/>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Exempted</a:t>
            </a:r>
            <a:endParaRPr sz="1500">
              <a:solidFill>
                <a:srgbClr val="062858"/>
              </a:solidFill>
              <a:highlight>
                <a:srgbClr val="9FC5E8"/>
              </a:highlight>
              <a:latin typeface="Twentieth Century"/>
              <a:ea typeface="Twentieth Century"/>
              <a:cs typeface="Twentieth Century"/>
              <a:sym typeface="Twentieth Century"/>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1" name="Google Shape;131;p20"/>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32" name="Google Shape;132;p20"/>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33" name="Google Shape;133;p20"/>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Samsara:</a:t>
            </a:r>
            <a:r>
              <a:rPr lang="en" sz="1500">
                <a:solidFill>
                  <a:srgbClr val="062858"/>
                </a:solidFill>
                <a:latin typeface="Twentieth Century"/>
                <a:ea typeface="Twentieth Century"/>
                <a:cs typeface="Twentieth Century"/>
                <a:sym typeface="Twentieth Century"/>
              </a:rPr>
              <a:t> Fleet management technology </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2/01</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that he read the read the groups recommendations, and is in agreement with a  </a:t>
            </a:r>
            <a:r>
              <a:rPr lang="en" sz="1500" b="1">
                <a:solidFill>
                  <a:schemeClr val="accent1"/>
                </a:solidFill>
                <a:highlight>
                  <a:srgbClr val="9FC5E8"/>
                </a:highlight>
                <a:latin typeface="Twentieth Century"/>
                <a:ea typeface="Twentieth Century"/>
                <a:cs typeface="Twentieth Century"/>
                <a:sym typeface="Twentieth Century"/>
              </a:rPr>
              <a:t>qualified approval</a:t>
            </a:r>
            <a:r>
              <a:rPr lang="en" sz="1500">
                <a:solidFill>
                  <a:schemeClr val="accent1"/>
                </a:solidFill>
                <a:highlight>
                  <a:srgbClr val="9FC5E8"/>
                </a:highlight>
                <a:latin typeface="Twentieth Century"/>
                <a:ea typeface="Twentieth Century"/>
                <a:cs typeface="Twentieth Century"/>
                <a:sym typeface="Twentieth Century"/>
              </a:rPr>
              <a:t>, and is in agreement with the importance of putting in appropriate policies and procedures.</a:t>
            </a:r>
            <a:endParaRPr sz="1500">
              <a:solidFill>
                <a:schemeClr val="accent1"/>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chemeClr val="accent1"/>
              </a:buClr>
              <a:buSzPts val="1500"/>
              <a:buFont typeface="Calibri"/>
              <a:buChar char="●"/>
            </a:pPr>
            <a:r>
              <a:rPr lang="en" sz="1500" b="1">
                <a:solidFill>
                  <a:schemeClr val="accent1"/>
                </a:solidFill>
                <a:latin typeface="Twentieth Century"/>
                <a:ea typeface="Twentieth Century"/>
                <a:cs typeface="Twentieth Century"/>
                <a:sym typeface="Twentieth Century"/>
              </a:rPr>
              <a:t>Flock Safety/ALPRs: </a:t>
            </a:r>
            <a:r>
              <a:rPr lang="en" sz="1500">
                <a:solidFill>
                  <a:schemeClr val="accent1"/>
                </a:solidFill>
                <a:latin typeface="Twentieth Century"/>
                <a:ea typeface="Twentieth Century"/>
                <a:cs typeface="Twentieth Century"/>
                <a:sym typeface="Twentieth Century"/>
              </a:rPr>
              <a:t>Street cameras that capture vehicle plates.</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Work Group heard from SPD Officers on 1/25/22 for more information regarding this.</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STWG created guidelines for ALPR Use and this was recommended to the mayor with the stipulations written on 3/11/22.</a:t>
            </a:r>
            <a:endParaRPr sz="1500">
              <a:solidFill>
                <a:schemeClr val="accent1"/>
              </a:solidFill>
              <a:highlight>
                <a:srgbClr val="9FC5E8"/>
              </a:highlight>
              <a:latin typeface="Twentieth Century"/>
              <a:ea typeface="Twentieth Century"/>
              <a:cs typeface="Twentieth Century"/>
              <a:sym typeface="Twentieth Century"/>
            </a:endParaRPr>
          </a:p>
          <a:p>
            <a:pPr marL="457200" lvl="0" indent="0" algn="l" rtl="0">
              <a:spcBef>
                <a:spcPts val="0"/>
              </a:spcBef>
              <a:spcAft>
                <a:spcPts val="0"/>
              </a:spcAft>
              <a:buNone/>
            </a:pPr>
            <a:endParaRPr sz="1500">
              <a:solidFill>
                <a:srgbClr val="062858"/>
              </a:solidFill>
              <a:highlight>
                <a:srgbClr val="9FC5E8"/>
              </a:highlight>
              <a:latin typeface="Twentieth Century"/>
              <a:ea typeface="Twentieth Century"/>
              <a:cs typeface="Twentieth Century"/>
              <a:sym typeface="Twentieth Century"/>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9" name="Google Shape;139;p21"/>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0" name="Google Shape;140;p21"/>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41" name="Google Shape;141;p21"/>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Cyclomedia:</a:t>
            </a:r>
            <a:r>
              <a:rPr lang="en" sz="1500">
                <a:solidFill>
                  <a:srgbClr val="062858"/>
                </a:solidFill>
                <a:latin typeface="Twentieth Century"/>
                <a:ea typeface="Twentieth Century"/>
                <a:cs typeface="Twentieth Century"/>
                <a:sym typeface="Twentieth Century"/>
              </a:rPr>
              <a:t> Right of Way Imaging</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5/07/22</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a:t>
            </a:r>
            <a:r>
              <a:rPr lang="en" sz="1500">
                <a:solidFill>
                  <a:srgbClr val="1F497D"/>
                </a:solidFill>
                <a:highlight>
                  <a:srgbClr val="9FC5E8"/>
                </a:highlight>
                <a:latin typeface="Twentieth Century"/>
                <a:ea typeface="Twentieth Century"/>
                <a:cs typeface="Twentieth Century"/>
                <a:sym typeface="Twentieth Century"/>
              </a:rPr>
              <a:t>I have reviewed the STWG’s recommendation and I am in agreement with it.</a:t>
            </a:r>
            <a:endParaRPr sz="1500" b="1">
              <a:solidFill>
                <a:srgbClr val="1F497D"/>
              </a:solidFill>
              <a:latin typeface="Twentieth Century"/>
              <a:ea typeface="Twentieth Century"/>
              <a:cs typeface="Twentieth Century"/>
              <a:sym typeface="Twentieth Century"/>
            </a:endParaRPr>
          </a:p>
          <a:p>
            <a:pPr marL="457200" lvl="0" indent="-323850" algn="l" rtl="0">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Dataminr</a:t>
            </a:r>
            <a:r>
              <a:rPr lang="en" sz="1500">
                <a:solidFill>
                  <a:srgbClr val="1F497D"/>
                </a:solidFill>
                <a:latin typeface="Twentieth Century"/>
                <a:ea typeface="Twentieth Century"/>
                <a:cs typeface="Twentieth Century"/>
                <a:sym typeface="Twentieth Century"/>
              </a:rPr>
              <a:t>: Social Media monitoring of violent posts.</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staff met with STWG on 6/21/2022.</a:t>
            </a:r>
            <a:endParaRPr sz="1500">
              <a:solidFill>
                <a:srgbClr val="1F497D"/>
              </a:solidFill>
              <a:highlight>
                <a:srgbClr val="9FC5E8"/>
              </a:highlight>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then removed their offer of service on 6/21/2022.</a:t>
            </a:r>
            <a:endParaRPr sz="1500">
              <a:solidFill>
                <a:srgbClr val="1F497D"/>
              </a:solidFill>
              <a:highlight>
                <a:srgbClr val="9FC5E8"/>
              </a:highlight>
              <a:latin typeface="Twentieth Century"/>
              <a:ea typeface="Twentieth Century"/>
              <a:cs typeface="Twentieth Century"/>
              <a:sym typeface="Twentieth Century"/>
            </a:endParaRPr>
          </a:p>
          <a:p>
            <a:pPr marL="457200" marR="0" lvl="0" indent="-323850" algn="l" rtl="0">
              <a:lnSpc>
                <a:spcPct val="100000"/>
              </a:lnSpc>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Rubicon</a:t>
            </a:r>
            <a:r>
              <a:rPr lang="en" sz="1500">
                <a:solidFill>
                  <a:srgbClr val="1F497D"/>
                </a:solidFill>
                <a:latin typeface="Twentieth Century"/>
                <a:ea typeface="Twentieth Century"/>
                <a:cs typeface="Twentieth Century"/>
                <a:sym typeface="Twentieth Century"/>
              </a:rPr>
              <a:t>: Vehicle route optimization software</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rgbClr val="1F497D"/>
              </a:buClr>
              <a:buSzPts val="1500"/>
              <a:buFont typeface="Twentieth Century"/>
              <a:buChar char="○"/>
            </a:pPr>
            <a:r>
              <a:rPr lang="en" sz="1500">
                <a:solidFill>
                  <a:srgbClr val="1F497D"/>
                </a:solidFill>
                <a:latin typeface="Twentieth Century"/>
                <a:ea typeface="Twentieth Century"/>
                <a:cs typeface="Twentieth Century"/>
                <a:sym typeface="Twentieth Century"/>
              </a:rPr>
              <a:t>STWG met on 9/27/22 and this was determined to not be a form of Surveillance</a:t>
            </a:r>
            <a:endParaRPr sz="1500">
              <a:solidFill>
                <a:srgbClr val="1F497D"/>
              </a:solidFill>
              <a:latin typeface="Twentieth Century"/>
              <a:ea typeface="Twentieth Century"/>
              <a:cs typeface="Twentieth Century"/>
              <a:sym typeface="Twentieth Century"/>
            </a:endParaRPr>
          </a:p>
          <a:p>
            <a:pPr marL="457200" marR="0" lvl="0" indent="-323850" algn="l" rtl="0">
              <a:lnSpc>
                <a:spcPct val="100000"/>
              </a:lnSpc>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Opticom</a:t>
            </a:r>
            <a:r>
              <a:rPr lang="en" sz="1500">
                <a:solidFill>
                  <a:srgbClr val="1F497D"/>
                </a:solidFill>
                <a:latin typeface="Twentieth Century"/>
                <a:ea typeface="Twentieth Century"/>
                <a:cs typeface="Twentieth Century"/>
                <a:sym typeface="Twentieth Century"/>
              </a:rPr>
              <a:t>: Software that in an event of an emergency the Fire Department could switch the traffic lights on their route to turn green for them.</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rgbClr val="1F497D"/>
              </a:buClr>
              <a:buSzPts val="1500"/>
              <a:buFont typeface="Twentieth Century"/>
              <a:buChar char="○"/>
            </a:pPr>
            <a:r>
              <a:rPr lang="en" sz="1500">
                <a:solidFill>
                  <a:srgbClr val="1F497D"/>
                </a:solidFill>
                <a:latin typeface="Twentieth Century"/>
                <a:ea typeface="Twentieth Century"/>
                <a:cs typeface="Twentieth Century"/>
                <a:sym typeface="Twentieth Century"/>
              </a:rPr>
              <a:t>STWG met on 12/06/22 and this was determined to not be a form of Surveillance</a:t>
            </a:r>
            <a:endParaRPr sz="1500">
              <a:solidFill>
                <a:srgbClr val="062858"/>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7" name="Google Shape;147;p22"/>
          <p:cNvSpPr txBox="1">
            <a:spLocks noGrp="1"/>
          </p:cNvSpPr>
          <p:nvPr>
            <p:ph type="body" idx="1"/>
          </p:nvPr>
        </p:nvSpPr>
        <p:spPr>
          <a:xfrm>
            <a:off x="555550" y="841325"/>
            <a:ext cx="3796800" cy="530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b="1"/>
              <a:t>Internal Norms</a:t>
            </a:r>
            <a:endParaRPr sz="1700"/>
          </a:p>
          <a:p>
            <a:pPr marL="0" lvl="0" indent="0" algn="l" rtl="0">
              <a:spcBef>
                <a:spcPts val="360"/>
              </a:spcBef>
              <a:spcAft>
                <a:spcPts val="0"/>
              </a:spcAft>
              <a:buNone/>
            </a:pPr>
            <a:endParaRPr sz="1700"/>
          </a:p>
        </p:txBody>
      </p:sp>
      <p:sp>
        <p:nvSpPr>
          <p:cNvPr id="148" name="Google Shape;148;p22"/>
          <p:cNvSpPr txBox="1">
            <a:spLocks noGrp="1"/>
          </p:cNvSpPr>
          <p:nvPr>
            <p:ph type="body" idx="1"/>
          </p:nvPr>
        </p:nvSpPr>
        <p:spPr>
          <a:xfrm>
            <a:off x="960500" y="4658225"/>
            <a:ext cx="5361900" cy="485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u="sng">
                <a:solidFill>
                  <a:schemeClr val="hlink"/>
                </a:solidFill>
                <a:hlinkClick r:id="rId3"/>
              </a:rPr>
              <a:t>View Attendance and Guest Norms</a:t>
            </a:r>
            <a:endParaRPr sz="1700"/>
          </a:p>
          <a:p>
            <a:pPr marL="0" lvl="0" indent="0" algn="l" rtl="0">
              <a:spcBef>
                <a:spcPts val="360"/>
              </a:spcBef>
              <a:spcAft>
                <a:spcPts val="0"/>
              </a:spcAft>
              <a:buNone/>
            </a:pPr>
            <a:endParaRPr sz="1700"/>
          </a:p>
        </p:txBody>
      </p:sp>
      <p:sp>
        <p:nvSpPr>
          <p:cNvPr id="149" name="Google Shape;149;p22"/>
          <p:cNvSpPr txBox="1"/>
          <p:nvPr/>
        </p:nvSpPr>
        <p:spPr>
          <a:xfrm>
            <a:off x="457200" y="1371725"/>
            <a:ext cx="8686800" cy="328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Attendance:</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If members have unjustified absences for three meetings in a three month time period, the Surveillance Team Working Group (STWG) Coordinators will reach out to the member.</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working group is required to have at least 50% of all members present before we hold a recommendation vote.</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Of those present at least 40% should be non-city staff.</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External Participants:</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Outside participants should request permission before-hand to the API team.</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The API team will inform the STWG before meetings if there will be outside participants joining the group.</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Documentation for Community Review: </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AutoNum type="arabicPeriod"/>
            </a:pPr>
            <a:r>
              <a:rPr lang="en" sz="1200">
                <a:solidFill>
                  <a:schemeClr val="dk1"/>
                </a:solidFill>
                <a:latin typeface="Calibri"/>
                <a:ea typeface="Calibri"/>
                <a:cs typeface="Calibri"/>
                <a:sym typeface="Calibri"/>
              </a:rPr>
              <a:t>The notes from the STWG Sessions will be posted to the STWG Website after the meetings.  </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Letter of Commitment:</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Is effective for one year, and is to be sent out annually.</a:t>
            </a:r>
            <a:endParaRPr sz="1500">
              <a:solidFill>
                <a:srgbClr val="062858"/>
              </a:solidFill>
              <a:latin typeface="Roboto"/>
              <a:ea typeface="Roboto"/>
              <a:cs typeface="Roboto"/>
              <a:sym typeface="Roboto"/>
            </a:endParaRPr>
          </a:p>
          <a:p>
            <a:pPr marL="0" lvl="0" indent="0" algn="l" rtl="0">
              <a:spcBef>
                <a:spcPts val="0"/>
              </a:spcBef>
              <a:spcAft>
                <a:spcPts val="0"/>
              </a:spcAft>
              <a:buNone/>
            </a:pPr>
            <a:r>
              <a:rPr lang="en" sz="1500">
                <a:solidFill>
                  <a:srgbClr val="062858"/>
                </a:solidFill>
                <a:latin typeface="Roboto"/>
                <a:ea typeface="Roboto"/>
                <a:cs typeface="Roboto"/>
                <a:sym typeface="Roboto"/>
              </a:rPr>
              <a:t>    </a:t>
            </a:r>
            <a:endParaRPr sz="1500">
              <a:solidFill>
                <a:srgbClr val="062858"/>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55" name="Google Shape;155;p23"/>
          <p:cNvSpPr txBox="1"/>
          <p:nvPr/>
        </p:nvSpPr>
        <p:spPr>
          <a:xfrm>
            <a:off x="669875" y="851625"/>
            <a:ext cx="4419300" cy="61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solidFill>
                  <a:srgbClr val="062858"/>
                </a:solidFill>
                <a:latin typeface="Calibri"/>
                <a:ea typeface="Calibri"/>
                <a:cs typeface="Calibri"/>
                <a:sym typeface="Calibri"/>
              </a:rPr>
              <a:t>Service Level Agreements (SLAs)</a:t>
            </a:r>
            <a:endParaRPr sz="2300" b="1">
              <a:solidFill>
                <a:srgbClr val="062858"/>
              </a:solidFill>
              <a:latin typeface="Calibri"/>
              <a:ea typeface="Calibri"/>
              <a:cs typeface="Calibri"/>
              <a:sym typeface="Calibri"/>
            </a:endParaRPr>
          </a:p>
          <a:p>
            <a:pPr marL="0" lvl="0" indent="0" algn="l" rtl="0">
              <a:spcBef>
                <a:spcPts val="0"/>
              </a:spcBef>
              <a:spcAft>
                <a:spcPts val="0"/>
              </a:spcAft>
              <a:buNone/>
            </a:pPr>
            <a:endParaRPr sz="1500">
              <a:solidFill>
                <a:srgbClr val="062858"/>
              </a:solidFill>
              <a:latin typeface="Calibri"/>
              <a:ea typeface="Calibri"/>
              <a:cs typeface="Calibri"/>
              <a:sym typeface="Calibri"/>
            </a:endParaRPr>
          </a:p>
        </p:txBody>
      </p:sp>
      <p:sp>
        <p:nvSpPr>
          <p:cNvPr id="156" name="Google Shape;156;p23"/>
          <p:cNvSpPr txBox="1">
            <a:spLocks noGrp="1"/>
          </p:cNvSpPr>
          <p:nvPr>
            <p:ph type="title"/>
          </p:nvPr>
        </p:nvSpPr>
        <p:spPr>
          <a:xfrm>
            <a:off x="876550" y="262725"/>
            <a:ext cx="78102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p:txBody>
      </p:sp>
      <p:sp>
        <p:nvSpPr>
          <p:cNvPr id="157" name="Google Shape;157;p23"/>
          <p:cNvSpPr/>
          <p:nvPr/>
        </p:nvSpPr>
        <p:spPr>
          <a:xfrm>
            <a:off x="749375"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txBox="1"/>
          <p:nvPr/>
        </p:nvSpPr>
        <p:spPr>
          <a:xfrm>
            <a:off x="688175" y="1778150"/>
            <a:ext cx="1574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2 - 6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(10 - 30</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Business Days)</a:t>
            </a:r>
            <a:endParaRPr>
              <a:latin typeface="Twentieth Century"/>
              <a:ea typeface="Twentieth Century"/>
              <a:cs typeface="Twentieth Century"/>
              <a:sym typeface="Twentieth Century"/>
            </a:endParaRPr>
          </a:p>
        </p:txBody>
      </p:sp>
      <p:sp>
        <p:nvSpPr>
          <p:cNvPr id="159" name="Google Shape;159;p23"/>
          <p:cNvSpPr txBox="1"/>
          <p:nvPr/>
        </p:nvSpPr>
        <p:spPr>
          <a:xfrm>
            <a:off x="688175" y="2880850"/>
            <a:ext cx="15744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Initial submission to determination of surveillance </a:t>
            </a:r>
            <a:endParaRPr sz="1100">
              <a:latin typeface="Twentieth Century"/>
              <a:ea typeface="Twentieth Century"/>
              <a:cs typeface="Twentieth Century"/>
              <a:sym typeface="Twentieth Century"/>
            </a:endParaRPr>
          </a:p>
        </p:txBody>
      </p:sp>
      <p:sp>
        <p:nvSpPr>
          <p:cNvPr id="160" name="Google Shape;160;p23"/>
          <p:cNvSpPr/>
          <p:nvPr/>
        </p:nvSpPr>
        <p:spPr>
          <a:xfrm>
            <a:off x="2826200"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txBox="1"/>
          <p:nvPr/>
        </p:nvSpPr>
        <p:spPr>
          <a:xfrm>
            <a:off x="2765000"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Every 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2" name="Google Shape;162;p23"/>
          <p:cNvSpPr txBox="1"/>
          <p:nvPr/>
        </p:nvSpPr>
        <p:spPr>
          <a:xfrm>
            <a:off x="2765000" y="2880850"/>
            <a:ext cx="15744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Short duration meeting to vote on technology exemptions</a:t>
            </a:r>
            <a:endParaRPr sz="1100">
              <a:latin typeface="Twentieth Century"/>
              <a:ea typeface="Twentieth Century"/>
              <a:cs typeface="Twentieth Century"/>
              <a:sym typeface="Twentieth Century"/>
            </a:endParaRPr>
          </a:p>
        </p:txBody>
      </p:sp>
      <p:sp>
        <p:nvSpPr>
          <p:cNvPr id="163" name="Google Shape;163;p23"/>
          <p:cNvSpPr/>
          <p:nvPr/>
        </p:nvSpPr>
        <p:spPr>
          <a:xfrm>
            <a:off x="4903025"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txBox="1"/>
          <p:nvPr/>
        </p:nvSpPr>
        <p:spPr>
          <a:xfrm>
            <a:off x="4841825"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5" name="Google Shape;165;p23"/>
          <p:cNvSpPr txBox="1"/>
          <p:nvPr/>
        </p:nvSpPr>
        <p:spPr>
          <a:xfrm>
            <a:off x="4660625" y="2880850"/>
            <a:ext cx="1936800" cy="17081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Public comment period:</a:t>
            </a:r>
            <a:endParaRPr sz="1100">
              <a:latin typeface="Twentieth Century"/>
              <a:ea typeface="Twentieth Century"/>
              <a:cs typeface="Twentieth Century"/>
              <a:sym typeface="Twentieth Century"/>
            </a:endParaRPr>
          </a:p>
          <a:p>
            <a:pPr marL="457200" lvl="0" indent="-317500" algn="just" rtl="0">
              <a:spcBef>
                <a:spcPts val="0"/>
              </a:spcBef>
              <a:spcAft>
                <a:spcPts val="0"/>
              </a:spcAft>
              <a:buSzPts val="1400"/>
              <a:buFont typeface="Twentieth Century"/>
              <a:buChar char="●"/>
            </a:pPr>
            <a:r>
              <a:rPr lang="en" sz="1100">
                <a:latin typeface="Twentieth Century"/>
                <a:ea typeface="Twentieth Century"/>
                <a:cs typeface="Twentieth Century"/>
                <a:sym typeface="Twentieth Century"/>
              </a:rPr>
              <a:t>Issuance of press release </a:t>
            </a:r>
            <a:endParaRPr sz="1100">
              <a:latin typeface="Twentieth Century"/>
              <a:ea typeface="Twentieth Century"/>
              <a:cs typeface="Twentieth Century"/>
              <a:sym typeface="Twentieth Century"/>
            </a:endParaRPr>
          </a:p>
          <a:p>
            <a:pPr marL="457200" lvl="0" indent="-317500" algn="just" rtl="0">
              <a:spcBef>
                <a:spcPts val="0"/>
              </a:spcBef>
              <a:spcAft>
                <a:spcPts val="0"/>
              </a:spcAft>
              <a:buSzPts val="1400"/>
              <a:buFont typeface="Twentieth Century"/>
              <a:buChar char="●"/>
            </a:pPr>
            <a:r>
              <a:rPr lang="en" sz="1100">
                <a:latin typeface="Twentieth Century"/>
                <a:ea typeface="Twentieth Century"/>
                <a:cs typeface="Twentieth Century"/>
                <a:sym typeface="Twentieth Century"/>
              </a:rPr>
              <a:t>Council meeting</a:t>
            </a:r>
            <a:endParaRPr sz="1100">
              <a:latin typeface="Twentieth Century"/>
              <a:ea typeface="Twentieth Century"/>
              <a:cs typeface="Twentieth Century"/>
              <a:sym typeface="Twentieth Century"/>
            </a:endParaRPr>
          </a:p>
          <a:p>
            <a:pPr marL="0" lvl="0" indent="0" algn="ctr" rtl="0">
              <a:spcBef>
                <a:spcPts val="0"/>
              </a:spcBef>
              <a:spcAft>
                <a:spcPts val="0"/>
              </a:spcAft>
              <a:buNone/>
            </a:pPr>
            <a:endParaRPr sz="1100">
              <a:latin typeface="Twentieth Century"/>
              <a:ea typeface="Twentieth Century"/>
              <a:cs typeface="Twentieth Century"/>
              <a:sym typeface="Twentieth Century"/>
            </a:endParaRPr>
          </a:p>
          <a:p>
            <a:pPr marL="0" lvl="0" indent="0" algn="ctr" rtl="0">
              <a:spcBef>
                <a:spcPts val="0"/>
              </a:spcBef>
              <a:spcAft>
                <a:spcPts val="0"/>
              </a:spcAft>
              <a:buNone/>
            </a:pPr>
            <a:r>
              <a:rPr lang="en" sz="1100">
                <a:latin typeface="Twentieth Century"/>
                <a:ea typeface="Twentieth Century"/>
                <a:cs typeface="Twentieth Century"/>
                <a:sym typeface="Twentieth Century"/>
              </a:rPr>
              <a:t>(*) For now public input will be received via a Google Form and in the future will be on the new website.</a:t>
            </a:r>
            <a:endParaRPr sz="1100">
              <a:latin typeface="Twentieth Century"/>
              <a:ea typeface="Twentieth Century"/>
              <a:cs typeface="Twentieth Century"/>
              <a:sym typeface="Twentieth Century"/>
            </a:endParaRPr>
          </a:p>
        </p:txBody>
      </p:sp>
      <p:sp>
        <p:nvSpPr>
          <p:cNvPr id="166" name="Google Shape;166;p23"/>
          <p:cNvSpPr/>
          <p:nvPr/>
        </p:nvSpPr>
        <p:spPr>
          <a:xfrm>
            <a:off x="7041050"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txBox="1"/>
          <p:nvPr/>
        </p:nvSpPr>
        <p:spPr>
          <a:xfrm>
            <a:off x="6979850"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8" name="Google Shape;168;p23"/>
          <p:cNvSpPr txBox="1"/>
          <p:nvPr/>
        </p:nvSpPr>
        <p:spPr>
          <a:xfrm>
            <a:off x="6798650" y="2880850"/>
            <a:ext cx="1936800" cy="17081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Submission of finalized form (by dept.) to time of recommendation. </a:t>
            </a:r>
            <a:endParaRPr sz="1100">
              <a:latin typeface="Twentieth Century"/>
              <a:ea typeface="Twentieth Century"/>
              <a:cs typeface="Twentieth Century"/>
              <a:sym typeface="Twentieth Century"/>
            </a:endParaRPr>
          </a:p>
          <a:p>
            <a:pPr marL="0" lvl="0" indent="0" algn="ctr" rtl="0">
              <a:spcBef>
                <a:spcPts val="0"/>
              </a:spcBef>
              <a:spcAft>
                <a:spcPts val="0"/>
              </a:spcAft>
              <a:buNone/>
            </a:pPr>
            <a:endParaRPr sz="1100">
              <a:latin typeface="Twentieth Century"/>
              <a:ea typeface="Twentieth Century"/>
              <a:cs typeface="Twentieth Century"/>
              <a:sym typeface="Twentieth Century"/>
            </a:endParaRPr>
          </a:p>
          <a:p>
            <a:pPr marL="0" lvl="0" indent="0" algn="ctr" rtl="0">
              <a:spcBef>
                <a:spcPts val="0"/>
              </a:spcBef>
              <a:spcAft>
                <a:spcPts val="0"/>
              </a:spcAft>
              <a:buNone/>
            </a:pPr>
            <a:r>
              <a:rPr lang="en" sz="1100">
                <a:latin typeface="Twentieth Century"/>
                <a:ea typeface="Twentieth Century"/>
                <a:cs typeface="Twentieth Century"/>
                <a:sym typeface="Twentieth Century"/>
              </a:rPr>
              <a:t>Group will individually research; departments will get follow-up questions; group to vote yes/no;  and submit recommendation.</a:t>
            </a:r>
            <a:endParaRPr sz="1100">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2"/>
        <p:cNvGrpSpPr/>
        <p:nvPr/>
      </p:nvGrpSpPr>
      <p:grpSpPr>
        <a:xfrm>
          <a:off x="0" y="0"/>
          <a:ext cx="0" cy="0"/>
          <a:chOff x="0" y="0"/>
          <a:chExt cx="0" cy="0"/>
        </a:xfrm>
      </p:grpSpPr>
      <p:sp>
        <p:nvSpPr>
          <p:cNvPr id="173" name="Google Shape;173;p24"/>
          <p:cNvSpPr/>
          <p:nvPr/>
        </p:nvSpPr>
        <p:spPr>
          <a:xfrm>
            <a:off x="39750" y="1060449"/>
            <a:ext cx="2897700" cy="2505000"/>
          </a:xfrm>
          <a:prstGeom prst="wedgeRectCallout">
            <a:avLst>
              <a:gd name="adj1" fmla="val 1140"/>
              <a:gd name="adj2" fmla="val 57386"/>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6033450" y="1057950"/>
            <a:ext cx="2993100" cy="2505000"/>
          </a:xfrm>
          <a:prstGeom prst="wedgeRectCallout">
            <a:avLst>
              <a:gd name="adj1" fmla="val -24197"/>
              <a:gd name="adj2" fmla="val 58021"/>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3036604" y="1060449"/>
            <a:ext cx="2897700" cy="2505000"/>
          </a:xfrm>
          <a:prstGeom prst="wedgeRectCallout">
            <a:avLst>
              <a:gd name="adj1" fmla="val 1261"/>
              <a:gd name="adj2" fmla="val 57813"/>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4"/>
          <p:cNvCxnSpPr/>
          <p:nvPr/>
        </p:nvCxnSpPr>
        <p:spPr>
          <a:xfrm>
            <a:off x="7151750" y="4040775"/>
            <a:ext cx="1998600" cy="0"/>
          </a:xfrm>
          <a:prstGeom prst="straightConnector1">
            <a:avLst/>
          </a:prstGeom>
          <a:noFill/>
          <a:ln w="38100" cap="flat" cmpd="sng">
            <a:solidFill>
              <a:srgbClr val="053259"/>
            </a:solidFill>
            <a:prstDash val="dash"/>
            <a:round/>
            <a:headEnd type="none" w="med" len="med"/>
            <a:tailEnd type="none" w="med" len="med"/>
          </a:ln>
        </p:spPr>
      </p:cxnSp>
      <p:cxnSp>
        <p:nvCxnSpPr>
          <p:cNvPr id="177" name="Google Shape;177;p24"/>
          <p:cNvCxnSpPr>
            <a:endCxn id="178" idx="6"/>
          </p:cNvCxnSpPr>
          <p:nvPr/>
        </p:nvCxnSpPr>
        <p:spPr>
          <a:xfrm>
            <a:off x="-7425" y="402847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179" name="Google Shape;179;p24"/>
          <p:cNvSpPr/>
          <p:nvPr/>
        </p:nvSpPr>
        <p:spPr>
          <a:xfrm>
            <a:off x="1235025" y="3786375"/>
            <a:ext cx="508800" cy="508800"/>
          </a:xfrm>
          <a:prstGeom prst="ellipse">
            <a:avLst/>
          </a:prstGeom>
          <a:solidFill>
            <a:schemeClr val="accent5"/>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4045050" y="3786375"/>
            <a:ext cx="508800" cy="508800"/>
          </a:xfrm>
          <a:prstGeom prst="ellipse">
            <a:avLst/>
          </a:prstGeom>
          <a:solidFill>
            <a:schemeClr val="accent6"/>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a:off x="6550275" y="3786375"/>
            <a:ext cx="508800" cy="508800"/>
          </a:xfrm>
          <a:prstGeom prst="ellipse">
            <a:avLst/>
          </a:prstGeom>
          <a:solidFill>
            <a:schemeClr val="accent1"/>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txBox="1"/>
          <p:nvPr/>
        </p:nvSpPr>
        <p:spPr>
          <a:xfrm>
            <a:off x="899325" y="4332775"/>
            <a:ext cx="11802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Short Term</a:t>
            </a:r>
            <a:endParaRPr lang="en-US" sz="1100">
              <a:solidFill>
                <a:srgbClr val="434343"/>
              </a:solidFill>
              <a:latin typeface="Nunito"/>
              <a:ea typeface="Nunito"/>
              <a:cs typeface="Nunito"/>
            </a:endParaRPr>
          </a:p>
          <a:p>
            <a:pPr algn="ctr"/>
            <a:r>
              <a:rPr lang="en" sz="1100">
                <a:solidFill>
                  <a:srgbClr val="434343"/>
                </a:solidFill>
                <a:latin typeface="Nunito"/>
                <a:ea typeface="Nunito"/>
                <a:cs typeface="Nunito"/>
                <a:sym typeface="Nunito"/>
              </a:rPr>
              <a:t>(April – June 2022)</a:t>
            </a:r>
            <a:endParaRPr sz="1100">
              <a:solidFill>
                <a:srgbClr val="434343"/>
              </a:solidFill>
              <a:latin typeface="Nunito"/>
              <a:ea typeface="Nunito"/>
              <a:cs typeface="Nunito"/>
              <a:sym typeface="Nunito"/>
            </a:endParaRPr>
          </a:p>
        </p:txBody>
      </p:sp>
      <p:sp>
        <p:nvSpPr>
          <p:cNvPr id="182" name="Google Shape;182;p24"/>
          <p:cNvSpPr txBox="1"/>
          <p:nvPr/>
        </p:nvSpPr>
        <p:spPr>
          <a:xfrm rot="1424">
            <a:off x="39915" y="1280100"/>
            <a:ext cx="2897400" cy="207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Update STWG </a:t>
            </a:r>
            <a:r>
              <a:rPr lang="en" b="1">
                <a:solidFill>
                  <a:schemeClr val="accent5"/>
                </a:solidFill>
                <a:latin typeface="Nunito"/>
                <a:ea typeface="Nunito"/>
                <a:cs typeface="Nunito"/>
                <a:sym typeface="Nunito"/>
              </a:rPr>
              <a:t>Website</a:t>
            </a:r>
            <a:endParaRPr b="1">
              <a:solidFill>
                <a:schemeClr val="accent5"/>
              </a:solidFill>
              <a:latin typeface="Nunito"/>
              <a:ea typeface="Nunito"/>
              <a:cs typeface="Nunito"/>
              <a:sym typeface="Nunito"/>
            </a:endParaRPr>
          </a:p>
          <a:p>
            <a:pPr marL="457200" lvl="0" indent="-317500" algn="ctr" rtl="0">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Tech Recommendations</a:t>
            </a:r>
            <a:endParaRPr>
              <a:solidFill>
                <a:srgbClr val="053259"/>
              </a:solidFill>
              <a:latin typeface="Nunito"/>
              <a:ea typeface="Nunito"/>
              <a:cs typeface="Nunito"/>
              <a:sym typeface="Nunito"/>
            </a:endParaRPr>
          </a:p>
          <a:p>
            <a:pPr marL="457200" lvl="0" indent="-317500" algn="ctr" rtl="0">
              <a:spcBef>
                <a:spcPts val="0"/>
              </a:spcBef>
              <a:spcAft>
                <a:spcPts val="0"/>
              </a:spcAft>
              <a:buClr>
                <a:srgbClr val="053259"/>
              </a:buClr>
              <a:buSzPts val="1400"/>
              <a:buFont typeface="Nunito"/>
              <a:buChar char="●"/>
            </a:pPr>
            <a:r>
              <a:rPr lang="en">
                <a:solidFill>
                  <a:srgbClr val="053259"/>
                </a:solidFill>
                <a:latin typeface="Nunito"/>
                <a:ea typeface="Nunito"/>
                <a:cs typeface="Nunito"/>
                <a:sym typeface="Nunito"/>
              </a:rPr>
              <a:t>Meeting Notes and Slide Decks</a:t>
            </a:r>
            <a:endParaRPr b="1">
              <a:solidFill>
                <a:srgbClr val="053259"/>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Connect with other </a:t>
            </a:r>
            <a:r>
              <a:rPr lang="en" b="1">
                <a:solidFill>
                  <a:schemeClr val="accent5"/>
                </a:solidFill>
                <a:latin typeface="Nunito"/>
                <a:ea typeface="Nunito"/>
                <a:cs typeface="Nunito"/>
                <a:sym typeface="Nunito"/>
              </a:rPr>
              <a:t>cities doing surv. tech work</a:t>
            </a:r>
            <a:endParaRPr b="1">
              <a:solidFill>
                <a:schemeClr val="accent5"/>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183" name="Google Shape;183;p24"/>
          <p:cNvSpPr txBox="1"/>
          <p:nvPr/>
        </p:nvSpPr>
        <p:spPr>
          <a:xfrm>
            <a:off x="6022275" y="4332775"/>
            <a:ext cx="15648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Long term</a:t>
            </a:r>
            <a:endParaRPr sz="1100">
              <a:solidFill>
                <a:srgbClr val="434343"/>
              </a:solidFill>
              <a:latin typeface="Nunito"/>
              <a:ea typeface="Nunito"/>
              <a:cs typeface="Nunito"/>
              <a:sym typeface="Nunito"/>
            </a:endParaRPr>
          </a:p>
          <a:p>
            <a:pPr algn="ctr"/>
            <a:r>
              <a:rPr lang="en" sz="1100">
                <a:solidFill>
                  <a:srgbClr val="434343"/>
                </a:solidFill>
                <a:latin typeface="Nunito"/>
                <a:ea typeface="Nunito"/>
                <a:cs typeface="Nunito"/>
                <a:sym typeface="Nunito"/>
              </a:rPr>
              <a:t>(October – December 2022)</a:t>
            </a:r>
            <a:endParaRPr sz="1100">
              <a:solidFill>
                <a:srgbClr val="434343"/>
              </a:solidFill>
              <a:latin typeface="Nunito"/>
              <a:ea typeface="Nunito"/>
              <a:cs typeface="Nunito"/>
              <a:sym typeface="Nunito"/>
            </a:endParaRPr>
          </a:p>
        </p:txBody>
      </p:sp>
      <p:sp>
        <p:nvSpPr>
          <p:cNvPr id="184" name="Google Shape;184;p24"/>
          <p:cNvSpPr txBox="1"/>
          <p:nvPr/>
        </p:nvSpPr>
        <p:spPr>
          <a:xfrm>
            <a:off x="3623100" y="4332775"/>
            <a:ext cx="13527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Medium Term</a:t>
            </a:r>
            <a:endParaRPr sz="1100">
              <a:solidFill>
                <a:srgbClr val="434343"/>
              </a:solidFill>
              <a:latin typeface="Nunito"/>
              <a:ea typeface="Nunito"/>
              <a:cs typeface="Nunito"/>
              <a:sym typeface="Nunito"/>
            </a:endParaRPr>
          </a:p>
          <a:p>
            <a:pPr algn="ctr"/>
            <a:r>
              <a:rPr lang="en" sz="1100">
                <a:solidFill>
                  <a:srgbClr val="434343"/>
                </a:solidFill>
                <a:latin typeface="Nunito"/>
                <a:ea typeface="Nunito"/>
                <a:cs typeface="Nunito"/>
                <a:sym typeface="Nunito"/>
              </a:rPr>
              <a:t>(July – September 2022)</a:t>
            </a:r>
            <a:endParaRPr sz="1100">
              <a:solidFill>
                <a:srgbClr val="434343"/>
              </a:solidFill>
              <a:latin typeface="Nunito"/>
              <a:ea typeface="Nunito"/>
              <a:cs typeface="Nunito"/>
              <a:sym typeface="Nunito"/>
            </a:endParaRPr>
          </a:p>
        </p:txBody>
      </p:sp>
      <p:sp>
        <p:nvSpPr>
          <p:cNvPr id="185" name="Google Shape;185;p24"/>
          <p:cNvSpPr txBox="1"/>
          <p:nvPr/>
        </p:nvSpPr>
        <p:spPr>
          <a:xfrm rot="1424">
            <a:off x="3036755" y="1178825"/>
            <a:ext cx="2897400" cy="194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Revamp our approach to </a:t>
            </a:r>
            <a:r>
              <a:rPr lang="en" b="1">
                <a:solidFill>
                  <a:schemeClr val="accent6"/>
                </a:solidFill>
                <a:latin typeface="Nunito"/>
                <a:ea typeface="Nunito"/>
                <a:cs typeface="Nunito"/>
                <a:sym typeface="Nunito"/>
              </a:rPr>
              <a:t>community engagement</a:t>
            </a:r>
            <a:endParaRPr b="1">
              <a:solidFill>
                <a:schemeClr val="accent6"/>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Complete Citywide </a:t>
            </a:r>
            <a:r>
              <a:rPr lang="en" b="1">
                <a:solidFill>
                  <a:schemeClr val="accent6"/>
                </a:solidFill>
                <a:latin typeface="Nunito"/>
                <a:ea typeface="Nunito"/>
                <a:cs typeface="Nunito"/>
                <a:sym typeface="Nunito"/>
              </a:rPr>
              <a:t>departmental training</a:t>
            </a:r>
            <a:endParaRPr b="1">
              <a:solidFill>
                <a:schemeClr val="accent6"/>
              </a:solidFill>
              <a:latin typeface="Nunito"/>
              <a:ea typeface="Nunito"/>
              <a:cs typeface="Nunito"/>
              <a:sym typeface="Nunito"/>
            </a:endParaRPr>
          </a:p>
          <a:p>
            <a:pPr marL="457200" lvl="0" indent="-317500" algn="ctr" rtl="0">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Determine Schedule for refresher trainings (annually or every 6 months)</a:t>
            </a:r>
            <a:endParaRPr>
              <a:solidFill>
                <a:srgbClr val="053259"/>
              </a:solidFill>
              <a:latin typeface="Nunito"/>
              <a:ea typeface="Nunito"/>
              <a:cs typeface="Nunito"/>
              <a:sym typeface="Nunito"/>
            </a:endParaRPr>
          </a:p>
        </p:txBody>
      </p:sp>
      <p:sp>
        <p:nvSpPr>
          <p:cNvPr id="186" name="Google Shape;186;p24"/>
          <p:cNvSpPr txBox="1"/>
          <p:nvPr/>
        </p:nvSpPr>
        <p:spPr>
          <a:xfrm rot="2068">
            <a:off x="6033718" y="1179125"/>
            <a:ext cx="2992801" cy="2380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Complete an audit of technologies currently used by the City as</a:t>
            </a:r>
            <a:r>
              <a:rPr lang="en" b="1">
                <a:solidFill>
                  <a:schemeClr val="accent1"/>
                </a:solidFill>
                <a:latin typeface="Nunito"/>
                <a:ea typeface="Nunito"/>
                <a:cs typeface="Nunito"/>
                <a:sym typeface="Nunito"/>
              </a:rPr>
              <a:t> Surveillance or Not</a:t>
            </a:r>
            <a:endParaRPr b="1">
              <a:solidFill>
                <a:schemeClr val="accent1"/>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Release an </a:t>
            </a:r>
            <a:r>
              <a:rPr lang="en" b="1">
                <a:solidFill>
                  <a:srgbClr val="053259"/>
                </a:solidFill>
                <a:latin typeface="Nunito"/>
                <a:ea typeface="Nunito"/>
                <a:cs typeface="Nunito"/>
                <a:sym typeface="Nunito"/>
              </a:rPr>
              <a:t>Annual Report</a:t>
            </a:r>
            <a:endParaRPr>
              <a:solidFill>
                <a:srgbClr val="053259"/>
              </a:solidFill>
              <a:latin typeface="Nunito"/>
              <a:ea typeface="Nunito"/>
              <a:cs typeface="Nunito"/>
              <a:sym typeface="Nunito"/>
            </a:endParaRPr>
          </a:p>
          <a:p>
            <a:pPr marL="457200" lvl="0" indent="-317500" algn="ctr" rtl="0">
              <a:spcBef>
                <a:spcPts val="1000"/>
              </a:spcBef>
              <a:spcAft>
                <a:spcPts val="0"/>
              </a:spcAft>
              <a:buClr>
                <a:schemeClr val="accent1"/>
              </a:buClr>
              <a:buSzPts val="1400"/>
              <a:buFont typeface="Nunito"/>
              <a:buChar char="●"/>
            </a:pPr>
            <a:r>
              <a:rPr lang="en">
                <a:solidFill>
                  <a:schemeClr val="accent1"/>
                </a:solidFill>
                <a:latin typeface="Nunito"/>
                <a:ea typeface="Nunito"/>
                <a:cs typeface="Nunito"/>
                <a:sym typeface="Nunito"/>
              </a:rPr>
              <a:t>Including recommendations, data that came from recommendations, and if stipulations are  being followed.</a:t>
            </a:r>
            <a:endParaRPr>
              <a:solidFill>
                <a:schemeClr val="accent1"/>
              </a:solidFill>
              <a:latin typeface="Nunito"/>
              <a:ea typeface="Nunito"/>
              <a:cs typeface="Nunito"/>
              <a:sym typeface="Nunito"/>
            </a:endParaRPr>
          </a:p>
        </p:txBody>
      </p:sp>
      <p:sp>
        <p:nvSpPr>
          <p:cNvPr id="187" name="Google Shape;187;p24"/>
          <p:cNvSpPr txBox="1">
            <a:spLocks noGrp="1"/>
          </p:cNvSpPr>
          <p:nvPr>
            <p:ph type="title"/>
          </p:nvPr>
        </p:nvSpPr>
        <p:spPr>
          <a:xfrm>
            <a:off x="228600" y="262725"/>
            <a:ext cx="8458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name="City of Syracuse No. #5">
  <a:themeElements>
    <a:clrScheme name="Office">
      <a:dk1>
        <a:srgbClr val="000000"/>
      </a:dk1>
      <a:lt1>
        <a:srgbClr val="FFFFFF"/>
      </a:lt1>
      <a:dk2>
        <a:srgbClr val="B98E00"/>
      </a:dk2>
      <a:lt2>
        <a:srgbClr val="EEECE1"/>
      </a:lt2>
      <a:accent1>
        <a:srgbClr val="062858"/>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50af08-dafe-4872-9b84-5fcfa6e425e1" xsi:nil="true"/>
    <lcf76f155ced4ddcb4097134ff3c332f xmlns="f2dd283b-fe72-4368-9369-14106ca1590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97C70E738D2341ACC476898727D7D8" ma:contentTypeVersion="14" ma:contentTypeDescription="Create a new document." ma:contentTypeScope="" ma:versionID="57b116487c9dfe110208bc7ffae96be4">
  <xsd:schema xmlns:xsd="http://www.w3.org/2001/XMLSchema" xmlns:xs="http://www.w3.org/2001/XMLSchema" xmlns:p="http://schemas.microsoft.com/office/2006/metadata/properties" xmlns:ns2="f2dd283b-fe72-4368-9369-14106ca15908" xmlns:ns3="dd50af08-dafe-4872-9b84-5fcfa6e425e1" targetNamespace="http://schemas.microsoft.com/office/2006/metadata/properties" ma:root="true" ma:fieldsID="f7071e5086a0e1f84b46e649b2362ef0" ns2:_="" ns3:_="">
    <xsd:import namespace="f2dd283b-fe72-4368-9369-14106ca15908"/>
    <xsd:import namespace="dd50af08-dafe-4872-9b84-5fcfa6e425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d283b-fe72-4368-9369-14106ca159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152add7-5887-4f90-affc-90feb7f3e72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50af08-dafe-4872-9b84-5fcfa6e425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00280c9-b160-42c6-a6a9-ae13e0bdb9ee}" ma:internalName="TaxCatchAll" ma:showField="CatchAllData" ma:web="dd50af08-dafe-4872-9b84-5fcfa6e425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553BB3-448E-47C5-A785-58988EACDCA8}">
  <ds:schemaRefs>
    <ds:schemaRef ds:uri="dd50af08-dafe-4872-9b84-5fcfa6e425e1"/>
    <ds:schemaRef ds:uri="f2dd283b-fe72-4368-9369-14106ca1590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9B5BF2C-C1C1-4AB5-85B1-7E92E94F1614}">
  <ds:schemaRefs>
    <ds:schemaRef ds:uri="http://schemas.microsoft.com/sharepoint/v3/contenttype/forms"/>
  </ds:schemaRefs>
</ds:datastoreItem>
</file>

<file path=customXml/itemProps3.xml><?xml version="1.0" encoding="utf-8"?>
<ds:datastoreItem xmlns:ds="http://schemas.openxmlformats.org/officeDocument/2006/customXml" ds:itemID="{EC4E3A8D-145F-46C2-A884-C974E3824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dd283b-fe72-4368-9369-14106ca15908"/>
    <ds:schemaRef ds:uri="dd50af08-dafe-4872-9b84-5fcfa6e425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25</Slides>
  <Notes>25</Notes>
  <HiddenSlides>4</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City of Syracuse No. #5</vt:lpstr>
      <vt:lpstr>Surveillance Technology Working Group  Meeting #50 7/24/2023</vt:lpstr>
      <vt:lpstr>Agenda</vt:lpstr>
      <vt:lpstr>Reference Slides</vt:lpstr>
      <vt:lpstr>Review </vt:lpstr>
      <vt:lpstr>Review </vt:lpstr>
      <vt:lpstr>Review </vt:lpstr>
      <vt:lpstr>Review </vt:lpstr>
      <vt:lpstr>Review</vt:lpstr>
      <vt:lpstr>STWG Long Term Plan (Review)</vt:lpstr>
      <vt:lpstr>STWG Long Term Plan (Review)</vt:lpstr>
      <vt:lpstr>Technology Audit Roadmap (Review) </vt:lpstr>
      <vt:lpstr>Definition  </vt:lpstr>
      <vt:lpstr>Technology Audit </vt:lpstr>
      <vt:lpstr>Meeting slides</vt:lpstr>
      <vt:lpstr>Body Worn Cameras</vt:lpstr>
      <vt:lpstr>Body Worn Cameras (Codes)</vt:lpstr>
      <vt:lpstr>PowerPoint Presentation</vt:lpstr>
      <vt:lpstr>PowerPoint Presentation</vt:lpstr>
      <vt:lpstr>PowerPoint Presentation</vt:lpstr>
      <vt:lpstr>Coming Up </vt:lpstr>
      <vt:lpstr>Questions</vt:lpstr>
      <vt:lpstr>Vacant Lot Monitoring (DPW)</vt:lpstr>
      <vt:lpstr>PowerPoint Presentation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Technology Working Group  Meeting #40 1/31/2023</dc:title>
  <cp:revision>60</cp:revision>
  <dcterms:modified xsi:type="dcterms:W3CDTF">2023-07-24T21:35:36Z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0x0101007F97C70E738D2341ACC476898727D7D8</vt:lpwstr>
  </property>
  <property fmtid="{D5CDD505-2E9C-101B-9397-08002B2CF9AE}" pid="3" name="MediaServiceImageTags">
    <vt:lpwstr/>
  </property>
</Properties>
</file>