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Poppins"/>
      <p:regular r:id="rId21"/>
      <p:bold r:id="rId22"/>
      <p:italic r:id="rId23"/>
      <p:boldItalic r:id="rId24"/>
    </p:embeddedFont>
    <p:embeddedFont>
      <p:font typeface="Libre Baskerville"/>
      <p:regular r:id="rId25"/>
      <p:bold r:id="rId26"/>
      <p: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3">
          <p15:clr>
            <a:srgbClr val="A4A3A4"/>
          </p15:clr>
        </p15:guide>
        <p15:guide id="2" pos="144">
          <p15:clr>
            <a:srgbClr val="A4A3A4"/>
          </p15:clr>
        </p15:guide>
        <p15:guide id="3" pos="5616">
          <p15:clr>
            <a:srgbClr val="9AA0A6"/>
          </p15:clr>
        </p15:guide>
        <p15:guide id="4" orient="horz" pos="28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3" orient="horz"/>
        <p:guide pos="144"/>
        <p:guide pos="5616"/>
        <p:guide pos="28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22" Type="http://schemas.openxmlformats.org/officeDocument/2006/relationships/font" Target="fonts/Poppins-bold.fntdata"/><Relationship Id="rId21" Type="http://schemas.openxmlformats.org/officeDocument/2006/relationships/font" Target="fonts/Poppins-regular.fntdata"/><Relationship Id="rId24" Type="http://schemas.openxmlformats.org/officeDocument/2006/relationships/font" Target="fonts/Poppins-boldItalic.fntdata"/><Relationship Id="rId23" Type="http://schemas.openxmlformats.org/officeDocument/2006/relationships/font" Target="fonts/Poppi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ibreBaskerville-bold.fntdata"/><Relationship Id="rId25" Type="http://schemas.openxmlformats.org/officeDocument/2006/relationships/font" Target="fonts/LibreBaskerville-regular.fntdata"/><Relationship Id="rId27" Type="http://schemas.openxmlformats.org/officeDocument/2006/relationships/font" Target="fonts/LibreBaskervill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19" Type="http://schemas.openxmlformats.org/officeDocument/2006/relationships/font" Target="fonts/Roboto-italic.fntdata"/><Relationship Id="rId1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c11150254_3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7c11150254_3_89:notes"/>
          <p:cNvSpPr/>
          <p:nvPr>
            <p:ph idx="2" type="sldImg"/>
          </p:nvPr>
        </p:nvSpPr>
        <p:spPr>
          <a:xfrm>
            <a:off x="397565" y="685488"/>
            <a:ext cx="606286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d6f218690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d6f2186907_0_2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98eb1c976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98eb1c9761_0_1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6810c52c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86810c52c3_0_3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a492394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da492394b6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221b901c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e221b901c8_0_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eb032b86f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eb032b86ff_0_16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dbab3d787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 that every member of the team complete the Google Form for both technologies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Collect form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we would send to sender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they would respond to the feedback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they would send a response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we review and vote (decide how we will vote)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dbab3d7879_0_3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eb032b86f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eb032b86ff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e6bbe0b35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e6bbe0b351_0_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e6b65166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e6b6516620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8" name="Google Shape;18;p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5" name="Google Shape;85;p1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 rot="5400000">
            <a:off x="5503664" y="1411486"/>
            <a:ext cx="430887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1312664" y="-569714"/>
            <a:ext cx="430887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1" sz="2400">
                <a:solidFill>
                  <a:srgbClr val="B98E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5" name="Google Shape;25;p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30" name="Google Shape;30;p4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with Caption">
  <p:cSld name="1_Content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6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1" name="Google Shape;41;p6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45" name="Google Shape;45;p7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7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6" name="Google Shape;56;p8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4" name="Google Shape;64;p9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0" i="0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1"/>
          <p:cNvSpPr txBox="1"/>
          <p:nvPr/>
        </p:nvSpPr>
        <p:spPr>
          <a:xfrm>
            <a:off x="4767300" y="11850"/>
            <a:ext cx="391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rPr>
              <a:t>Surveillance Technology Policy and Data Governance 2021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62858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0" y="1232900"/>
            <a:ext cx="9144000" cy="19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b="1" lang="en" sz="48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Surveillance Technology Working Group </a:t>
            </a:r>
            <a:endParaRPr b="1" sz="48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Meeting #</a:t>
            </a: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9</a:t>
            </a:r>
            <a:b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8</a:t>
            </a: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</a:t>
            </a: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24</a:t>
            </a: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.2021</a:t>
            </a:r>
            <a:endParaRPr sz="30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9" name="Google Shape;99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8" name="Google Shape;188;p24"/>
          <p:cNvSpPr txBox="1"/>
          <p:nvPr/>
        </p:nvSpPr>
        <p:spPr>
          <a:xfrm>
            <a:off x="669875" y="851625"/>
            <a:ext cx="3305400" cy="19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 b="1" sz="23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4"/>
          <p:cNvSpPr txBox="1"/>
          <p:nvPr/>
        </p:nvSpPr>
        <p:spPr>
          <a:xfrm>
            <a:off x="876550" y="1685475"/>
            <a:ext cx="6410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Build recommendations of Fotokite for Mayor</a:t>
            </a:r>
            <a:endParaRPr sz="18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Support Comments: Ken Stewart (Unanimous)</a:t>
            </a:r>
            <a:endParaRPr sz="18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Dissent Comments: </a:t>
            </a:r>
            <a:endParaRPr sz="18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Receive response to comments for Vacant Lot Monitoring</a:t>
            </a:r>
            <a:endParaRPr sz="18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Technology audit **Be sure to send technologies to Neha!**</a:t>
            </a:r>
            <a:endParaRPr sz="18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0" name="Google Shape;190;p24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Next Steps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6" name="Google Shape;196;p25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Questions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7" name="Google Shape;197;p25"/>
          <p:cNvSpPr/>
          <p:nvPr/>
        </p:nvSpPr>
        <p:spPr>
          <a:xfrm>
            <a:off x="3505200" y="1506450"/>
            <a:ext cx="2133600" cy="2130600"/>
          </a:xfrm>
          <a:prstGeom prst="ellipse">
            <a:avLst/>
          </a:prstGeom>
          <a:solidFill>
            <a:srgbClr val="062858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5"/>
          <p:cNvSpPr txBox="1"/>
          <p:nvPr/>
        </p:nvSpPr>
        <p:spPr>
          <a:xfrm>
            <a:off x="3666000" y="1256250"/>
            <a:ext cx="1812000" cy="26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rgbClr val="B98E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?</a:t>
            </a:r>
            <a:endParaRPr sz="15000">
              <a:solidFill>
                <a:srgbClr val="B98E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5" name="Google Shape;105;p16"/>
          <p:cNvSpPr txBox="1"/>
          <p:nvPr>
            <p:ph type="title"/>
          </p:nvPr>
        </p:nvSpPr>
        <p:spPr>
          <a:xfrm>
            <a:off x="4572000" y="262725"/>
            <a:ext cx="4114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Agenda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457200" y="1141325"/>
            <a:ext cx="7573500" cy="32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Where We Are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Review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Introducing Neha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Fotokite Recommendation Vote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Audit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Next Steps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Questions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2" name="Google Shape;112;p17"/>
          <p:cNvSpPr txBox="1"/>
          <p:nvPr>
            <p:ph type="title"/>
          </p:nvPr>
        </p:nvSpPr>
        <p:spPr>
          <a:xfrm>
            <a:off x="4572000" y="262725"/>
            <a:ext cx="4114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Where we are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113" name="Google Shape;113;p17"/>
          <p:cNvCxnSpPr>
            <a:endCxn id="114" idx="2"/>
          </p:cNvCxnSpPr>
          <p:nvPr/>
        </p:nvCxnSpPr>
        <p:spPr>
          <a:xfrm>
            <a:off x="-8250" y="3080000"/>
            <a:ext cx="3995700" cy="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5" name="Google Shape;115;p17"/>
          <p:cNvSpPr/>
          <p:nvPr/>
        </p:nvSpPr>
        <p:spPr>
          <a:xfrm>
            <a:off x="1813350" y="2724650"/>
            <a:ext cx="817800" cy="8178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6" name="Google Shape;116;p17"/>
          <p:cNvCxnSpPr/>
          <p:nvPr/>
        </p:nvCxnSpPr>
        <p:spPr>
          <a:xfrm>
            <a:off x="5004075" y="3080000"/>
            <a:ext cx="4156800" cy="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114" name="Google Shape;114;p17"/>
          <p:cNvSpPr/>
          <p:nvPr/>
        </p:nvSpPr>
        <p:spPr>
          <a:xfrm>
            <a:off x="3987450" y="2495450"/>
            <a:ext cx="1169100" cy="11691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 txBox="1"/>
          <p:nvPr/>
        </p:nvSpPr>
        <p:spPr>
          <a:xfrm>
            <a:off x="1251450" y="3710150"/>
            <a:ext cx="1941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Move forward on assessing FotoKite and Vacant Lot Monitoring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1251450" y="2095250"/>
            <a:ext cx="1941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wentieth Century"/>
                <a:ea typeface="Twentieth Century"/>
                <a:cs typeface="Twentieth Century"/>
                <a:sym typeface="Twentieth Century"/>
              </a:rPr>
              <a:t>Last session</a:t>
            </a:r>
            <a:endParaRPr b="1" sz="18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3601200" y="1793900"/>
            <a:ext cx="19416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latin typeface="Twentieth Century"/>
                <a:ea typeface="Twentieth Century"/>
                <a:cs typeface="Twentieth Century"/>
                <a:sym typeface="Twentieth Century"/>
              </a:rPr>
              <a:t>Today</a:t>
            </a:r>
            <a:endParaRPr b="1" sz="25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5950950" y="2095250"/>
            <a:ext cx="1941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wentieth Century"/>
                <a:ea typeface="Twentieth Century"/>
                <a:cs typeface="Twentieth Century"/>
                <a:sym typeface="Twentieth Century"/>
              </a:rPr>
              <a:t>Coming up</a:t>
            </a:r>
            <a:endParaRPr b="1" sz="18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3601200" y="3710150"/>
            <a:ext cx="1941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Recommendation on FotoKite</a:t>
            </a:r>
            <a:endParaRPr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5950950" y="3710150"/>
            <a:ext cx="194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Technology Audit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3" name="Google Shape;123;p17"/>
          <p:cNvSpPr/>
          <p:nvPr/>
        </p:nvSpPr>
        <p:spPr>
          <a:xfrm>
            <a:off x="6512850" y="2671100"/>
            <a:ext cx="817800" cy="8178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9" name="Google Shape;129;p18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Fotokite: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Aerial UAS allowing for different perspectives during crisis response.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received comments from SPD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Voting on Recommendation Today!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Lot Monitoring: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Sensor that detect changes in a scene to monitor lots for dumping.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waiting for updated data from the requesting department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Community Asset Tracker: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Camera with machine learning algorithm to identify objects within the city.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Assessed last week, documentation provided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b="1"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COPS: </a:t>
            </a: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Cameras strategically placed around the city to aid in policing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Exempted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" name="Google Shape;137;p19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New Definitions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9" name="Google Shape;139;p19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Justified Without Consent Or By Notice</a:t>
            </a: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:  Data collected without a person’s consent, but justified by (1) existence of exigent circumstances, or (2) actual or constructive notice provided to the public.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Improper Collection of Data</a:t>
            </a: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:  (1) Data taken without consent, exigent circumstances or notice, or (2) data used by the City for non-legitimate governmental purposes.</a:t>
            </a:r>
            <a:endParaRPr b="1"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669875" y="851625"/>
            <a:ext cx="3305400" cy="19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SLAs</a:t>
            </a:r>
            <a:endParaRPr b="1" sz="23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0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7" name="Google Shape;147;p20"/>
          <p:cNvSpPr/>
          <p:nvPr/>
        </p:nvSpPr>
        <p:spPr>
          <a:xfrm>
            <a:off x="74937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0"/>
          <p:cNvSpPr txBox="1"/>
          <p:nvPr/>
        </p:nvSpPr>
        <p:spPr>
          <a:xfrm>
            <a:off x="688175" y="17781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2 - 6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(10 - 30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688175" y="28808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Initial submission to determination of surveillance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0" name="Google Shape;150;p20"/>
          <p:cNvSpPr/>
          <p:nvPr/>
        </p:nvSpPr>
        <p:spPr>
          <a:xfrm>
            <a:off x="282620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0"/>
          <p:cNvSpPr txBox="1"/>
          <p:nvPr/>
        </p:nvSpPr>
        <p:spPr>
          <a:xfrm>
            <a:off x="276500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Every </a:t>
            </a: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2765000" y="2880850"/>
            <a:ext cx="1574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Short duration meeting to vote on technology exemptions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3" name="Google Shape;153;p20"/>
          <p:cNvSpPr/>
          <p:nvPr/>
        </p:nvSpPr>
        <p:spPr>
          <a:xfrm>
            <a:off x="490302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0"/>
          <p:cNvSpPr txBox="1"/>
          <p:nvPr/>
        </p:nvSpPr>
        <p:spPr>
          <a:xfrm>
            <a:off x="4841825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5" name="Google Shape;155;p20"/>
          <p:cNvSpPr txBox="1"/>
          <p:nvPr/>
        </p:nvSpPr>
        <p:spPr>
          <a:xfrm>
            <a:off x="4660625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period: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Issuance of press release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Council meeting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(*) For now public input will be received via a Google Form and in the future will be on the new website.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6" name="Google Shape;156;p20"/>
          <p:cNvSpPr/>
          <p:nvPr/>
        </p:nvSpPr>
        <p:spPr>
          <a:xfrm>
            <a:off x="704105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0"/>
          <p:cNvSpPr txBox="1"/>
          <p:nvPr/>
        </p:nvSpPr>
        <p:spPr>
          <a:xfrm>
            <a:off x="697985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8" name="Google Shape;158;p20"/>
          <p:cNvSpPr txBox="1"/>
          <p:nvPr/>
        </p:nvSpPr>
        <p:spPr>
          <a:xfrm>
            <a:off x="6798650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Submission of finalized form (by dept.) to time of recommendation.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Group will individually research; departments will get follow-up questions; group to vote yes/no;  and submit recommendation.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4" name="Google Shape;164;p21"/>
          <p:cNvSpPr txBox="1"/>
          <p:nvPr>
            <p:ph type="title"/>
          </p:nvPr>
        </p:nvSpPr>
        <p:spPr>
          <a:xfrm>
            <a:off x="1702800" y="1957500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New API Representative: Neha Majety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0" name="Google Shape;170;p22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Recommendation Vote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1" name="Google Shape;171;p22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FotoKite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2" name="Google Shape;172;p22"/>
          <p:cNvSpPr txBox="1"/>
          <p:nvPr/>
        </p:nvSpPr>
        <p:spPr>
          <a:xfrm>
            <a:off x="1482925" y="4119825"/>
            <a:ext cx="6235500" cy="9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Two volunteers will be needed to write the affirming and dissenting statements to provide to the Mayor</a:t>
            </a:r>
            <a:endParaRPr b="1"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3" name="Google Shape;173;p22"/>
          <p:cNvSpPr txBox="1"/>
          <p:nvPr/>
        </p:nvSpPr>
        <p:spPr>
          <a:xfrm>
            <a:off x="1134950" y="1400700"/>
            <a:ext cx="3091500" cy="18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Yes Votes:</a:t>
            </a:r>
            <a:endParaRPr b="1"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Chief Cecile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Ken Stewart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Michelle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Ocesa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Patrick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Kelsey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Mark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Neha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Jen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Timothy Gleeson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Martha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4" name="Google Shape;174;p22"/>
          <p:cNvSpPr txBox="1"/>
          <p:nvPr/>
        </p:nvSpPr>
        <p:spPr>
          <a:xfrm>
            <a:off x="4226450" y="1400700"/>
            <a:ext cx="3091500" cy="18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No</a:t>
            </a: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Votes:</a:t>
            </a:r>
            <a:endParaRPr b="1"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0" name="Google Shape;180;p23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Audit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1" name="Google Shape;181;p23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Audit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2" name="Google Shape;182;p23"/>
          <p:cNvSpPr txBox="1"/>
          <p:nvPr/>
        </p:nvSpPr>
        <p:spPr>
          <a:xfrm>
            <a:off x="1134950" y="1301400"/>
            <a:ext cx="62355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Technologies already implemented need to be audited and documented by the working group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Chief Cecile to send SPD’s list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Kelsey May to citywide list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Nico and Neha to write a report for Chief Monds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Nico and Neha to reach out to Rebecca Klossner on Smart City sensors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**Please also send any technologies that you are aware of over to Neha to be documented for the technology audit**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ity of Syracuse No. #5">
  <a:themeElements>
    <a:clrScheme name="Office">
      <a:dk1>
        <a:srgbClr val="000000"/>
      </a:dk1>
      <a:lt1>
        <a:srgbClr val="FFFFFF"/>
      </a:lt1>
      <a:dk2>
        <a:srgbClr val="B98E00"/>
      </a:dk2>
      <a:lt2>
        <a:srgbClr val="EEECE1"/>
      </a:lt2>
      <a:accent1>
        <a:srgbClr val="06285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