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
      <p:font typeface="Poppins"/>
      <p:regular r:id="rId21"/>
      <p:bold r:id="rId22"/>
      <p:italic r:id="rId23"/>
      <p:boldItalic r:id="rId24"/>
    </p:embeddedFont>
    <p:embeddedFont>
      <p:font typeface="Libre Baskerville"/>
      <p:regular r:id="rId25"/>
      <p:bold r:id="rId26"/>
      <p: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22" Type="http://schemas.openxmlformats.org/officeDocument/2006/relationships/font" Target="fonts/Poppins-bold.fntdata"/><Relationship Id="rId21" Type="http://schemas.openxmlformats.org/officeDocument/2006/relationships/font" Target="fonts/Poppins-regular.fntdata"/><Relationship Id="rId24" Type="http://schemas.openxmlformats.org/officeDocument/2006/relationships/font" Target="fonts/Poppins-boldItalic.fntdata"/><Relationship Id="rId23" Type="http://schemas.openxmlformats.org/officeDocument/2006/relationships/font" Target="fonts/Poppi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ibreBaskerville-bold.fntdata"/><Relationship Id="rId25" Type="http://schemas.openxmlformats.org/officeDocument/2006/relationships/font" Target="fonts/LibreBaskerville-regular.fntdata"/><Relationship Id="rId27" Type="http://schemas.openxmlformats.org/officeDocument/2006/relationships/font" Target="fonts/LibreBaskervill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19" Type="http://schemas.openxmlformats.org/officeDocument/2006/relationships/font" Target="fonts/Roboto-italic.fntdata"/><Relationship Id="rId1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d6f2186907_0_2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5" name="Google Shape;185;gd6f2186907_0_2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3" name="Google Shape;193;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a492394b6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da492394b6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6" name="Google Shape;126;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4" name="Google Shape;134;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43019fffb_0_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3" name="Google Shape;153;ge43019fffb_0_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e6bbe0b351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1" name="Google Shape;161;ge6bbe0b351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e6b6516620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9" name="Google Shape;169;ge6b6516620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e43019fffb_0_3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7" name="Google Shape;177;ge43019fffb_0_3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canva.com/design/DAEedxSFoew/5RUaAet4DVxvzUko8i-p5A/ed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#8</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8.10.2021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88" name="Google Shape;188;p24"/>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Next Steps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89" name="Google Shape;189;p24"/>
          <p:cNvSpPr txBox="1"/>
          <p:nvPr/>
        </p:nvSpPr>
        <p:spPr>
          <a:xfrm>
            <a:off x="876550" y="1685475"/>
            <a:ext cx="5803800" cy="7695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Check in with stakeholders of Vacant Lot Monitoring</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Vote on recommending FotoKite</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More forward with new request</a:t>
            </a:r>
            <a:endParaRPr sz="1800">
              <a:solidFill>
                <a:srgbClr val="062858"/>
              </a:solidFill>
              <a:latin typeface="Calibri"/>
              <a:ea typeface="Calibri"/>
              <a:cs typeface="Calibri"/>
              <a:sym typeface="Calibri"/>
            </a:endParaRPr>
          </a:p>
          <a:p>
            <a:pPr indent="-342900" lvl="1" marL="9144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Inform of exemption</a:t>
            </a:r>
            <a:endParaRPr sz="1800">
              <a:solidFill>
                <a:srgbClr val="062858"/>
              </a:solidFill>
              <a:latin typeface="Calibri"/>
              <a:ea typeface="Calibri"/>
              <a:cs typeface="Calibri"/>
              <a:sym typeface="Calibri"/>
            </a:endParaRPr>
          </a:p>
          <a:p>
            <a:pPr indent="-342900" lvl="1" marL="914400" rtl="0" algn="l">
              <a:spcBef>
                <a:spcPts val="0"/>
              </a:spcBef>
              <a:spcAft>
                <a:spcPts val="0"/>
              </a:spcAft>
              <a:buClr>
                <a:srgbClr val="062858"/>
              </a:buClr>
              <a:buSzPts val="1800"/>
              <a:buFont typeface="Calibri"/>
              <a:buChar char="○"/>
            </a:pPr>
            <a:r>
              <a:rPr b="1" lang="en" sz="1800">
                <a:solidFill>
                  <a:srgbClr val="062858"/>
                </a:solidFill>
                <a:latin typeface="Calibri"/>
                <a:ea typeface="Calibri"/>
                <a:cs typeface="Calibri"/>
                <a:sym typeface="Calibri"/>
              </a:rPr>
              <a:t>OR </a:t>
            </a:r>
            <a:r>
              <a:rPr lang="en" sz="1800">
                <a:solidFill>
                  <a:srgbClr val="062858"/>
                </a:solidFill>
                <a:latin typeface="Calibri"/>
                <a:ea typeface="Calibri"/>
                <a:cs typeface="Calibri"/>
                <a:sym typeface="Calibri"/>
              </a:rPr>
              <a:t>put out for public comment period</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Publish documentation</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Continue building audit</a:t>
            </a:r>
            <a:endParaRPr sz="18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90" name="Google Shape;190;p24"/>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Next Steps</a:t>
            </a:r>
            <a:endParaRPr b="1" sz="3600">
              <a:solidFill>
                <a:srgbClr val="B98E00"/>
              </a:solidFill>
              <a:latin typeface="Times"/>
              <a:ea typeface="Times"/>
              <a:cs typeface="Times"/>
              <a:sym typeface="Time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96" name="Google Shape;196;p25"/>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197" name="Google Shape;197;p25"/>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5"/>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Where We Are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Review</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New Request</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Comments Received</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Audit</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Documentation</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Next Steps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Where we are</a:t>
            </a:r>
            <a:endParaRPr sz="3600">
              <a:latin typeface="Times"/>
              <a:ea typeface="Times"/>
              <a:cs typeface="Times"/>
              <a:sym typeface="Times"/>
            </a:endParaRPr>
          </a:p>
        </p:txBody>
      </p:sp>
      <p:cxnSp>
        <p:nvCxnSpPr>
          <p:cNvPr id="113" name="Google Shape;113;p17"/>
          <p:cNvCxnSpPr>
            <a:endCxn id="114" idx="2"/>
          </p:cNvCxnSpPr>
          <p:nvPr/>
        </p:nvCxnSpPr>
        <p:spPr>
          <a:xfrm>
            <a:off x="-8250" y="3080000"/>
            <a:ext cx="3995700" cy="0"/>
          </a:xfrm>
          <a:prstGeom prst="straightConnector1">
            <a:avLst/>
          </a:prstGeom>
          <a:noFill/>
          <a:ln cap="flat" cmpd="sng" w="76200">
            <a:solidFill>
              <a:schemeClr val="dk2"/>
            </a:solidFill>
            <a:prstDash val="solid"/>
            <a:round/>
            <a:headEnd len="med" w="med" type="none"/>
            <a:tailEnd len="med" w="med" type="none"/>
          </a:ln>
        </p:spPr>
      </p:cxnSp>
      <p:sp>
        <p:nvSpPr>
          <p:cNvPr id="115" name="Google Shape;115;p17"/>
          <p:cNvSpPr/>
          <p:nvPr/>
        </p:nvSpPr>
        <p:spPr>
          <a:xfrm>
            <a:off x="1813350" y="272465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7"/>
          <p:cNvCxnSpPr/>
          <p:nvPr/>
        </p:nvCxnSpPr>
        <p:spPr>
          <a:xfrm>
            <a:off x="5004075" y="3080000"/>
            <a:ext cx="4156800" cy="0"/>
          </a:xfrm>
          <a:prstGeom prst="straightConnector1">
            <a:avLst/>
          </a:prstGeom>
          <a:noFill/>
          <a:ln cap="flat" cmpd="sng" w="76200">
            <a:solidFill>
              <a:schemeClr val="dk2"/>
            </a:solidFill>
            <a:prstDash val="dash"/>
            <a:round/>
            <a:headEnd len="med" w="med" type="none"/>
            <a:tailEnd len="med" w="med" type="none"/>
          </a:ln>
        </p:spPr>
      </p:cxnSp>
      <p:sp>
        <p:nvSpPr>
          <p:cNvPr id="114" name="Google Shape;114;p17"/>
          <p:cNvSpPr/>
          <p:nvPr/>
        </p:nvSpPr>
        <p:spPr>
          <a:xfrm>
            <a:off x="3987450" y="2495450"/>
            <a:ext cx="1169100" cy="11691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txBox="1"/>
          <p:nvPr/>
        </p:nvSpPr>
        <p:spPr>
          <a:xfrm>
            <a:off x="125145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a:solidFill>
                  <a:schemeClr val="dk1"/>
                </a:solidFill>
                <a:latin typeface="Twentieth Century"/>
                <a:ea typeface="Twentieth Century"/>
                <a:cs typeface="Twentieth Century"/>
                <a:sym typeface="Twentieth Century"/>
              </a:rPr>
              <a:t>Review Press Release  and other documentation</a:t>
            </a:r>
            <a:endParaRPr>
              <a:latin typeface="Twentieth Century"/>
              <a:ea typeface="Twentieth Century"/>
              <a:cs typeface="Twentieth Century"/>
              <a:sym typeface="Twentieth Century"/>
            </a:endParaRPr>
          </a:p>
        </p:txBody>
      </p:sp>
      <p:sp>
        <p:nvSpPr>
          <p:cNvPr id="118" name="Google Shape;118;p17"/>
          <p:cNvSpPr txBox="1"/>
          <p:nvPr/>
        </p:nvSpPr>
        <p:spPr>
          <a:xfrm>
            <a:off x="12514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Last session</a:t>
            </a:r>
            <a:endParaRPr b="1" sz="1800">
              <a:latin typeface="Twentieth Century"/>
              <a:ea typeface="Twentieth Century"/>
              <a:cs typeface="Twentieth Century"/>
              <a:sym typeface="Twentieth Century"/>
            </a:endParaRPr>
          </a:p>
        </p:txBody>
      </p:sp>
      <p:sp>
        <p:nvSpPr>
          <p:cNvPr id="119" name="Google Shape;119;p17"/>
          <p:cNvSpPr txBox="1"/>
          <p:nvPr/>
        </p:nvSpPr>
        <p:spPr>
          <a:xfrm>
            <a:off x="3601200" y="1793900"/>
            <a:ext cx="19416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Twentieth Century"/>
                <a:ea typeface="Twentieth Century"/>
                <a:cs typeface="Twentieth Century"/>
                <a:sym typeface="Twentieth Century"/>
              </a:rPr>
              <a:t>Today</a:t>
            </a:r>
            <a:endParaRPr b="1" sz="2500">
              <a:latin typeface="Twentieth Century"/>
              <a:ea typeface="Twentieth Century"/>
              <a:cs typeface="Twentieth Century"/>
              <a:sym typeface="Twentieth Century"/>
            </a:endParaRPr>
          </a:p>
        </p:txBody>
      </p:sp>
      <p:sp>
        <p:nvSpPr>
          <p:cNvPr id="120" name="Google Shape;120;p17"/>
          <p:cNvSpPr txBox="1"/>
          <p:nvPr/>
        </p:nvSpPr>
        <p:spPr>
          <a:xfrm>
            <a:off x="59509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Coming up</a:t>
            </a:r>
            <a:endParaRPr b="1" sz="1800">
              <a:latin typeface="Twentieth Century"/>
              <a:ea typeface="Twentieth Century"/>
              <a:cs typeface="Twentieth Century"/>
              <a:sym typeface="Twentieth Century"/>
            </a:endParaRPr>
          </a:p>
        </p:txBody>
      </p:sp>
      <p:sp>
        <p:nvSpPr>
          <p:cNvPr id="121" name="Google Shape;121;p17"/>
          <p:cNvSpPr txBox="1"/>
          <p:nvPr/>
        </p:nvSpPr>
        <p:spPr>
          <a:xfrm>
            <a:off x="3601200" y="3710150"/>
            <a:ext cx="1941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a:solidFill>
                  <a:schemeClr val="dk1"/>
                </a:solidFill>
                <a:latin typeface="Twentieth Century"/>
                <a:ea typeface="Twentieth Century"/>
                <a:cs typeface="Twentieth Century"/>
                <a:sym typeface="Twentieth Century"/>
              </a:rPr>
              <a:t>Move forward on assessing FotoKite and Vacant Lot Monitoring</a:t>
            </a:r>
            <a:endParaRPr>
              <a:solidFill>
                <a:schemeClr val="dk1"/>
              </a:solidFill>
              <a:latin typeface="Twentieth Century"/>
              <a:ea typeface="Twentieth Century"/>
              <a:cs typeface="Twentieth Century"/>
              <a:sym typeface="Twentieth Century"/>
            </a:endParaRPr>
          </a:p>
        </p:txBody>
      </p:sp>
      <p:sp>
        <p:nvSpPr>
          <p:cNvPr id="122" name="Google Shape;122;p17"/>
          <p:cNvSpPr txBox="1"/>
          <p:nvPr/>
        </p:nvSpPr>
        <p:spPr>
          <a:xfrm>
            <a:off x="5950950" y="3710150"/>
            <a:ext cx="1941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Recommendation on FotoKite, vote on COPS cameras</a:t>
            </a:r>
            <a:endParaRPr>
              <a:latin typeface="Twentieth Century"/>
              <a:ea typeface="Twentieth Century"/>
              <a:cs typeface="Twentieth Century"/>
              <a:sym typeface="Twentieth Century"/>
            </a:endParaRPr>
          </a:p>
        </p:txBody>
      </p:sp>
      <p:sp>
        <p:nvSpPr>
          <p:cNvPr id="123" name="Google Shape;123;p17"/>
          <p:cNvSpPr/>
          <p:nvPr/>
        </p:nvSpPr>
        <p:spPr>
          <a:xfrm>
            <a:off x="6512850" y="267110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9" name="Google Shape;129;p1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30" name="Google Shape;130;p18"/>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31" name="Google Shape;131;p18"/>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Public comments received, received comments from SPD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Public comments received, waiting for updated data from</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Not enough information, tabled until more details are provided.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last week,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7" name="Google Shape;137;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8" name="Google Shape;138;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39" name="Google Shape;139;p19"/>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41" name="Google Shape;141;p19"/>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42" name="Google Shape;142;p19"/>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a:t>
            </a: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4" name="Google Shape;144;p19"/>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45" name="Google Shape;145;p19"/>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9"/>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7" name="Google Shape;147;p19"/>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48" name="Google Shape;148;p19"/>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9"/>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50" name="Google Shape;150;p19"/>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56" name="Google Shape;156;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7" name="Google Shape;157;p20"/>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COPS Cameras</a:t>
            </a:r>
            <a:endParaRPr sz="2200">
              <a:solidFill>
                <a:srgbClr val="062858"/>
              </a:solidFill>
              <a:latin typeface="Twentieth Century"/>
              <a:ea typeface="Twentieth Century"/>
              <a:cs typeface="Twentieth Century"/>
              <a:sym typeface="Twentieth Century"/>
            </a:endParaRPr>
          </a:p>
        </p:txBody>
      </p:sp>
      <p:sp>
        <p:nvSpPr>
          <p:cNvPr id="158" name="Google Shape;158;p20"/>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Surveillance cameras installed on telephone poles located on the City of Syracuse Streets.  </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Cameras use a secure network of fiber and air fiber lines that come back to a secure server where the video is kept for 30 days. </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latin typeface="Twentieth Century"/>
                <a:ea typeface="Twentieth Century"/>
                <a:cs typeface="Twentieth Century"/>
                <a:sym typeface="Twentieth Century"/>
              </a:rPr>
              <a:t>Purpose:</a:t>
            </a:r>
            <a:r>
              <a:rPr lang="en" sz="1500">
                <a:solidFill>
                  <a:srgbClr val="062858"/>
                </a:solidFill>
                <a:latin typeface="Twentieth Century"/>
                <a:ea typeface="Twentieth Century"/>
                <a:cs typeface="Twentieth Century"/>
                <a:sym typeface="Twentieth Century"/>
              </a:rPr>
              <a:t> to enhance public safety, assist in the deterrence and investigation of crime, and protect critical infrastructure of the Syracuse Police Department (SPD) and the City of Syracuse (City), through the use of cameras connected the Genetec Video System.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b="1" sz="1500">
              <a:solidFill>
                <a:srgbClr val="062858"/>
              </a:solidFill>
              <a:latin typeface="Twentieth Century"/>
              <a:ea typeface="Twentieth Century"/>
              <a:cs typeface="Twentieth Century"/>
              <a:sym typeface="Twentieth Century"/>
            </a:endParaRPr>
          </a:p>
          <a:p>
            <a:pPr indent="0" lvl="0" marL="0" rtl="0" algn="ctr">
              <a:spcBef>
                <a:spcPts val="0"/>
              </a:spcBef>
              <a:spcAft>
                <a:spcPts val="0"/>
              </a:spcAft>
              <a:buNone/>
            </a:pPr>
            <a:r>
              <a:t/>
            </a:r>
            <a:endParaRPr b="1"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4" name="Google Shape;164;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Comments Received</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5" name="Google Shape;165;p21"/>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FotoKite</a:t>
            </a:r>
            <a:endParaRPr sz="2200">
              <a:solidFill>
                <a:srgbClr val="062858"/>
              </a:solidFill>
              <a:latin typeface="Twentieth Century"/>
              <a:ea typeface="Twentieth Century"/>
              <a:cs typeface="Twentieth Century"/>
              <a:sym typeface="Twentieth Century"/>
            </a:endParaRPr>
          </a:p>
        </p:txBody>
      </p:sp>
      <p:sp>
        <p:nvSpPr>
          <p:cNvPr id="166" name="Google Shape;166;p21"/>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Updated comments sent in pre-meeting email.</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Vote on recommendation needs to be completed next meeting</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Two volunteers will be needed to write the affirming and dissenting statements to provide to the Mayor</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b="1" sz="1500">
              <a:solidFill>
                <a:srgbClr val="062858"/>
              </a:solidFill>
              <a:latin typeface="Twentieth Century"/>
              <a:ea typeface="Twentieth Century"/>
              <a:cs typeface="Twentieth Century"/>
              <a:sym typeface="Twentieth Century"/>
            </a:endParaRPr>
          </a:p>
          <a:p>
            <a:pPr indent="0" lvl="0" marL="0" rtl="0" algn="ctr">
              <a:spcBef>
                <a:spcPts val="0"/>
              </a:spcBef>
              <a:spcAft>
                <a:spcPts val="0"/>
              </a:spcAft>
              <a:buNone/>
            </a:pPr>
            <a:r>
              <a:t/>
            </a:r>
            <a:endParaRPr b="1"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2" name="Google Shape;172;p22"/>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Audit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73" name="Google Shape;173;p22"/>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Technology Audit</a:t>
            </a:r>
            <a:endParaRPr sz="2200">
              <a:solidFill>
                <a:srgbClr val="062858"/>
              </a:solidFill>
              <a:latin typeface="Twentieth Century"/>
              <a:ea typeface="Twentieth Century"/>
              <a:cs typeface="Twentieth Century"/>
              <a:sym typeface="Twentieth Century"/>
            </a:endParaRPr>
          </a:p>
        </p:txBody>
      </p:sp>
      <p:sp>
        <p:nvSpPr>
          <p:cNvPr id="174" name="Google Shape;174;p22"/>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Twentieth Century"/>
              <a:buChar char="●"/>
            </a:pPr>
            <a:r>
              <a:rPr b="1" lang="en" sz="1500">
                <a:solidFill>
                  <a:srgbClr val="062858"/>
                </a:solidFill>
                <a:latin typeface="Twentieth Century"/>
                <a:ea typeface="Twentieth Century"/>
                <a:cs typeface="Twentieth Century"/>
                <a:sym typeface="Twentieth Century"/>
              </a:rPr>
              <a:t>Technologies already implemented need to be audited and documented by the working group</a:t>
            </a:r>
            <a:endParaRPr b="1"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b="1" sz="1500">
              <a:solidFill>
                <a:srgbClr val="062858"/>
              </a:solidFill>
              <a:latin typeface="Twentieth Century"/>
              <a:ea typeface="Twentieth Century"/>
              <a:cs typeface="Twentieth Century"/>
              <a:sym typeface="Twentieth Century"/>
            </a:endParaRPr>
          </a:p>
          <a:p>
            <a:pPr indent="0" lvl="0" marL="0" rtl="0" algn="ctr">
              <a:spcBef>
                <a:spcPts val="0"/>
              </a:spcBef>
              <a:spcAft>
                <a:spcPts val="0"/>
              </a:spcAft>
              <a:buNone/>
            </a:pPr>
            <a:r>
              <a:rPr b="1" lang="en" sz="1500">
                <a:solidFill>
                  <a:srgbClr val="062858"/>
                </a:solidFill>
                <a:latin typeface="Twentieth Century"/>
                <a:ea typeface="Twentieth Century"/>
                <a:cs typeface="Twentieth Century"/>
                <a:sym typeface="Twentieth Century"/>
              </a:rPr>
              <a:t>**Please also send any technologies that you are aware of over to Amanda to be documented for the technology audit**</a:t>
            </a:r>
            <a:endParaRPr b="1"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80" name="Google Shape;180;p23"/>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Documentation</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81" name="Google Shape;181;p23"/>
          <p:cNvSpPr txBox="1"/>
          <p:nvPr/>
        </p:nvSpPr>
        <p:spPr>
          <a:xfrm>
            <a:off x="1134950" y="942300"/>
            <a:ext cx="7730700" cy="458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2200">
                <a:solidFill>
                  <a:srgbClr val="062858"/>
                </a:solidFill>
                <a:latin typeface="Twentieth Century"/>
                <a:ea typeface="Twentieth Century"/>
                <a:cs typeface="Twentieth Century"/>
                <a:sym typeface="Twentieth Century"/>
              </a:rPr>
              <a:t>Open Data Portal: Surveillance Technology</a:t>
            </a:r>
            <a:endParaRPr sz="2200">
              <a:solidFill>
                <a:srgbClr val="062858"/>
              </a:solidFill>
              <a:latin typeface="Twentieth Century"/>
              <a:ea typeface="Twentieth Century"/>
              <a:cs typeface="Twentieth Century"/>
              <a:sym typeface="Twentieth Century"/>
            </a:endParaRPr>
          </a:p>
        </p:txBody>
      </p:sp>
      <p:sp>
        <p:nvSpPr>
          <p:cNvPr id="182" name="Google Shape;182;p23"/>
          <p:cNvSpPr txBox="1"/>
          <p:nvPr/>
        </p:nvSpPr>
        <p:spPr>
          <a:xfrm>
            <a:off x="1134950" y="1301400"/>
            <a:ext cx="7003200" cy="36810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All slide decks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Cleaned, summary notes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Process map &amp; SLAs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One pager: </a:t>
            </a:r>
            <a:r>
              <a:rPr lang="en" sz="1500" u="sng">
                <a:solidFill>
                  <a:schemeClr val="hlink"/>
                </a:solidFill>
                <a:latin typeface="Calibri"/>
                <a:ea typeface="Calibri"/>
                <a:cs typeface="Calibri"/>
                <a:sym typeface="Calibri"/>
                <a:hlinkClick r:id="rId3"/>
              </a:rPr>
              <a:t>https://www.canva.com/design/DAEedxSFoew/5RUaAet4DVxvzUko8i-p5A/edit</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Definitions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Technology audit</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Eventually…  Working Group recommendations to the Mayor</a:t>
            </a:r>
            <a:endParaRPr sz="1500">
              <a:solidFill>
                <a:schemeClr val="accent1"/>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