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Roboto"/>
      <p:regular r:id="rId21"/>
      <p:bold r:id="rId22"/>
      <p:italic r:id="rId23"/>
      <p:boldItalic r:id="rId24"/>
    </p:embeddedFont>
    <p:embeddedFont>
      <p:font typeface="Poppins"/>
      <p:regular r:id="rId25"/>
      <p:bold r:id="rId26"/>
      <p:italic r:id="rId27"/>
      <p:boldItalic r:id="rId28"/>
    </p:embeddedFont>
    <p:embeddedFont>
      <p:font typeface="Libre Baskerville"/>
      <p:regular r:id="rId29"/>
      <p:bold r:id="rId30"/>
      <p: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003">
          <p15:clr>
            <a:srgbClr val="A4A3A4"/>
          </p15:clr>
        </p15:guide>
        <p15:guide id="2" pos="144">
          <p15:clr>
            <a:srgbClr val="A4A3A4"/>
          </p15:clr>
        </p15:guide>
        <p15:guide id="3" pos="5616">
          <p15:clr>
            <a:srgbClr val="9AA0A6"/>
          </p15:clr>
        </p15:guide>
        <p15:guide id="4" orient="horz" pos="288">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003" orient="horz"/>
        <p:guide pos="144"/>
        <p:guide pos="5616"/>
        <p:guide pos="288"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Roboto-bold.fntdata"/><Relationship Id="rId21" Type="http://schemas.openxmlformats.org/officeDocument/2006/relationships/font" Target="fonts/Roboto-regular.fntdata"/><Relationship Id="rId24" Type="http://schemas.openxmlformats.org/officeDocument/2006/relationships/font" Target="fonts/Roboto-boldItalic.fntdata"/><Relationship Id="rId23" Type="http://schemas.openxmlformats.org/officeDocument/2006/relationships/font" Target="fonts/Roboto-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LibreBaskerville-regular.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LibreBaskerville-italic.fntdata"/><Relationship Id="rId30" Type="http://schemas.openxmlformats.org/officeDocument/2006/relationships/font" Target="fonts/LibreBaskerville-bold.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7c11150254_3_89: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96" name="Google Shape;96;g7c11150254_3_89:notes"/>
          <p:cNvSpPr/>
          <p:nvPr>
            <p:ph idx="2" type="sldImg"/>
          </p:nvPr>
        </p:nvSpPr>
        <p:spPr>
          <a:xfrm>
            <a:off x="397565" y="685488"/>
            <a:ext cx="6062869"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e43019fffb_0_9: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88" name="Google Shape;188;ge43019fffb_0_9: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e46901b037_0_32: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05" name="Google Shape;205;ge46901b037_0_32: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e46901b037_0_53: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22" name="Google Shape;222;ge46901b037_0_53: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e43019fffb_0_3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32" name="Google Shape;232;ge43019fffb_0_3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e46901b037_0_8: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40" name="Google Shape;240;ge46901b037_0_8: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98eb1c9761_0_17: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47" name="Google Shape;247;g98eb1c9761_0_17: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86810c52c3_0_32: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02" name="Google Shape;102;g86810c52c3_0_32: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da492394b6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09" name="Google Shape;109;gda492394b6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dbab3d7879_0_28: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26" name="Google Shape;126;gdbab3d7879_0_28: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df9d6f73b6_0_25: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34" name="Google Shape;134;gdf9d6f73b6_0_25: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e221b901c8_0_2: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42" name="Google Shape;142;ge221b901c8_0_2: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dbab3d7879_0_35: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rPr lang="en"/>
              <a:t>Ask that every member of the team complete the Google Form for both technologies</a:t>
            </a:r>
            <a:endParaRPr/>
          </a:p>
          <a:p>
            <a:pPr indent="0" lvl="0" marL="0" rtl="0" algn="l">
              <a:spcBef>
                <a:spcPts val="0"/>
              </a:spcBef>
              <a:spcAft>
                <a:spcPts val="0"/>
              </a:spcAft>
              <a:buNone/>
            </a:pPr>
            <a:r>
              <a:rPr lang="en"/>
              <a:t>Collect form responses</a:t>
            </a:r>
            <a:endParaRPr/>
          </a:p>
          <a:p>
            <a:pPr indent="0" lvl="0" marL="0" rtl="0" algn="l">
              <a:spcBef>
                <a:spcPts val="0"/>
              </a:spcBef>
              <a:spcAft>
                <a:spcPts val="0"/>
              </a:spcAft>
              <a:buNone/>
            </a:pPr>
            <a:r>
              <a:rPr lang="en"/>
              <a:t>Then we would send to sender</a:t>
            </a:r>
            <a:endParaRPr/>
          </a:p>
          <a:p>
            <a:pPr indent="0" lvl="0" marL="0" rtl="0" algn="l">
              <a:spcBef>
                <a:spcPts val="0"/>
              </a:spcBef>
              <a:spcAft>
                <a:spcPts val="0"/>
              </a:spcAft>
              <a:buNone/>
            </a:pPr>
            <a:r>
              <a:rPr lang="en"/>
              <a:t>Then they would respond to the feedback</a:t>
            </a:r>
            <a:endParaRPr/>
          </a:p>
          <a:p>
            <a:pPr indent="0" lvl="0" marL="0" rtl="0" algn="l">
              <a:spcBef>
                <a:spcPts val="0"/>
              </a:spcBef>
              <a:spcAft>
                <a:spcPts val="0"/>
              </a:spcAft>
              <a:buNone/>
            </a:pPr>
            <a:r>
              <a:rPr lang="en"/>
              <a:t>Then they would send a response</a:t>
            </a:r>
            <a:endParaRPr/>
          </a:p>
          <a:p>
            <a:pPr indent="0" lvl="0" marL="0" rtl="0" algn="l">
              <a:spcBef>
                <a:spcPts val="0"/>
              </a:spcBef>
              <a:spcAft>
                <a:spcPts val="0"/>
              </a:spcAft>
              <a:buNone/>
            </a:pPr>
            <a:r>
              <a:rPr lang="en"/>
              <a:t>Then we review and vote (decide how we will vote)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50" name="Google Shape;150;gdbab3d7879_0_35: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d6f2186907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70" name="Google Shape;170;gd6f2186907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e6652b7a91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82" name="Google Shape;182;ge6652b7a91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3" name="Shape 13"/>
        <p:cNvGrpSpPr/>
        <p:nvPr/>
      </p:nvGrpSpPr>
      <p:grpSpPr>
        <a:xfrm>
          <a:off x="0" y="0"/>
          <a:ext cx="0" cy="0"/>
          <a:chOff x="0" y="0"/>
          <a:chExt cx="0" cy="0"/>
        </a:xfrm>
      </p:grpSpPr>
      <p:sp>
        <p:nvSpPr>
          <p:cNvPr id="14" name="Google Shape;14;p2"/>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18" name="Google Shape;18;p2"/>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2" name="Shape 72"/>
        <p:cNvGrpSpPr/>
        <p:nvPr/>
      </p:nvGrpSpPr>
      <p:grpSpPr>
        <a:xfrm>
          <a:off x="0" y="0"/>
          <a:ext cx="0" cy="0"/>
          <a:chOff x="0" y="0"/>
          <a:chExt cx="0" cy="0"/>
        </a:xfrm>
      </p:grpSpPr>
      <p:sp>
        <p:nvSpPr>
          <p:cNvPr id="73" name="Google Shape;73;p11"/>
          <p:cNvSpPr txBox="1"/>
          <p:nvPr>
            <p:ph type="title"/>
          </p:nvPr>
        </p:nvSpPr>
        <p:spPr>
          <a:xfrm>
            <a:off x="1792288" y="3600450"/>
            <a:ext cx="5486400" cy="42505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Times New Roman"/>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p:nvPr>
            <p:ph idx="2" type="pic"/>
          </p:nvPr>
        </p:nvSpPr>
        <p:spPr>
          <a:xfrm>
            <a:off x="1792288" y="459581"/>
            <a:ext cx="5486400" cy="30861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Twentieth Century"/>
                <a:ea typeface="Twentieth Century"/>
                <a:cs typeface="Twentieth Century"/>
                <a:sym typeface="Twentieth Century"/>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Twentieth Century"/>
                <a:ea typeface="Twentieth Century"/>
                <a:cs typeface="Twentieth Century"/>
                <a:sym typeface="Twentieth Century"/>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Twentieth Century"/>
                <a:ea typeface="Twentieth Century"/>
                <a:cs typeface="Twentieth Century"/>
                <a:sym typeface="Twentieth Century"/>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9pPr>
          </a:lstStyle>
          <a:p/>
        </p:txBody>
      </p:sp>
      <p:sp>
        <p:nvSpPr>
          <p:cNvPr id="75" name="Google Shape;75;p11"/>
          <p:cNvSpPr txBox="1"/>
          <p:nvPr>
            <p:ph idx="1" type="body"/>
          </p:nvPr>
        </p:nvSpPr>
        <p:spPr>
          <a:xfrm>
            <a:off x="1792288" y="4025503"/>
            <a:ext cx="5486400" cy="603646"/>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76" name="Google Shape;76;p1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1"/>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9" name="Shape 79"/>
        <p:cNvGrpSpPr/>
        <p:nvPr/>
      </p:nvGrpSpPr>
      <p:grpSpPr>
        <a:xfrm>
          <a:off x="0" y="0"/>
          <a:ext cx="0" cy="0"/>
          <a:chOff x="0" y="0"/>
          <a:chExt cx="0" cy="0"/>
        </a:xfrm>
      </p:grpSpPr>
      <p:sp>
        <p:nvSpPr>
          <p:cNvPr id="80" name="Google Shape;80;p12"/>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12"/>
          <p:cNvSpPr txBox="1"/>
          <p:nvPr>
            <p:ph idx="1" type="body"/>
          </p:nvPr>
        </p:nvSpPr>
        <p:spPr>
          <a:xfrm rot="5400000">
            <a:off x="2874764" y="-1217414"/>
            <a:ext cx="339447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2" name="Google Shape;82;p1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2"/>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85" name="Google Shape;85;p12"/>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6" name="Shape 86"/>
        <p:cNvGrpSpPr/>
        <p:nvPr/>
      </p:nvGrpSpPr>
      <p:grpSpPr>
        <a:xfrm>
          <a:off x="0" y="0"/>
          <a:ext cx="0" cy="0"/>
          <a:chOff x="0" y="0"/>
          <a:chExt cx="0" cy="0"/>
        </a:xfrm>
      </p:grpSpPr>
      <p:sp>
        <p:nvSpPr>
          <p:cNvPr id="87" name="Google Shape;87;p13"/>
          <p:cNvSpPr txBox="1"/>
          <p:nvPr>
            <p:ph type="title"/>
          </p:nvPr>
        </p:nvSpPr>
        <p:spPr>
          <a:xfrm rot="5400000">
            <a:off x="5503664" y="1411486"/>
            <a:ext cx="4308872"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13"/>
          <p:cNvSpPr txBox="1"/>
          <p:nvPr>
            <p:ph idx="1" type="body"/>
          </p:nvPr>
        </p:nvSpPr>
        <p:spPr>
          <a:xfrm rot="5400000">
            <a:off x="1312664" y="-569714"/>
            <a:ext cx="4308872"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9" name="Google Shape;89;p1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3"/>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92" name="Google Shape;92;p13"/>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Section Header">
  <p:cSld name="1_Section Header">
    <p:spTree>
      <p:nvGrpSpPr>
        <p:cNvPr id="93" name="Shape 93"/>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3"/>
          <p:cNvSpPr txBox="1"/>
          <p:nvPr>
            <p:ph type="title"/>
          </p:nvPr>
        </p:nvSpPr>
        <p:spPr>
          <a:xfrm>
            <a:off x="304800" y="594122"/>
            <a:ext cx="8229600" cy="777600"/>
          </a:xfrm>
          <a:prstGeom prst="rect">
            <a:avLst/>
          </a:prstGeom>
          <a:noFill/>
          <a:ln>
            <a:noFill/>
          </a:ln>
        </p:spPr>
        <p:txBody>
          <a:bodyPr anchorCtr="0" anchor="ctr" bIns="45700" lIns="91425" spcFirstLastPara="1" rIns="91425" wrap="square" tIns="45700">
            <a:noAutofit/>
          </a:bodyPr>
          <a:lstStyle>
            <a:lvl1pPr lvl="0">
              <a:spcBef>
                <a:spcPts val="0"/>
              </a:spcBef>
              <a:spcAft>
                <a:spcPts val="0"/>
              </a:spcAft>
              <a:buClr>
                <a:schemeClr val="dk1"/>
              </a:buClr>
              <a:buSzPts val="4000"/>
              <a:buFont typeface="Times New Roman"/>
              <a:buNone/>
              <a:defRPr b="1" sz="2400">
                <a:solidFill>
                  <a:srgbClr val="B98E00"/>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3"/>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2" name="Google Shape;22;p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25" name="Google Shape;25;p3"/>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6" name="Shape 26"/>
        <p:cNvGrpSpPr/>
        <p:nvPr/>
      </p:nvGrpSpPr>
      <p:grpSpPr>
        <a:xfrm>
          <a:off x="0" y="0"/>
          <a:ext cx="0" cy="0"/>
          <a:chOff x="0" y="0"/>
          <a:chExt cx="0" cy="0"/>
        </a:xfrm>
      </p:grpSpPr>
      <p:sp>
        <p:nvSpPr>
          <p:cNvPr id="27" name="Google Shape;27;p4"/>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30" name="Google Shape;30;p4"/>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ontent with Caption">
  <p:cSld name="1_Content with Caption">
    <p:spTree>
      <p:nvGrpSpPr>
        <p:cNvPr id="31" name="Shape 31"/>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2" name="Shape 32"/>
        <p:cNvGrpSpPr/>
        <p:nvPr/>
      </p:nvGrpSpPr>
      <p:grpSpPr>
        <a:xfrm>
          <a:off x="0" y="0"/>
          <a:ext cx="0" cy="0"/>
          <a:chOff x="0" y="0"/>
          <a:chExt cx="0" cy="0"/>
        </a:xfrm>
      </p:grpSpPr>
      <p:sp>
        <p:nvSpPr>
          <p:cNvPr id="33" name="Google Shape;33;p6"/>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6"/>
          <p:cNvSpPr txBox="1"/>
          <p:nvPr>
            <p:ph idx="1" type="body"/>
          </p:nvPr>
        </p:nvSpPr>
        <p:spPr>
          <a:xfrm>
            <a:off x="457200" y="1151335"/>
            <a:ext cx="4040188" cy="47982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5" name="Google Shape;35;p6"/>
          <p:cNvSpPr txBox="1"/>
          <p:nvPr>
            <p:ph idx="2" type="body"/>
          </p:nvPr>
        </p:nvSpPr>
        <p:spPr>
          <a:xfrm>
            <a:off x="457200" y="1631156"/>
            <a:ext cx="4040188" cy="2963466"/>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36" name="Google Shape;36;p6"/>
          <p:cNvSpPr txBox="1"/>
          <p:nvPr>
            <p:ph idx="3" type="body"/>
          </p:nvPr>
        </p:nvSpPr>
        <p:spPr>
          <a:xfrm>
            <a:off x="4645025" y="1151335"/>
            <a:ext cx="4041775" cy="47982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7" name="Google Shape;37;p6"/>
          <p:cNvSpPr txBox="1"/>
          <p:nvPr>
            <p:ph idx="4" type="body"/>
          </p:nvPr>
        </p:nvSpPr>
        <p:spPr>
          <a:xfrm>
            <a:off x="4645025" y="1631156"/>
            <a:ext cx="4041775" cy="2963466"/>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38" name="Google Shape;38;p6"/>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6"/>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41" name="Google Shape;41;p6"/>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42" name="Shape 42"/>
        <p:cNvGrpSpPr/>
        <p:nvPr/>
      </p:nvGrpSpPr>
      <p:grpSpPr>
        <a:xfrm>
          <a:off x="0" y="0"/>
          <a:ext cx="0" cy="0"/>
          <a:chOff x="0" y="0"/>
          <a:chExt cx="0" cy="0"/>
        </a:xfrm>
      </p:grpSpPr>
      <p:sp>
        <p:nvSpPr>
          <p:cNvPr id="43" name="Google Shape;43;p7"/>
          <p:cNvSpPr txBox="1"/>
          <p:nvPr>
            <p:ph type="ctrTitle"/>
          </p:nvPr>
        </p:nvSpPr>
        <p:spPr>
          <a:xfrm>
            <a:off x="685800" y="1597819"/>
            <a:ext cx="7772400" cy="110251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7"/>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cxnSp>
        <p:nvCxnSpPr>
          <p:cNvPr id="45" name="Google Shape;45;p7"/>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
        <p:nvSpPr>
          <p:cNvPr id="46" name="Google Shape;46;p7"/>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
        <p:nvSpPr>
          <p:cNvPr id="47" name="Google Shape;47;p7"/>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0" name="Shape 50"/>
        <p:cNvGrpSpPr/>
        <p:nvPr/>
      </p:nvGrpSpPr>
      <p:grpSpPr>
        <a:xfrm>
          <a:off x="0" y="0"/>
          <a:ext cx="0" cy="0"/>
          <a:chOff x="0" y="0"/>
          <a:chExt cx="0" cy="0"/>
        </a:xfrm>
      </p:grpSpPr>
      <p:sp>
        <p:nvSpPr>
          <p:cNvPr id="51" name="Google Shape;51;p8"/>
          <p:cNvSpPr txBox="1"/>
          <p:nvPr>
            <p:ph type="title"/>
          </p:nvPr>
        </p:nvSpPr>
        <p:spPr>
          <a:xfrm>
            <a:off x="722313" y="3305175"/>
            <a:ext cx="7772400" cy="1021556"/>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3600"/>
              <a:buFont typeface="Times New Roman"/>
              <a:buNone/>
              <a:defRPr b="0" sz="36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8"/>
          <p:cNvSpPr txBox="1"/>
          <p:nvPr>
            <p:ph idx="1" type="body"/>
          </p:nvPr>
        </p:nvSpPr>
        <p:spPr>
          <a:xfrm>
            <a:off x="722313" y="2180035"/>
            <a:ext cx="7772400" cy="1125140"/>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53" name="Google Shape;53;p8"/>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8"/>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8"/>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56" name="Google Shape;56;p8"/>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7" name="Shape 57"/>
        <p:cNvGrpSpPr/>
        <p:nvPr/>
      </p:nvGrpSpPr>
      <p:grpSpPr>
        <a:xfrm>
          <a:off x="0" y="0"/>
          <a:ext cx="0" cy="0"/>
          <a:chOff x="0" y="0"/>
          <a:chExt cx="0" cy="0"/>
        </a:xfrm>
      </p:grpSpPr>
      <p:sp>
        <p:nvSpPr>
          <p:cNvPr id="58" name="Google Shape;58;p9"/>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9"/>
          <p:cNvSpPr txBox="1"/>
          <p:nvPr>
            <p:ph idx="1" type="body"/>
          </p:nvPr>
        </p:nvSpPr>
        <p:spPr>
          <a:xfrm>
            <a:off x="457200" y="1200150"/>
            <a:ext cx="4038600" cy="3394472"/>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0" name="Google Shape;60;p9"/>
          <p:cNvSpPr txBox="1"/>
          <p:nvPr>
            <p:ph idx="2" type="body"/>
          </p:nvPr>
        </p:nvSpPr>
        <p:spPr>
          <a:xfrm>
            <a:off x="4648200" y="1200150"/>
            <a:ext cx="4038600" cy="3394472"/>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1" name="Google Shape;61;p9"/>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9"/>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64" name="Google Shape;64;p9"/>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457200" y="204788"/>
            <a:ext cx="3008313" cy="871537"/>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Times New Roman"/>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txBox="1"/>
          <p:nvPr>
            <p:ph idx="1" type="body"/>
          </p:nvPr>
        </p:nvSpPr>
        <p:spPr>
          <a:xfrm>
            <a:off x="3575050" y="204788"/>
            <a:ext cx="5111750" cy="4389835"/>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8" name="Google Shape;68;p10"/>
          <p:cNvSpPr txBox="1"/>
          <p:nvPr>
            <p:ph idx="2" type="body"/>
          </p:nvPr>
        </p:nvSpPr>
        <p:spPr>
          <a:xfrm>
            <a:off x="457200" y="1076325"/>
            <a:ext cx="3008313" cy="3518297"/>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0"/>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000"/>
              <a:buFont typeface="Times New Roman"/>
              <a:buNone/>
              <a:defRPr b="0" i="0" sz="4000" u="none" cap="none" strike="noStrike">
                <a:solidFill>
                  <a:schemeClr val="dk1"/>
                </a:solidFill>
                <a:latin typeface="Times New Roman"/>
                <a:ea typeface="Times New Roman"/>
                <a:cs typeface="Times New Roman"/>
                <a:sym typeface="Times New Roma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Twentieth Century"/>
                <a:ea typeface="Twentieth Century"/>
                <a:cs typeface="Twentieth Century"/>
                <a:sym typeface="Twentieth Century"/>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Twentieth Century"/>
                <a:ea typeface="Twentieth Century"/>
                <a:cs typeface="Twentieth Century"/>
                <a:sym typeface="Twentieth Century"/>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Twentieth Century"/>
                <a:ea typeface="Twentieth Century"/>
                <a:cs typeface="Twentieth Century"/>
                <a:sym typeface="Twentieth Century"/>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9pPr>
          </a:lstStyle>
          <a:p/>
        </p:txBody>
      </p:sp>
      <p:sp>
        <p:nvSpPr>
          <p:cNvPr id="8" name="Google Shape;8;p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800" u="none" cap="none" strike="noStrike">
                <a:solidFill>
                  <a:srgbClr val="062858"/>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9" name="Google Shape;9;p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800" u="none" cap="none" strike="noStrike">
                <a:solidFill>
                  <a:srgbClr val="062858"/>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10" name="Google Shape;10;p1"/>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800" u="none" cap="none" strike="noStrike">
                <a:solidFill>
                  <a:srgbClr val="062858"/>
                </a:solidFill>
                <a:latin typeface="Poppins"/>
                <a:ea typeface="Poppins"/>
                <a:cs typeface="Poppins"/>
                <a:sym typeface="Poppins"/>
              </a:defRPr>
            </a:lvl1pPr>
            <a:lvl2pPr indent="0" lvl="1" marL="0" marR="0" rtl="0" algn="r">
              <a:spcBef>
                <a:spcPts val="0"/>
              </a:spcBef>
              <a:buNone/>
              <a:defRPr b="0" i="0" sz="800" u="none" cap="none" strike="noStrike">
                <a:solidFill>
                  <a:srgbClr val="062858"/>
                </a:solidFill>
                <a:latin typeface="Poppins"/>
                <a:ea typeface="Poppins"/>
                <a:cs typeface="Poppins"/>
                <a:sym typeface="Poppins"/>
              </a:defRPr>
            </a:lvl2pPr>
            <a:lvl3pPr indent="0" lvl="2" marL="0" marR="0" rtl="0" algn="r">
              <a:spcBef>
                <a:spcPts val="0"/>
              </a:spcBef>
              <a:buNone/>
              <a:defRPr b="0" i="0" sz="800" u="none" cap="none" strike="noStrike">
                <a:solidFill>
                  <a:srgbClr val="062858"/>
                </a:solidFill>
                <a:latin typeface="Poppins"/>
                <a:ea typeface="Poppins"/>
                <a:cs typeface="Poppins"/>
                <a:sym typeface="Poppins"/>
              </a:defRPr>
            </a:lvl3pPr>
            <a:lvl4pPr indent="0" lvl="3" marL="0" marR="0" rtl="0" algn="r">
              <a:spcBef>
                <a:spcPts val="0"/>
              </a:spcBef>
              <a:buNone/>
              <a:defRPr b="0" i="0" sz="800" u="none" cap="none" strike="noStrike">
                <a:solidFill>
                  <a:srgbClr val="062858"/>
                </a:solidFill>
                <a:latin typeface="Poppins"/>
                <a:ea typeface="Poppins"/>
                <a:cs typeface="Poppins"/>
                <a:sym typeface="Poppins"/>
              </a:defRPr>
            </a:lvl4pPr>
            <a:lvl5pPr indent="0" lvl="4" marL="0" marR="0" rtl="0" algn="r">
              <a:spcBef>
                <a:spcPts val="0"/>
              </a:spcBef>
              <a:buNone/>
              <a:defRPr b="0" i="0" sz="800" u="none" cap="none" strike="noStrike">
                <a:solidFill>
                  <a:srgbClr val="062858"/>
                </a:solidFill>
                <a:latin typeface="Poppins"/>
                <a:ea typeface="Poppins"/>
                <a:cs typeface="Poppins"/>
                <a:sym typeface="Poppins"/>
              </a:defRPr>
            </a:lvl5pPr>
            <a:lvl6pPr indent="0" lvl="5" marL="0" marR="0" rtl="0" algn="r">
              <a:spcBef>
                <a:spcPts val="0"/>
              </a:spcBef>
              <a:buNone/>
              <a:defRPr b="0" i="0" sz="800" u="none" cap="none" strike="noStrike">
                <a:solidFill>
                  <a:srgbClr val="062858"/>
                </a:solidFill>
                <a:latin typeface="Poppins"/>
                <a:ea typeface="Poppins"/>
                <a:cs typeface="Poppins"/>
                <a:sym typeface="Poppins"/>
              </a:defRPr>
            </a:lvl6pPr>
            <a:lvl7pPr indent="0" lvl="6" marL="0" marR="0" rtl="0" algn="r">
              <a:spcBef>
                <a:spcPts val="0"/>
              </a:spcBef>
              <a:buNone/>
              <a:defRPr b="0" i="0" sz="800" u="none" cap="none" strike="noStrike">
                <a:solidFill>
                  <a:srgbClr val="062858"/>
                </a:solidFill>
                <a:latin typeface="Poppins"/>
                <a:ea typeface="Poppins"/>
                <a:cs typeface="Poppins"/>
                <a:sym typeface="Poppins"/>
              </a:defRPr>
            </a:lvl7pPr>
            <a:lvl8pPr indent="0" lvl="7" marL="0" marR="0" rtl="0" algn="r">
              <a:spcBef>
                <a:spcPts val="0"/>
              </a:spcBef>
              <a:buNone/>
              <a:defRPr b="0" i="0" sz="800" u="none" cap="none" strike="noStrike">
                <a:solidFill>
                  <a:srgbClr val="062858"/>
                </a:solidFill>
                <a:latin typeface="Poppins"/>
                <a:ea typeface="Poppins"/>
                <a:cs typeface="Poppins"/>
                <a:sym typeface="Poppins"/>
              </a:defRPr>
            </a:lvl8pPr>
            <a:lvl9pPr indent="0" lvl="8" marL="0" marR="0" rtl="0" algn="r">
              <a:spcBef>
                <a:spcPts val="0"/>
              </a:spcBef>
              <a:buNone/>
              <a:defRPr b="0" i="0" sz="800" u="none" cap="none" strike="noStrike">
                <a:solidFill>
                  <a:srgbClr val="062858"/>
                </a:solidFill>
                <a:latin typeface="Poppins"/>
                <a:ea typeface="Poppins"/>
                <a:cs typeface="Poppins"/>
                <a:sym typeface="Poppins"/>
              </a:defRPr>
            </a:lvl9pPr>
          </a:lstStyle>
          <a:p>
            <a:pPr indent="0" lvl="0" marL="0" rtl="0" algn="r">
              <a:spcBef>
                <a:spcPts val="0"/>
              </a:spcBef>
              <a:spcAft>
                <a:spcPts val="0"/>
              </a:spcAft>
              <a:buNone/>
            </a:pPr>
            <a:fld id="{00000000-1234-1234-1234-123412341234}" type="slidenum">
              <a:rPr lang="en"/>
              <a:t>‹#›</a:t>
            </a:fld>
            <a:endParaRPr/>
          </a:p>
        </p:txBody>
      </p:sp>
      <p:cxnSp>
        <p:nvCxnSpPr>
          <p:cNvPr id="11" name="Google Shape;11;p1"/>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
        <p:nvSpPr>
          <p:cNvPr id="12" name="Google Shape;12;p1"/>
          <p:cNvSpPr txBox="1"/>
          <p:nvPr/>
        </p:nvSpPr>
        <p:spPr>
          <a:xfrm>
            <a:off x="4767300" y="11850"/>
            <a:ext cx="3919500" cy="2739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rPr lang="en" sz="1000">
                <a:solidFill>
                  <a:srgbClr val="062858"/>
                </a:solidFill>
                <a:latin typeface="Poppins"/>
                <a:ea typeface="Poppins"/>
                <a:cs typeface="Poppins"/>
                <a:sym typeface="Poppins"/>
              </a:rPr>
              <a:t>Surveillance Technology Policy and Data Governance 2021</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62858"/>
        </a:solidFill>
      </p:bgPr>
    </p:bg>
    <p:spTree>
      <p:nvGrpSpPr>
        <p:cNvPr id="97" name="Shape 97"/>
        <p:cNvGrpSpPr/>
        <p:nvPr/>
      </p:nvGrpSpPr>
      <p:grpSpPr>
        <a:xfrm>
          <a:off x="0" y="0"/>
          <a:ext cx="0" cy="0"/>
          <a:chOff x="0" y="0"/>
          <a:chExt cx="0" cy="0"/>
        </a:xfrm>
      </p:grpSpPr>
      <p:sp>
        <p:nvSpPr>
          <p:cNvPr id="98" name="Google Shape;98;p15"/>
          <p:cNvSpPr txBox="1"/>
          <p:nvPr>
            <p:ph type="title"/>
          </p:nvPr>
        </p:nvSpPr>
        <p:spPr>
          <a:xfrm>
            <a:off x="0" y="1232900"/>
            <a:ext cx="9144000" cy="1909500"/>
          </a:xfrm>
          <a:prstGeom prst="rect">
            <a:avLst/>
          </a:prstGeom>
          <a:noFill/>
          <a:ln>
            <a:noFill/>
          </a:ln>
        </p:spPr>
        <p:txBody>
          <a:bodyPr anchorCtr="0" anchor="ctr" bIns="45700" lIns="91425" spcFirstLastPara="1" rIns="91425" wrap="square" tIns="45700">
            <a:noAutofit/>
          </a:bodyPr>
          <a:lstStyle/>
          <a:p>
            <a:pPr indent="0" lvl="0" marL="0" rtl="0" algn="ctr">
              <a:lnSpc>
                <a:spcPct val="115000"/>
              </a:lnSpc>
              <a:spcBef>
                <a:spcPts val="0"/>
              </a:spcBef>
              <a:spcAft>
                <a:spcPts val="0"/>
              </a:spcAft>
              <a:buClr>
                <a:srgbClr val="F2F2F2"/>
              </a:buClr>
              <a:buSzPts val="6600"/>
              <a:buFont typeface="Libre Baskerville"/>
              <a:buNone/>
            </a:pPr>
            <a:r>
              <a:rPr b="1" lang="en" sz="4800">
                <a:solidFill>
                  <a:srgbClr val="F2F2F2"/>
                </a:solidFill>
                <a:latin typeface="Libre Baskerville"/>
                <a:ea typeface="Libre Baskerville"/>
                <a:cs typeface="Libre Baskerville"/>
                <a:sym typeface="Libre Baskerville"/>
              </a:rPr>
              <a:t>Surveillance Technology Working Group </a:t>
            </a:r>
            <a:endParaRPr b="1" sz="4800">
              <a:solidFill>
                <a:srgbClr val="F2F2F2"/>
              </a:solidFill>
              <a:latin typeface="Libre Baskerville"/>
              <a:ea typeface="Libre Baskerville"/>
              <a:cs typeface="Libre Baskerville"/>
              <a:sym typeface="Libre Baskerville"/>
            </a:endParaRPr>
          </a:p>
          <a:p>
            <a:pPr indent="0" lvl="0" marL="0" rtl="0" algn="ctr">
              <a:lnSpc>
                <a:spcPct val="115000"/>
              </a:lnSpc>
              <a:spcBef>
                <a:spcPts val="0"/>
              </a:spcBef>
              <a:spcAft>
                <a:spcPts val="0"/>
              </a:spcAft>
              <a:buClr>
                <a:srgbClr val="F2F2F2"/>
              </a:buClr>
              <a:buSzPts val="6600"/>
              <a:buFont typeface="Libre Baskerville"/>
              <a:buNone/>
            </a:pPr>
            <a:r>
              <a:rPr lang="en" sz="3000">
                <a:solidFill>
                  <a:srgbClr val="F2F2F2"/>
                </a:solidFill>
                <a:latin typeface="Libre Baskerville"/>
                <a:ea typeface="Libre Baskerville"/>
                <a:cs typeface="Libre Baskerville"/>
                <a:sym typeface="Libre Baskerville"/>
              </a:rPr>
              <a:t>Meeting #7</a:t>
            </a:r>
            <a:br>
              <a:rPr lang="en" sz="3000">
                <a:solidFill>
                  <a:srgbClr val="F2F2F2"/>
                </a:solidFill>
                <a:latin typeface="Libre Baskerville"/>
                <a:ea typeface="Libre Baskerville"/>
                <a:cs typeface="Libre Baskerville"/>
                <a:sym typeface="Libre Baskerville"/>
              </a:rPr>
            </a:br>
            <a:r>
              <a:rPr lang="en" sz="3000">
                <a:solidFill>
                  <a:srgbClr val="F2F2F2"/>
                </a:solidFill>
                <a:latin typeface="Libre Baskerville"/>
                <a:ea typeface="Libre Baskerville"/>
                <a:cs typeface="Libre Baskerville"/>
                <a:sym typeface="Libre Baskerville"/>
              </a:rPr>
              <a:t>7.27.2021</a:t>
            </a:r>
            <a:endParaRPr sz="3000">
              <a:solidFill>
                <a:srgbClr val="F2F2F2"/>
              </a:solidFill>
              <a:latin typeface="Libre Baskerville"/>
              <a:ea typeface="Libre Baskerville"/>
              <a:cs typeface="Libre Baskerville"/>
              <a:sym typeface="Libre Baskerville"/>
            </a:endParaRPr>
          </a:p>
        </p:txBody>
      </p:sp>
      <p:sp>
        <p:nvSpPr>
          <p:cNvPr id="99" name="Google Shape;99;p15"/>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24"/>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91" name="Google Shape;191;p24"/>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Status Update</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92" name="Google Shape;192;p24"/>
          <p:cNvSpPr txBox="1"/>
          <p:nvPr/>
        </p:nvSpPr>
        <p:spPr>
          <a:xfrm>
            <a:off x="1134950" y="942300"/>
            <a:ext cx="5738400" cy="4584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200">
                <a:solidFill>
                  <a:srgbClr val="062858"/>
                </a:solidFill>
                <a:latin typeface="Twentieth Century"/>
                <a:ea typeface="Twentieth Century"/>
                <a:cs typeface="Twentieth Century"/>
                <a:sym typeface="Twentieth Century"/>
              </a:rPr>
              <a:t>End of Public Comment Period: Fotokite</a:t>
            </a:r>
            <a:endParaRPr sz="2200">
              <a:solidFill>
                <a:srgbClr val="062858"/>
              </a:solidFill>
              <a:latin typeface="Twentieth Century"/>
              <a:ea typeface="Twentieth Century"/>
              <a:cs typeface="Twentieth Century"/>
              <a:sym typeface="Twentieth Century"/>
            </a:endParaRPr>
          </a:p>
        </p:txBody>
      </p:sp>
      <p:sp>
        <p:nvSpPr>
          <p:cNvPr id="193" name="Google Shape;193;p24"/>
          <p:cNvSpPr txBox="1"/>
          <p:nvPr/>
        </p:nvSpPr>
        <p:spPr>
          <a:xfrm>
            <a:off x="788275" y="1301400"/>
            <a:ext cx="3113400" cy="3681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500">
                <a:solidFill>
                  <a:srgbClr val="062858"/>
                </a:solidFill>
                <a:latin typeface="Twentieth Century"/>
                <a:ea typeface="Twentieth Century"/>
                <a:cs typeface="Twentieth Century"/>
                <a:sym typeface="Twentieth Century"/>
              </a:rPr>
              <a:t>Positive: 26</a:t>
            </a:r>
            <a:endParaRPr sz="1500">
              <a:solidFill>
                <a:srgbClr val="062858"/>
              </a:solidFill>
              <a:latin typeface="Roboto"/>
              <a:ea typeface="Roboto"/>
              <a:cs typeface="Roboto"/>
              <a:sym typeface="Roboto"/>
            </a:endParaRPr>
          </a:p>
        </p:txBody>
      </p:sp>
      <p:sp>
        <p:nvSpPr>
          <p:cNvPr id="194" name="Google Shape;194;p24"/>
          <p:cNvSpPr txBox="1"/>
          <p:nvPr/>
        </p:nvSpPr>
        <p:spPr>
          <a:xfrm>
            <a:off x="5233750" y="1301400"/>
            <a:ext cx="3113400" cy="3681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500">
                <a:solidFill>
                  <a:srgbClr val="062858"/>
                </a:solidFill>
                <a:latin typeface="Twentieth Century"/>
                <a:ea typeface="Twentieth Century"/>
                <a:cs typeface="Twentieth Century"/>
                <a:sym typeface="Twentieth Century"/>
              </a:rPr>
              <a:t>Negative: 7</a:t>
            </a:r>
            <a:endParaRPr sz="1500">
              <a:solidFill>
                <a:srgbClr val="062858"/>
              </a:solidFill>
              <a:latin typeface="Roboto"/>
              <a:ea typeface="Roboto"/>
              <a:cs typeface="Roboto"/>
              <a:sym typeface="Roboto"/>
            </a:endParaRPr>
          </a:p>
        </p:txBody>
      </p:sp>
      <p:sp>
        <p:nvSpPr>
          <p:cNvPr id="195" name="Google Shape;195;p24"/>
          <p:cNvSpPr/>
          <p:nvPr/>
        </p:nvSpPr>
        <p:spPr>
          <a:xfrm>
            <a:off x="260875" y="1781175"/>
            <a:ext cx="4168200" cy="7713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24"/>
          <p:cNvSpPr txBox="1"/>
          <p:nvPr/>
        </p:nvSpPr>
        <p:spPr>
          <a:xfrm>
            <a:off x="320750" y="1813650"/>
            <a:ext cx="4108200" cy="738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200">
                <a:latin typeface="Twentieth Century"/>
                <a:ea typeface="Twentieth Century"/>
                <a:cs typeface="Twentieth Century"/>
                <a:sym typeface="Twentieth Century"/>
              </a:rPr>
              <a:t>“We need to stop the crime if the city is to move forward in a positive direction. No one wants to live or work in a city where violence and crime reign with impunity.”</a:t>
            </a:r>
            <a:endParaRPr sz="1200">
              <a:latin typeface="Twentieth Century"/>
              <a:ea typeface="Twentieth Century"/>
              <a:cs typeface="Twentieth Century"/>
              <a:sym typeface="Twentieth Century"/>
            </a:endParaRPr>
          </a:p>
        </p:txBody>
      </p:sp>
      <p:sp>
        <p:nvSpPr>
          <p:cNvPr id="197" name="Google Shape;197;p24"/>
          <p:cNvSpPr/>
          <p:nvPr/>
        </p:nvSpPr>
        <p:spPr>
          <a:xfrm>
            <a:off x="260875" y="2674600"/>
            <a:ext cx="4168200" cy="1477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24"/>
          <p:cNvSpPr txBox="1"/>
          <p:nvPr/>
        </p:nvSpPr>
        <p:spPr>
          <a:xfrm>
            <a:off x="320750" y="2674600"/>
            <a:ext cx="4108200" cy="1477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200">
                <a:latin typeface="Twentieth Century"/>
                <a:ea typeface="Twentieth Century"/>
                <a:cs typeface="Twentieth Century"/>
                <a:sym typeface="Twentieth Century"/>
              </a:rPr>
              <a:t>“</a:t>
            </a:r>
            <a:r>
              <a:rPr lang="en" sz="1200">
                <a:latin typeface="Twentieth Century"/>
                <a:ea typeface="Twentieth Century"/>
                <a:cs typeface="Twentieth Century"/>
                <a:sym typeface="Twentieth Century"/>
              </a:rPr>
              <a:t>Any technology that can be implemented to increase public safety and allow more efficient and effective response to critical incidents should be considered and implemented. We however MUST have oversight in place so as to ensure such technologies are used appropriately in an effective and reactive manner and not to extend unreasonable surveillance where it is neither needed nor justifiable.</a:t>
            </a:r>
            <a:r>
              <a:rPr lang="en" sz="1200">
                <a:latin typeface="Twentieth Century"/>
                <a:ea typeface="Twentieth Century"/>
                <a:cs typeface="Twentieth Century"/>
                <a:sym typeface="Twentieth Century"/>
              </a:rPr>
              <a:t>”</a:t>
            </a:r>
            <a:endParaRPr sz="1200">
              <a:latin typeface="Twentieth Century"/>
              <a:ea typeface="Twentieth Century"/>
              <a:cs typeface="Twentieth Century"/>
              <a:sym typeface="Twentieth Century"/>
            </a:endParaRPr>
          </a:p>
        </p:txBody>
      </p:sp>
      <p:sp>
        <p:nvSpPr>
          <p:cNvPr id="199" name="Google Shape;199;p24"/>
          <p:cNvSpPr/>
          <p:nvPr/>
        </p:nvSpPr>
        <p:spPr>
          <a:xfrm>
            <a:off x="4706350" y="1781175"/>
            <a:ext cx="4168200" cy="1477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24"/>
          <p:cNvSpPr txBox="1"/>
          <p:nvPr/>
        </p:nvSpPr>
        <p:spPr>
          <a:xfrm>
            <a:off x="4766350" y="1781175"/>
            <a:ext cx="4108200" cy="1477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200">
                <a:latin typeface="Twentieth Century"/>
                <a:ea typeface="Twentieth Century"/>
                <a:cs typeface="Twentieth Century"/>
                <a:sym typeface="Twentieth Century"/>
              </a:rPr>
              <a:t>“I think this technology may not be very effective in many situations where the most common emergencies occur. Thinking of severe rain or snow storms that cause many accidents, the FotoKite drone will likely struggle to function or completely fail to fly in rain/snow and with high winds. Rain/snow may also block the cameras view. FotoKite may be most useful in fire fighting and mass shootings.”</a:t>
            </a:r>
            <a:endParaRPr sz="1200">
              <a:latin typeface="Twentieth Century"/>
              <a:ea typeface="Twentieth Century"/>
              <a:cs typeface="Twentieth Century"/>
              <a:sym typeface="Twentieth Century"/>
            </a:endParaRPr>
          </a:p>
        </p:txBody>
      </p:sp>
      <p:sp>
        <p:nvSpPr>
          <p:cNvPr id="201" name="Google Shape;201;p24"/>
          <p:cNvSpPr/>
          <p:nvPr/>
        </p:nvSpPr>
        <p:spPr>
          <a:xfrm>
            <a:off x="4706350" y="3374400"/>
            <a:ext cx="4168200" cy="923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24"/>
          <p:cNvSpPr txBox="1"/>
          <p:nvPr/>
        </p:nvSpPr>
        <p:spPr>
          <a:xfrm>
            <a:off x="4766350" y="3374400"/>
            <a:ext cx="4108200" cy="923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200">
                <a:latin typeface="Twentieth Century"/>
                <a:ea typeface="Twentieth Century"/>
                <a:cs typeface="Twentieth Century"/>
                <a:sym typeface="Twentieth Century"/>
              </a:rPr>
              <a:t>“</a:t>
            </a:r>
            <a:r>
              <a:rPr lang="en" sz="1200">
                <a:latin typeface="Twentieth Century"/>
                <a:ea typeface="Twentieth Century"/>
                <a:cs typeface="Twentieth Century"/>
                <a:sym typeface="Twentieth Century"/>
              </a:rPr>
              <a:t>I vote no. This is the kind of thing that sounds good in theory but has a ton of abuse potential. What's to stop this being used for more broad surveillance of citizens and only be used for specific security concerns?</a:t>
            </a:r>
            <a:r>
              <a:rPr lang="en" sz="1200">
                <a:latin typeface="Twentieth Century"/>
                <a:ea typeface="Twentieth Century"/>
                <a:cs typeface="Twentieth Century"/>
                <a:sym typeface="Twentieth Century"/>
              </a:rPr>
              <a:t>”</a:t>
            </a:r>
            <a:endParaRPr sz="1200">
              <a:latin typeface="Twentieth Century"/>
              <a:ea typeface="Twentieth Century"/>
              <a:cs typeface="Twentieth Century"/>
              <a:sym typeface="Twentieth Century"/>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25"/>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208" name="Google Shape;208;p25"/>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Status Update</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209" name="Google Shape;209;p25"/>
          <p:cNvSpPr txBox="1"/>
          <p:nvPr/>
        </p:nvSpPr>
        <p:spPr>
          <a:xfrm>
            <a:off x="1134950" y="942300"/>
            <a:ext cx="7212300" cy="4584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200">
                <a:solidFill>
                  <a:srgbClr val="062858"/>
                </a:solidFill>
                <a:latin typeface="Twentieth Century"/>
                <a:ea typeface="Twentieth Century"/>
                <a:cs typeface="Twentieth Century"/>
                <a:sym typeface="Twentieth Century"/>
              </a:rPr>
              <a:t>End of Public Comment Period: Vacant Lot Monitoring</a:t>
            </a:r>
            <a:endParaRPr sz="2200">
              <a:solidFill>
                <a:srgbClr val="062858"/>
              </a:solidFill>
              <a:latin typeface="Twentieth Century"/>
              <a:ea typeface="Twentieth Century"/>
              <a:cs typeface="Twentieth Century"/>
              <a:sym typeface="Twentieth Century"/>
            </a:endParaRPr>
          </a:p>
        </p:txBody>
      </p:sp>
      <p:sp>
        <p:nvSpPr>
          <p:cNvPr id="210" name="Google Shape;210;p25"/>
          <p:cNvSpPr txBox="1"/>
          <p:nvPr/>
        </p:nvSpPr>
        <p:spPr>
          <a:xfrm>
            <a:off x="788275" y="1301400"/>
            <a:ext cx="3113400" cy="3681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500">
                <a:solidFill>
                  <a:srgbClr val="062858"/>
                </a:solidFill>
                <a:latin typeface="Twentieth Century"/>
                <a:ea typeface="Twentieth Century"/>
                <a:cs typeface="Twentieth Century"/>
                <a:sym typeface="Twentieth Century"/>
              </a:rPr>
              <a:t>Positive: 22</a:t>
            </a:r>
            <a:endParaRPr sz="1500">
              <a:solidFill>
                <a:srgbClr val="062858"/>
              </a:solidFill>
              <a:latin typeface="Roboto"/>
              <a:ea typeface="Roboto"/>
              <a:cs typeface="Roboto"/>
              <a:sym typeface="Roboto"/>
            </a:endParaRPr>
          </a:p>
        </p:txBody>
      </p:sp>
      <p:sp>
        <p:nvSpPr>
          <p:cNvPr id="211" name="Google Shape;211;p25"/>
          <p:cNvSpPr txBox="1"/>
          <p:nvPr/>
        </p:nvSpPr>
        <p:spPr>
          <a:xfrm>
            <a:off x="5233750" y="1301400"/>
            <a:ext cx="3113400" cy="3681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500">
                <a:solidFill>
                  <a:srgbClr val="062858"/>
                </a:solidFill>
                <a:latin typeface="Twentieth Century"/>
                <a:ea typeface="Twentieth Century"/>
                <a:cs typeface="Twentieth Century"/>
                <a:sym typeface="Twentieth Century"/>
              </a:rPr>
              <a:t>Negative: 14</a:t>
            </a:r>
            <a:endParaRPr sz="1500">
              <a:solidFill>
                <a:srgbClr val="062858"/>
              </a:solidFill>
              <a:latin typeface="Roboto"/>
              <a:ea typeface="Roboto"/>
              <a:cs typeface="Roboto"/>
              <a:sym typeface="Roboto"/>
            </a:endParaRPr>
          </a:p>
        </p:txBody>
      </p:sp>
      <p:sp>
        <p:nvSpPr>
          <p:cNvPr id="212" name="Google Shape;212;p25"/>
          <p:cNvSpPr/>
          <p:nvPr/>
        </p:nvSpPr>
        <p:spPr>
          <a:xfrm>
            <a:off x="260875" y="1781175"/>
            <a:ext cx="4168200" cy="1140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25"/>
          <p:cNvSpPr txBox="1"/>
          <p:nvPr/>
        </p:nvSpPr>
        <p:spPr>
          <a:xfrm>
            <a:off x="320750" y="1813650"/>
            <a:ext cx="4108200" cy="1108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200">
                <a:latin typeface="Twentieth Century"/>
                <a:ea typeface="Twentieth Century"/>
                <a:cs typeface="Twentieth Century"/>
                <a:sym typeface="Twentieth Century"/>
              </a:rPr>
              <a:t>“</a:t>
            </a:r>
            <a:r>
              <a:rPr lang="en" sz="1200">
                <a:latin typeface="Twentieth Century"/>
                <a:ea typeface="Twentieth Century"/>
                <a:cs typeface="Twentieth Century"/>
                <a:sym typeface="Twentieth Century"/>
              </a:rPr>
              <a:t>In my neighborhood I have two lots that are being used as a dump. I have watched my neighbors put there old mattresses and trash on them. I really think this brings down the neighborhood and my properties value. I would like to see people being held accountable.</a:t>
            </a:r>
            <a:r>
              <a:rPr lang="en" sz="1200">
                <a:latin typeface="Twentieth Century"/>
                <a:ea typeface="Twentieth Century"/>
                <a:cs typeface="Twentieth Century"/>
                <a:sym typeface="Twentieth Century"/>
              </a:rPr>
              <a:t>”</a:t>
            </a:r>
            <a:endParaRPr sz="1200">
              <a:latin typeface="Twentieth Century"/>
              <a:ea typeface="Twentieth Century"/>
              <a:cs typeface="Twentieth Century"/>
              <a:sym typeface="Twentieth Century"/>
            </a:endParaRPr>
          </a:p>
        </p:txBody>
      </p:sp>
      <p:sp>
        <p:nvSpPr>
          <p:cNvPr id="214" name="Google Shape;214;p25"/>
          <p:cNvSpPr/>
          <p:nvPr/>
        </p:nvSpPr>
        <p:spPr>
          <a:xfrm>
            <a:off x="260875" y="3055600"/>
            <a:ext cx="4168200" cy="738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5"/>
          <p:cNvSpPr txBox="1"/>
          <p:nvPr/>
        </p:nvSpPr>
        <p:spPr>
          <a:xfrm>
            <a:off x="320750" y="3055600"/>
            <a:ext cx="4108200" cy="738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200">
                <a:latin typeface="Twentieth Century"/>
                <a:ea typeface="Twentieth Century"/>
                <a:cs typeface="Twentieth Century"/>
                <a:sym typeface="Twentieth Century"/>
              </a:rPr>
              <a:t>“</a:t>
            </a:r>
            <a:r>
              <a:rPr lang="en" sz="1200">
                <a:latin typeface="Twentieth Century"/>
                <a:ea typeface="Twentieth Century"/>
                <a:cs typeface="Twentieth Century"/>
                <a:sym typeface="Twentieth Century"/>
              </a:rPr>
              <a:t>Yes the city should deploy this technology to clear the blight in our neighborhoods especially if the dumping is toxins the would endanger our citizens.</a:t>
            </a:r>
            <a:r>
              <a:rPr lang="en" sz="1200">
                <a:latin typeface="Twentieth Century"/>
                <a:ea typeface="Twentieth Century"/>
                <a:cs typeface="Twentieth Century"/>
                <a:sym typeface="Twentieth Century"/>
              </a:rPr>
              <a:t>”</a:t>
            </a:r>
            <a:endParaRPr sz="1200">
              <a:latin typeface="Twentieth Century"/>
              <a:ea typeface="Twentieth Century"/>
              <a:cs typeface="Twentieth Century"/>
              <a:sym typeface="Twentieth Century"/>
            </a:endParaRPr>
          </a:p>
        </p:txBody>
      </p:sp>
      <p:sp>
        <p:nvSpPr>
          <p:cNvPr id="216" name="Google Shape;216;p25"/>
          <p:cNvSpPr/>
          <p:nvPr/>
        </p:nvSpPr>
        <p:spPr>
          <a:xfrm>
            <a:off x="4706350" y="1781175"/>
            <a:ext cx="4168200" cy="1992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25"/>
          <p:cNvSpPr txBox="1"/>
          <p:nvPr/>
        </p:nvSpPr>
        <p:spPr>
          <a:xfrm>
            <a:off x="4766350" y="1781175"/>
            <a:ext cx="4108200" cy="2031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200">
                <a:latin typeface="Twentieth Century"/>
                <a:ea typeface="Twentieth Century"/>
                <a:cs typeface="Twentieth Century"/>
                <a:sym typeface="Twentieth Century"/>
              </a:rPr>
              <a:t>“</a:t>
            </a:r>
            <a:r>
              <a:rPr lang="en" sz="1200">
                <a:latin typeface="Twentieth Century"/>
                <a:ea typeface="Twentieth Century"/>
                <a:cs typeface="Twentieth Century"/>
                <a:sym typeface="Twentieth Century"/>
              </a:rPr>
              <a:t>I understand the need for some surveillance, but these technologies seem reckless in a world where private companies and our own government are able to monitor all citizens with very little oversight. Whatever good intentions these programs have don’t feel worth the potential for abuse from bad actors, especially when we already have neighborhoods absolutely full of police cameras throughout the city. The potential for abuse just feels too great, the answer to these problems should not be simply more tracking of private citizens, the slope is simply too slippery”</a:t>
            </a:r>
            <a:endParaRPr sz="1200">
              <a:latin typeface="Twentieth Century"/>
              <a:ea typeface="Twentieth Century"/>
              <a:cs typeface="Twentieth Century"/>
              <a:sym typeface="Twentieth Century"/>
            </a:endParaRPr>
          </a:p>
        </p:txBody>
      </p:sp>
      <p:sp>
        <p:nvSpPr>
          <p:cNvPr id="218" name="Google Shape;218;p25"/>
          <p:cNvSpPr/>
          <p:nvPr/>
        </p:nvSpPr>
        <p:spPr>
          <a:xfrm>
            <a:off x="4706350" y="3907800"/>
            <a:ext cx="4168200" cy="923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25"/>
          <p:cNvSpPr txBox="1"/>
          <p:nvPr/>
        </p:nvSpPr>
        <p:spPr>
          <a:xfrm>
            <a:off x="4766350" y="3907800"/>
            <a:ext cx="4108200" cy="923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200">
                <a:latin typeface="Twentieth Century"/>
                <a:ea typeface="Twentieth Century"/>
                <a:cs typeface="Twentieth Century"/>
                <a:sym typeface="Twentieth Century"/>
              </a:rPr>
              <a:t>“</a:t>
            </a:r>
            <a:r>
              <a:rPr lang="en" sz="1200">
                <a:latin typeface="Twentieth Century"/>
                <a:ea typeface="Twentieth Century"/>
                <a:cs typeface="Twentieth Century"/>
                <a:sym typeface="Twentieth Century"/>
              </a:rPr>
              <a:t>Please put the money to better use. We don’t need more surveillance in this city, we need technology in city schools. The money could also be utilized on preventative or structural causes for our youth. We do not need more surveillance.</a:t>
            </a:r>
            <a:r>
              <a:rPr lang="en" sz="1200">
                <a:latin typeface="Twentieth Century"/>
                <a:ea typeface="Twentieth Century"/>
                <a:cs typeface="Twentieth Century"/>
                <a:sym typeface="Twentieth Century"/>
              </a:rPr>
              <a:t>”</a:t>
            </a:r>
            <a:endParaRPr sz="1200">
              <a:latin typeface="Twentieth Century"/>
              <a:ea typeface="Twentieth Century"/>
              <a:cs typeface="Twentieth Century"/>
              <a:sym typeface="Twentieth Century"/>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26"/>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225" name="Google Shape;225;p26"/>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Key Questions</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226" name="Google Shape;226;p26"/>
          <p:cNvSpPr txBox="1"/>
          <p:nvPr/>
        </p:nvSpPr>
        <p:spPr>
          <a:xfrm>
            <a:off x="681750" y="942300"/>
            <a:ext cx="3091500" cy="4584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200">
                <a:solidFill>
                  <a:srgbClr val="062858"/>
                </a:solidFill>
                <a:latin typeface="Twentieth Century"/>
                <a:ea typeface="Twentieth Century"/>
                <a:cs typeface="Twentieth Century"/>
                <a:sym typeface="Twentieth Century"/>
              </a:rPr>
              <a:t>FotoKite</a:t>
            </a:r>
            <a:endParaRPr sz="2200">
              <a:solidFill>
                <a:srgbClr val="062858"/>
              </a:solidFill>
              <a:latin typeface="Twentieth Century"/>
              <a:ea typeface="Twentieth Century"/>
              <a:cs typeface="Twentieth Century"/>
              <a:sym typeface="Twentieth Century"/>
            </a:endParaRPr>
          </a:p>
        </p:txBody>
      </p:sp>
      <p:sp>
        <p:nvSpPr>
          <p:cNvPr id="227" name="Google Shape;227;p26"/>
          <p:cNvSpPr txBox="1"/>
          <p:nvPr/>
        </p:nvSpPr>
        <p:spPr>
          <a:xfrm>
            <a:off x="228600" y="1301400"/>
            <a:ext cx="3997800" cy="36810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lang="en" sz="1500">
                <a:solidFill>
                  <a:srgbClr val="062858"/>
                </a:solidFill>
                <a:latin typeface="Twentieth Century"/>
                <a:ea typeface="Twentieth Century"/>
                <a:cs typeface="Twentieth Century"/>
                <a:sym typeface="Twentieth Century"/>
              </a:rPr>
              <a:t>How will this technology interact in </a:t>
            </a:r>
            <a:r>
              <a:rPr lang="en" sz="1500">
                <a:solidFill>
                  <a:srgbClr val="062858"/>
                </a:solidFill>
                <a:latin typeface="Twentieth Century"/>
                <a:ea typeface="Twentieth Century"/>
                <a:cs typeface="Twentieth Century"/>
                <a:sym typeface="Twentieth Century"/>
              </a:rPr>
              <a:t>inclement</a:t>
            </a:r>
            <a:r>
              <a:rPr lang="en" sz="1500">
                <a:solidFill>
                  <a:srgbClr val="062858"/>
                </a:solidFill>
                <a:latin typeface="Twentieth Century"/>
                <a:ea typeface="Twentieth Century"/>
                <a:cs typeface="Twentieth Century"/>
                <a:sym typeface="Twentieth Century"/>
              </a:rPr>
              <a:t> weather?</a:t>
            </a:r>
            <a:endParaRPr sz="1500">
              <a:solidFill>
                <a:srgbClr val="062858"/>
              </a:solidFill>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Who is going to vet users and hold them accountable for when, where, and how these drones are used?</a:t>
            </a:r>
            <a:endParaRPr sz="1500">
              <a:solidFill>
                <a:srgbClr val="062858"/>
              </a:solidFill>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What's to stop this being used for more broad surveillance of citizens and only be used for specific security concerns?</a:t>
            </a:r>
            <a:endParaRPr sz="1500">
              <a:solidFill>
                <a:srgbClr val="062858"/>
              </a:solidFill>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Will these photos/ videos be available to the public?</a:t>
            </a:r>
            <a:endParaRPr sz="1500">
              <a:solidFill>
                <a:srgbClr val="062858"/>
              </a:solidFill>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What measures are taken by FotoKite to prevent this information from being accessed by third parties, and exactly what limitations are placed on when these flights can occur?</a:t>
            </a:r>
            <a:endParaRPr sz="1500">
              <a:solidFill>
                <a:srgbClr val="062858"/>
              </a:solidFill>
              <a:latin typeface="Twentieth Century"/>
              <a:ea typeface="Twentieth Century"/>
              <a:cs typeface="Twentieth Century"/>
              <a:sym typeface="Twentieth Century"/>
            </a:endParaRPr>
          </a:p>
        </p:txBody>
      </p:sp>
      <p:sp>
        <p:nvSpPr>
          <p:cNvPr id="228" name="Google Shape;228;p26"/>
          <p:cNvSpPr txBox="1"/>
          <p:nvPr/>
        </p:nvSpPr>
        <p:spPr>
          <a:xfrm>
            <a:off x="5335800" y="942300"/>
            <a:ext cx="3091500" cy="4584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200">
                <a:solidFill>
                  <a:srgbClr val="062858"/>
                </a:solidFill>
                <a:latin typeface="Twentieth Century"/>
                <a:ea typeface="Twentieth Century"/>
                <a:cs typeface="Twentieth Century"/>
                <a:sym typeface="Twentieth Century"/>
              </a:rPr>
              <a:t>Vacant Lot Monitoring</a:t>
            </a:r>
            <a:endParaRPr sz="2200">
              <a:solidFill>
                <a:srgbClr val="062858"/>
              </a:solidFill>
              <a:latin typeface="Twentieth Century"/>
              <a:ea typeface="Twentieth Century"/>
              <a:cs typeface="Twentieth Century"/>
              <a:sym typeface="Twentieth Century"/>
            </a:endParaRPr>
          </a:p>
        </p:txBody>
      </p:sp>
      <p:sp>
        <p:nvSpPr>
          <p:cNvPr id="229" name="Google Shape;229;p26"/>
          <p:cNvSpPr txBox="1"/>
          <p:nvPr/>
        </p:nvSpPr>
        <p:spPr>
          <a:xfrm>
            <a:off x="4847550" y="1301400"/>
            <a:ext cx="4068000" cy="36810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lang="en" sz="1500">
                <a:solidFill>
                  <a:srgbClr val="062858"/>
                </a:solidFill>
                <a:latin typeface="Twentieth Century"/>
                <a:ea typeface="Twentieth Century"/>
                <a:cs typeface="Twentieth Century"/>
                <a:sym typeface="Twentieth Century"/>
              </a:rPr>
              <a:t>What is the current process and why does it have to change?</a:t>
            </a:r>
            <a:endParaRPr sz="1500">
              <a:solidFill>
                <a:srgbClr val="062858"/>
              </a:solidFill>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Twentieth Century"/>
                <a:ea typeface="Twentieth Century"/>
                <a:cs typeface="Twentieth Century"/>
                <a:sym typeface="Twentieth Century"/>
              </a:rPr>
              <a:t>Will law enforcement be involved?</a:t>
            </a:r>
            <a:endParaRPr sz="1500">
              <a:solidFill>
                <a:srgbClr val="062858"/>
              </a:solidFill>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Twentieth Century"/>
                <a:ea typeface="Twentieth Century"/>
                <a:cs typeface="Twentieth Century"/>
                <a:sym typeface="Twentieth Century"/>
              </a:rPr>
              <a:t>What happens to the data, and what happens if I’m recorded? </a:t>
            </a:r>
            <a:endParaRPr sz="1500">
              <a:solidFill>
                <a:srgbClr val="062858"/>
              </a:solidFill>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Twentieth Century"/>
                <a:ea typeface="Twentieth Century"/>
                <a:cs typeface="Twentieth Century"/>
                <a:sym typeface="Twentieth Century"/>
              </a:rPr>
              <a:t>Will other illegal activities be prosecuted if captured?</a:t>
            </a:r>
            <a:endParaRPr sz="1500">
              <a:solidFill>
                <a:srgbClr val="062858"/>
              </a:solidFill>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Twentieth Century"/>
                <a:ea typeface="Twentieth Century"/>
                <a:cs typeface="Twentieth Century"/>
                <a:sym typeface="Twentieth Century"/>
              </a:rPr>
              <a:t>Are these being aimed at privately owned vacant lots? </a:t>
            </a:r>
            <a:endParaRPr sz="1500">
              <a:solidFill>
                <a:srgbClr val="062858"/>
              </a:solidFill>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Twentieth Century"/>
                <a:ea typeface="Twentieth Century"/>
                <a:cs typeface="Twentieth Century"/>
                <a:sym typeface="Twentieth Century"/>
              </a:rPr>
              <a:t>How long is data held? What kind of notification is given if there is a data breach? What kind of security is there to control the cameras? Can people monitor the cameras in real time? Are the cameras recording all the time or just taking periodic images?</a:t>
            </a:r>
            <a:endParaRPr b="1" sz="1500">
              <a:solidFill>
                <a:srgbClr val="062858"/>
              </a:solidFill>
              <a:latin typeface="Twentieth Century"/>
              <a:ea typeface="Twentieth Century"/>
              <a:cs typeface="Twentieth Century"/>
              <a:sym typeface="Twentieth Century"/>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27"/>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235" name="Google Shape;235;p27"/>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Next Steps</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236" name="Google Shape;236;p27"/>
          <p:cNvSpPr txBox="1"/>
          <p:nvPr/>
        </p:nvSpPr>
        <p:spPr>
          <a:xfrm>
            <a:off x="1134950" y="942300"/>
            <a:ext cx="6813600" cy="458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 sz="2200">
                <a:solidFill>
                  <a:srgbClr val="062858"/>
                </a:solidFill>
                <a:latin typeface="Twentieth Century"/>
                <a:ea typeface="Twentieth Century"/>
                <a:cs typeface="Twentieth Century"/>
                <a:sym typeface="Twentieth Century"/>
              </a:rPr>
              <a:t>Voting &amp; Recommendation Process</a:t>
            </a:r>
            <a:endParaRPr sz="2200">
              <a:solidFill>
                <a:srgbClr val="062858"/>
              </a:solidFill>
              <a:latin typeface="Twentieth Century"/>
              <a:ea typeface="Twentieth Century"/>
              <a:cs typeface="Twentieth Century"/>
              <a:sym typeface="Twentieth Century"/>
            </a:endParaRPr>
          </a:p>
        </p:txBody>
      </p:sp>
      <p:sp>
        <p:nvSpPr>
          <p:cNvPr id="237" name="Google Shape;237;p27"/>
          <p:cNvSpPr txBox="1"/>
          <p:nvPr/>
        </p:nvSpPr>
        <p:spPr>
          <a:xfrm>
            <a:off x="1134950" y="1301400"/>
            <a:ext cx="7003200" cy="3681000"/>
          </a:xfrm>
          <a:prstGeom prst="rect">
            <a:avLst/>
          </a:prstGeom>
          <a:noFill/>
          <a:ln>
            <a:noFill/>
          </a:ln>
        </p:spPr>
        <p:txBody>
          <a:bodyPr anchorCtr="0" anchor="t" bIns="91425" lIns="91425" spcFirstLastPara="1" rIns="91425" wrap="square" tIns="91425">
            <a:noAutofit/>
          </a:bodyPr>
          <a:lstStyle/>
          <a:p>
            <a:pPr indent="0" lvl="0" marL="457200" rtl="0" algn="l">
              <a:spcBef>
                <a:spcPts val="0"/>
              </a:spcBef>
              <a:spcAft>
                <a:spcPts val="0"/>
              </a:spcAft>
              <a:buNone/>
            </a:pPr>
            <a:r>
              <a:t/>
            </a:r>
            <a:endParaRPr sz="1500">
              <a:solidFill>
                <a:schemeClr val="accent1"/>
              </a:solidFill>
              <a:latin typeface="Calibri"/>
              <a:ea typeface="Calibri"/>
              <a:cs typeface="Calibri"/>
              <a:sym typeface="Calibri"/>
            </a:endParaRPr>
          </a:p>
          <a:p>
            <a:pPr indent="-323850" lvl="0" marL="457200" rtl="0" algn="l">
              <a:spcBef>
                <a:spcPts val="0"/>
              </a:spcBef>
              <a:spcAft>
                <a:spcPts val="0"/>
              </a:spcAft>
              <a:buClr>
                <a:schemeClr val="accent1"/>
              </a:buClr>
              <a:buSzPts val="1500"/>
              <a:buFont typeface="Calibri"/>
              <a:buChar char="●"/>
            </a:pPr>
            <a:r>
              <a:rPr lang="en" sz="1500">
                <a:solidFill>
                  <a:schemeClr val="accent1"/>
                </a:solidFill>
                <a:latin typeface="Calibri"/>
                <a:ea typeface="Calibri"/>
                <a:cs typeface="Calibri"/>
                <a:sym typeface="Calibri"/>
              </a:rPr>
              <a:t>Requesting Department will make any desired changes to original request form</a:t>
            </a:r>
            <a:endParaRPr sz="1500">
              <a:solidFill>
                <a:schemeClr val="accent1"/>
              </a:solidFill>
              <a:latin typeface="Calibri"/>
              <a:ea typeface="Calibri"/>
              <a:cs typeface="Calibri"/>
              <a:sym typeface="Calibri"/>
            </a:endParaRPr>
          </a:p>
          <a:p>
            <a:pPr indent="-323850" lvl="0" marL="457200" rtl="0" algn="l">
              <a:spcBef>
                <a:spcPts val="0"/>
              </a:spcBef>
              <a:spcAft>
                <a:spcPts val="0"/>
              </a:spcAft>
              <a:buClr>
                <a:schemeClr val="accent1"/>
              </a:buClr>
              <a:buSzPts val="1500"/>
              <a:buFont typeface="Calibri"/>
              <a:buChar char="●"/>
            </a:pPr>
            <a:r>
              <a:rPr lang="en" sz="1500">
                <a:solidFill>
                  <a:schemeClr val="accent1"/>
                </a:solidFill>
                <a:latin typeface="Calibri"/>
                <a:ea typeface="Calibri"/>
                <a:cs typeface="Calibri"/>
                <a:sym typeface="Calibri"/>
              </a:rPr>
              <a:t>Within 2 weeks of receiving updated form, group to decide whether to request or not</a:t>
            </a:r>
            <a:endParaRPr sz="1500">
              <a:solidFill>
                <a:schemeClr val="accent1"/>
              </a:solidFill>
              <a:latin typeface="Calibri"/>
              <a:ea typeface="Calibri"/>
              <a:cs typeface="Calibri"/>
              <a:sym typeface="Calibri"/>
            </a:endParaRPr>
          </a:p>
          <a:p>
            <a:pPr indent="-323850" lvl="1" marL="914400" rtl="0" algn="l">
              <a:spcBef>
                <a:spcPts val="0"/>
              </a:spcBef>
              <a:spcAft>
                <a:spcPts val="0"/>
              </a:spcAft>
              <a:buClr>
                <a:schemeClr val="accent1"/>
              </a:buClr>
              <a:buSzPts val="1500"/>
              <a:buFont typeface="Calibri"/>
              <a:buChar char="○"/>
            </a:pPr>
            <a:r>
              <a:rPr lang="en" sz="1500">
                <a:solidFill>
                  <a:schemeClr val="accent1"/>
                </a:solidFill>
                <a:latin typeface="Calibri"/>
                <a:ea typeface="Calibri"/>
                <a:cs typeface="Calibri"/>
                <a:sym typeface="Calibri"/>
              </a:rPr>
              <a:t>Make binary request to Mayor</a:t>
            </a:r>
            <a:endParaRPr sz="1500">
              <a:solidFill>
                <a:schemeClr val="accent1"/>
              </a:solidFill>
              <a:latin typeface="Calibri"/>
              <a:ea typeface="Calibri"/>
              <a:cs typeface="Calibri"/>
              <a:sym typeface="Calibri"/>
            </a:endParaRPr>
          </a:p>
          <a:p>
            <a:pPr indent="-323850" lvl="1" marL="914400" rtl="0" algn="l">
              <a:spcBef>
                <a:spcPts val="0"/>
              </a:spcBef>
              <a:spcAft>
                <a:spcPts val="0"/>
              </a:spcAft>
              <a:buClr>
                <a:schemeClr val="accent1"/>
              </a:buClr>
              <a:buSzPts val="1500"/>
              <a:buFont typeface="Calibri"/>
              <a:buChar char="○"/>
            </a:pPr>
            <a:r>
              <a:rPr lang="en" sz="1500">
                <a:solidFill>
                  <a:schemeClr val="accent1"/>
                </a:solidFill>
                <a:latin typeface="Calibri"/>
                <a:ea typeface="Calibri"/>
                <a:cs typeface="Calibri"/>
                <a:sym typeface="Calibri"/>
              </a:rPr>
              <a:t>Bring together supporting and dissenting comments</a:t>
            </a:r>
            <a:endParaRPr sz="1500">
              <a:solidFill>
                <a:schemeClr val="accent1"/>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28"/>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243" name="Google Shape;243;p28"/>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Technology Update</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244" name="Google Shape;244;p28"/>
          <p:cNvSpPr txBox="1"/>
          <p:nvPr/>
        </p:nvSpPr>
        <p:spPr>
          <a:xfrm>
            <a:off x="1134950" y="1301400"/>
            <a:ext cx="6235500" cy="368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500">
              <a:solidFill>
                <a:srgbClr val="062858"/>
              </a:solidFill>
              <a:latin typeface="Twentieth Century"/>
              <a:ea typeface="Twentieth Century"/>
              <a:cs typeface="Twentieth Century"/>
              <a:sym typeface="Twentieth Century"/>
            </a:endParaRPr>
          </a:p>
          <a:p>
            <a:pPr indent="0" lvl="0" marL="0" rtl="0" algn="ctr">
              <a:spcBef>
                <a:spcPts val="0"/>
              </a:spcBef>
              <a:spcAft>
                <a:spcPts val="0"/>
              </a:spcAft>
              <a:buNone/>
            </a:pPr>
            <a:r>
              <a:rPr b="1" lang="en" sz="2500">
                <a:solidFill>
                  <a:srgbClr val="062858"/>
                </a:solidFill>
                <a:latin typeface="Twentieth Century"/>
                <a:ea typeface="Twentieth Century"/>
                <a:cs typeface="Twentieth Century"/>
                <a:sym typeface="Twentieth Century"/>
              </a:rPr>
              <a:t>**Please also send any technologies that you are aware of over to Amanda to be documented for the technology audit**</a:t>
            </a:r>
            <a:endParaRPr b="1" sz="25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None/>
            </a:pPr>
            <a:r>
              <a:t/>
            </a:r>
            <a:endParaRPr sz="2500">
              <a:solidFill>
                <a:srgbClr val="062858"/>
              </a:solidFill>
              <a:latin typeface="Roboto"/>
              <a:ea typeface="Roboto"/>
              <a:cs typeface="Roboto"/>
              <a:sym typeface="Roboto"/>
            </a:endParaRPr>
          </a:p>
          <a:p>
            <a:pPr indent="0" lvl="0" marL="0" rtl="0" algn="l">
              <a:spcBef>
                <a:spcPts val="0"/>
              </a:spcBef>
              <a:spcAft>
                <a:spcPts val="0"/>
              </a:spcAft>
              <a:buNone/>
            </a:pPr>
            <a:r>
              <a:t/>
            </a:r>
            <a:endParaRPr sz="2500">
              <a:solidFill>
                <a:srgbClr val="062858"/>
              </a:solidFill>
              <a:latin typeface="Roboto"/>
              <a:ea typeface="Roboto"/>
              <a:cs typeface="Roboto"/>
              <a:sym typeface="Roboto"/>
            </a:endParaRPr>
          </a:p>
          <a:p>
            <a:pPr indent="0" lvl="0" marL="0" rtl="0" algn="l">
              <a:spcBef>
                <a:spcPts val="0"/>
              </a:spcBef>
              <a:spcAft>
                <a:spcPts val="0"/>
              </a:spcAft>
              <a:buNone/>
            </a:pPr>
            <a:r>
              <a:t/>
            </a:r>
            <a:endParaRPr sz="2500">
              <a:solidFill>
                <a:srgbClr val="062858"/>
              </a:solidFill>
              <a:latin typeface="Roboto"/>
              <a:ea typeface="Roboto"/>
              <a:cs typeface="Roboto"/>
              <a:sym typeface="Roboto"/>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29"/>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250" name="Google Shape;250;p29"/>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Questions</a:t>
            </a:r>
            <a:endParaRPr b="1" sz="3600">
              <a:solidFill>
                <a:srgbClr val="B98E00"/>
              </a:solidFill>
              <a:latin typeface="Times"/>
              <a:ea typeface="Times"/>
              <a:cs typeface="Times"/>
              <a:sym typeface="Times"/>
            </a:endParaRPr>
          </a:p>
        </p:txBody>
      </p:sp>
      <p:sp>
        <p:nvSpPr>
          <p:cNvPr id="251" name="Google Shape;251;p29"/>
          <p:cNvSpPr/>
          <p:nvPr/>
        </p:nvSpPr>
        <p:spPr>
          <a:xfrm>
            <a:off x="3505200" y="1506450"/>
            <a:ext cx="2133600" cy="2130600"/>
          </a:xfrm>
          <a:prstGeom prst="ellipse">
            <a:avLst/>
          </a:prstGeom>
          <a:solidFill>
            <a:srgbClr val="062858"/>
          </a:solidFill>
          <a:ln cap="flat" cmpd="sng" w="9525">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29"/>
          <p:cNvSpPr txBox="1"/>
          <p:nvPr/>
        </p:nvSpPr>
        <p:spPr>
          <a:xfrm>
            <a:off x="3666000" y="1256250"/>
            <a:ext cx="1812000" cy="2631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5000">
                <a:solidFill>
                  <a:srgbClr val="B98E00"/>
                </a:solidFill>
                <a:latin typeface="Twentieth Century"/>
                <a:ea typeface="Twentieth Century"/>
                <a:cs typeface="Twentieth Century"/>
                <a:sym typeface="Twentieth Century"/>
              </a:rPr>
              <a:t>?</a:t>
            </a:r>
            <a:endParaRPr sz="15000">
              <a:solidFill>
                <a:srgbClr val="B98E00"/>
              </a:solidFill>
              <a:latin typeface="Twentieth Century"/>
              <a:ea typeface="Twentieth Century"/>
              <a:cs typeface="Twentieth Century"/>
              <a:sym typeface="Twentieth Century"/>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6"/>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05" name="Google Shape;105;p16"/>
          <p:cNvSpPr txBox="1"/>
          <p:nvPr>
            <p:ph type="title"/>
          </p:nvPr>
        </p:nvSpPr>
        <p:spPr>
          <a:xfrm>
            <a:off x="4572000" y="262725"/>
            <a:ext cx="41148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B98E00"/>
              </a:buClr>
              <a:buSzPts val="4000"/>
              <a:buFont typeface="Times New Roman"/>
              <a:buNone/>
            </a:pPr>
            <a:r>
              <a:rPr b="1" lang="en" sz="3600">
                <a:solidFill>
                  <a:srgbClr val="B98E00"/>
                </a:solidFill>
                <a:latin typeface="Times"/>
                <a:ea typeface="Times"/>
                <a:cs typeface="Times"/>
                <a:sym typeface="Times"/>
              </a:rPr>
              <a:t>Agenda</a:t>
            </a:r>
            <a:endParaRPr sz="3600">
              <a:latin typeface="Times"/>
              <a:ea typeface="Times"/>
              <a:cs typeface="Times"/>
              <a:sym typeface="Times"/>
            </a:endParaRPr>
          </a:p>
        </p:txBody>
      </p:sp>
      <p:sp>
        <p:nvSpPr>
          <p:cNvPr id="106" name="Google Shape;106;p16"/>
          <p:cNvSpPr txBox="1"/>
          <p:nvPr/>
        </p:nvSpPr>
        <p:spPr>
          <a:xfrm>
            <a:off x="457200" y="1141325"/>
            <a:ext cx="7573500" cy="3241500"/>
          </a:xfrm>
          <a:prstGeom prst="rect">
            <a:avLst/>
          </a:prstGeom>
          <a:noFill/>
          <a:ln>
            <a:noFill/>
          </a:ln>
        </p:spPr>
        <p:txBody>
          <a:bodyPr anchorCtr="0" anchor="t" bIns="45700" lIns="91425" spcFirstLastPara="1" rIns="91425" wrap="square" tIns="45700">
            <a:noAutofit/>
          </a:bodyPr>
          <a:lstStyle/>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Where We Are</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Review</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New Technology Requests</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Status Update: Public Comment Review</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Community Asset Tracker</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Technology Audit</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Next Steps</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Questions</a:t>
            </a:r>
            <a:endParaRPr sz="20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7"/>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12" name="Google Shape;112;p17"/>
          <p:cNvSpPr txBox="1"/>
          <p:nvPr>
            <p:ph type="title"/>
          </p:nvPr>
        </p:nvSpPr>
        <p:spPr>
          <a:xfrm>
            <a:off x="4572000" y="262725"/>
            <a:ext cx="41148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B98E00"/>
              </a:buClr>
              <a:buSzPts val="4000"/>
              <a:buFont typeface="Times New Roman"/>
              <a:buNone/>
            </a:pPr>
            <a:r>
              <a:rPr b="1" lang="en" sz="3600">
                <a:solidFill>
                  <a:srgbClr val="B98E00"/>
                </a:solidFill>
                <a:latin typeface="Times"/>
                <a:ea typeface="Times"/>
                <a:cs typeface="Times"/>
                <a:sym typeface="Times"/>
              </a:rPr>
              <a:t>Where we are</a:t>
            </a:r>
            <a:endParaRPr sz="3600">
              <a:latin typeface="Times"/>
              <a:ea typeface="Times"/>
              <a:cs typeface="Times"/>
              <a:sym typeface="Times"/>
            </a:endParaRPr>
          </a:p>
        </p:txBody>
      </p:sp>
      <p:cxnSp>
        <p:nvCxnSpPr>
          <p:cNvPr id="113" name="Google Shape;113;p17"/>
          <p:cNvCxnSpPr>
            <a:endCxn id="114" idx="2"/>
          </p:cNvCxnSpPr>
          <p:nvPr/>
        </p:nvCxnSpPr>
        <p:spPr>
          <a:xfrm>
            <a:off x="-8250" y="3080000"/>
            <a:ext cx="3995700" cy="0"/>
          </a:xfrm>
          <a:prstGeom prst="straightConnector1">
            <a:avLst/>
          </a:prstGeom>
          <a:noFill/>
          <a:ln cap="flat" cmpd="sng" w="76200">
            <a:solidFill>
              <a:schemeClr val="dk2"/>
            </a:solidFill>
            <a:prstDash val="solid"/>
            <a:round/>
            <a:headEnd len="med" w="med" type="none"/>
            <a:tailEnd len="med" w="med" type="none"/>
          </a:ln>
        </p:spPr>
      </p:cxnSp>
      <p:sp>
        <p:nvSpPr>
          <p:cNvPr id="115" name="Google Shape;115;p17"/>
          <p:cNvSpPr/>
          <p:nvPr/>
        </p:nvSpPr>
        <p:spPr>
          <a:xfrm>
            <a:off x="1813350" y="2724650"/>
            <a:ext cx="817800" cy="817800"/>
          </a:xfrm>
          <a:prstGeom prst="ellipse">
            <a:avLst/>
          </a:prstGeom>
          <a:solidFill>
            <a:schemeClr val="lt1"/>
          </a:solidFill>
          <a:ln cap="flat" cmpd="sng" w="7620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6" name="Google Shape;116;p17"/>
          <p:cNvCxnSpPr/>
          <p:nvPr/>
        </p:nvCxnSpPr>
        <p:spPr>
          <a:xfrm>
            <a:off x="5004075" y="3080000"/>
            <a:ext cx="4156800" cy="0"/>
          </a:xfrm>
          <a:prstGeom prst="straightConnector1">
            <a:avLst/>
          </a:prstGeom>
          <a:noFill/>
          <a:ln cap="flat" cmpd="sng" w="76200">
            <a:solidFill>
              <a:schemeClr val="dk2"/>
            </a:solidFill>
            <a:prstDash val="dash"/>
            <a:round/>
            <a:headEnd len="med" w="med" type="none"/>
            <a:tailEnd len="med" w="med" type="none"/>
          </a:ln>
        </p:spPr>
      </p:cxnSp>
      <p:sp>
        <p:nvSpPr>
          <p:cNvPr id="114" name="Google Shape;114;p17"/>
          <p:cNvSpPr/>
          <p:nvPr/>
        </p:nvSpPr>
        <p:spPr>
          <a:xfrm>
            <a:off x="3987450" y="2495450"/>
            <a:ext cx="1169100" cy="1169100"/>
          </a:xfrm>
          <a:prstGeom prst="ellipse">
            <a:avLst/>
          </a:prstGeom>
          <a:solidFill>
            <a:schemeClr val="lt1"/>
          </a:solidFill>
          <a:ln cap="flat" cmpd="sng" w="7620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7"/>
          <p:cNvSpPr txBox="1"/>
          <p:nvPr/>
        </p:nvSpPr>
        <p:spPr>
          <a:xfrm>
            <a:off x="1251450" y="3710150"/>
            <a:ext cx="19416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lang="en">
                <a:solidFill>
                  <a:schemeClr val="dk1"/>
                </a:solidFill>
                <a:latin typeface="Twentieth Century"/>
                <a:ea typeface="Twentieth Century"/>
                <a:cs typeface="Twentieth Century"/>
                <a:sym typeface="Twentieth Century"/>
              </a:rPr>
              <a:t>Review Press Release  and other documentation</a:t>
            </a:r>
            <a:endParaRPr>
              <a:latin typeface="Twentieth Century"/>
              <a:ea typeface="Twentieth Century"/>
              <a:cs typeface="Twentieth Century"/>
              <a:sym typeface="Twentieth Century"/>
            </a:endParaRPr>
          </a:p>
        </p:txBody>
      </p:sp>
      <p:sp>
        <p:nvSpPr>
          <p:cNvPr id="118" name="Google Shape;118;p17"/>
          <p:cNvSpPr txBox="1"/>
          <p:nvPr/>
        </p:nvSpPr>
        <p:spPr>
          <a:xfrm>
            <a:off x="1251450" y="2095250"/>
            <a:ext cx="19416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800">
                <a:latin typeface="Twentieth Century"/>
                <a:ea typeface="Twentieth Century"/>
                <a:cs typeface="Twentieth Century"/>
                <a:sym typeface="Twentieth Century"/>
              </a:rPr>
              <a:t>Last session</a:t>
            </a:r>
            <a:endParaRPr b="1" sz="1800">
              <a:latin typeface="Twentieth Century"/>
              <a:ea typeface="Twentieth Century"/>
              <a:cs typeface="Twentieth Century"/>
              <a:sym typeface="Twentieth Century"/>
            </a:endParaRPr>
          </a:p>
        </p:txBody>
      </p:sp>
      <p:sp>
        <p:nvSpPr>
          <p:cNvPr id="119" name="Google Shape;119;p17"/>
          <p:cNvSpPr txBox="1"/>
          <p:nvPr/>
        </p:nvSpPr>
        <p:spPr>
          <a:xfrm>
            <a:off x="3601200" y="1793900"/>
            <a:ext cx="1941600" cy="569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500">
                <a:latin typeface="Twentieth Century"/>
                <a:ea typeface="Twentieth Century"/>
                <a:cs typeface="Twentieth Century"/>
                <a:sym typeface="Twentieth Century"/>
              </a:rPr>
              <a:t>Today</a:t>
            </a:r>
            <a:endParaRPr b="1" sz="2500">
              <a:latin typeface="Twentieth Century"/>
              <a:ea typeface="Twentieth Century"/>
              <a:cs typeface="Twentieth Century"/>
              <a:sym typeface="Twentieth Century"/>
            </a:endParaRPr>
          </a:p>
        </p:txBody>
      </p:sp>
      <p:sp>
        <p:nvSpPr>
          <p:cNvPr id="120" name="Google Shape;120;p17"/>
          <p:cNvSpPr txBox="1"/>
          <p:nvPr/>
        </p:nvSpPr>
        <p:spPr>
          <a:xfrm>
            <a:off x="5950950" y="2095250"/>
            <a:ext cx="19416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800">
                <a:latin typeface="Twentieth Century"/>
                <a:ea typeface="Twentieth Century"/>
                <a:cs typeface="Twentieth Century"/>
                <a:sym typeface="Twentieth Century"/>
              </a:rPr>
              <a:t>Coming up</a:t>
            </a:r>
            <a:endParaRPr b="1" sz="1800">
              <a:latin typeface="Twentieth Century"/>
              <a:ea typeface="Twentieth Century"/>
              <a:cs typeface="Twentieth Century"/>
              <a:sym typeface="Twentieth Century"/>
            </a:endParaRPr>
          </a:p>
        </p:txBody>
      </p:sp>
      <p:sp>
        <p:nvSpPr>
          <p:cNvPr id="121" name="Google Shape;121;p17"/>
          <p:cNvSpPr txBox="1"/>
          <p:nvPr/>
        </p:nvSpPr>
        <p:spPr>
          <a:xfrm>
            <a:off x="3601200" y="3710150"/>
            <a:ext cx="1941600" cy="1262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lang="en">
                <a:solidFill>
                  <a:schemeClr val="dk1"/>
                </a:solidFill>
                <a:latin typeface="Twentieth Century"/>
                <a:ea typeface="Twentieth Century"/>
                <a:cs typeface="Twentieth Century"/>
                <a:sym typeface="Twentieth Century"/>
              </a:rPr>
              <a:t>Move forward on assessing FotoKite and Vacant Lot Monitoring</a:t>
            </a:r>
            <a:endParaRPr>
              <a:solidFill>
                <a:schemeClr val="dk1"/>
              </a:solidFill>
              <a:latin typeface="Twentieth Century"/>
              <a:ea typeface="Twentieth Century"/>
              <a:cs typeface="Twentieth Century"/>
              <a:sym typeface="Twentieth Century"/>
            </a:endParaRPr>
          </a:p>
          <a:p>
            <a:pPr indent="0" lvl="0" marL="0" rtl="0" algn="ctr">
              <a:spcBef>
                <a:spcPts val="0"/>
              </a:spcBef>
              <a:spcAft>
                <a:spcPts val="0"/>
              </a:spcAft>
              <a:buNone/>
            </a:pPr>
            <a:r>
              <a:rPr lang="en">
                <a:solidFill>
                  <a:schemeClr val="dk1"/>
                </a:solidFill>
                <a:latin typeface="Twentieth Century"/>
                <a:ea typeface="Twentieth Century"/>
                <a:cs typeface="Twentieth Century"/>
                <a:sym typeface="Twentieth Century"/>
              </a:rPr>
              <a:t>and Community Asset Tracker</a:t>
            </a:r>
            <a:endParaRPr>
              <a:solidFill>
                <a:schemeClr val="dk1"/>
              </a:solidFill>
              <a:latin typeface="Twentieth Century"/>
              <a:ea typeface="Twentieth Century"/>
              <a:cs typeface="Twentieth Century"/>
              <a:sym typeface="Twentieth Century"/>
            </a:endParaRPr>
          </a:p>
        </p:txBody>
      </p:sp>
      <p:sp>
        <p:nvSpPr>
          <p:cNvPr id="122" name="Google Shape;122;p17"/>
          <p:cNvSpPr txBox="1"/>
          <p:nvPr/>
        </p:nvSpPr>
        <p:spPr>
          <a:xfrm>
            <a:off x="5950950" y="3710150"/>
            <a:ext cx="19416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Build recommendations for FotoKite and Vacant Lot Monitoring</a:t>
            </a:r>
            <a:endParaRPr>
              <a:latin typeface="Twentieth Century"/>
              <a:ea typeface="Twentieth Century"/>
              <a:cs typeface="Twentieth Century"/>
              <a:sym typeface="Twentieth Century"/>
            </a:endParaRPr>
          </a:p>
        </p:txBody>
      </p:sp>
      <p:sp>
        <p:nvSpPr>
          <p:cNvPr id="123" name="Google Shape;123;p17"/>
          <p:cNvSpPr/>
          <p:nvPr/>
        </p:nvSpPr>
        <p:spPr>
          <a:xfrm>
            <a:off x="6512850" y="2671100"/>
            <a:ext cx="817800" cy="817800"/>
          </a:xfrm>
          <a:prstGeom prst="ellipse">
            <a:avLst/>
          </a:prstGeom>
          <a:solidFill>
            <a:schemeClr val="lt1"/>
          </a:solidFill>
          <a:ln cap="flat" cmpd="sng" w="7620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8"/>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29" name="Google Shape;129;p18"/>
          <p:cNvSpPr txBox="1"/>
          <p:nvPr/>
        </p:nvSpPr>
        <p:spPr>
          <a:xfrm>
            <a:off x="669875" y="851625"/>
            <a:ext cx="33054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Significant Changes</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30" name="Google Shape;130;p18"/>
          <p:cNvSpPr txBox="1"/>
          <p:nvPr/>
        </p:nvSpPr>
        <p:spPr>
          <a:xfrm>
            <a:off x="876550" y="1304475"/>
            <a:ext cx="7810200" cy="769500"/>
          </a:xfrm>
          <a:prstGeom prst="rect">
            <a:avLst/>
          </a:prstGeom>
          <a:noFill/>
          <a:ln>
            <a:noFill/>
          </a:ln>
        </p:spPr>
        <p:txBody>
          <a:bodyPr anchorCtr="0" anchor="t" bIns="91425" lIns="91425" spcFirstLastPara="1" rIns="91425" wrap="square" tIns="91425">
            <a:noAutofit/>
          </a:bodyPr>
          <a:lstStyle/>
          <a:p>
            <a:pPr indent="-311150" lvl="0" marL="457200" rtl="0" algn="l">
              <a:spcBef>
                <a:spcPts val="0"/>
              </a:spcBef>
              <a:spcAft>
                <a:spcPts val="0"/>
              </a:spcAft>
              <a:buClr>
                <a:schemeClr val="accent1"/>
              </a:buClr>
              <a:buSzPts val="1300"/>
              <a:buFont typeface="Calibri"/>
              <a:buChar char="●"/>
            </a:pPr>
            <a:r>
              <a:rPr b="1" lang="en" sz="1300">
                <a:solidFill>
                  <a:schemeClr val="accent1"/>
                </a:solidFill>
                <a:latin typeface="Calibri"/>
                <a:ea typeface="Calibri"/>
                <a:cs typeface="Calibri"/>
                <a:sym typeface="Calibri"/>
              </a:rPr>
              <a:t>Surveillance Technology:</a:t>
            </a:r>
            <a:r>
              <a:rPr lang="en" sz="1300">
                <a:solidFill>
                  <a:schemeClr val="accent1"/>
                </a:solidFill>
                <a:latin typeface="Calibri"/>
                <a:ea typeface="Calibri"/>
                <a:cs typeface="Calibri"/>
                <a:sym typeface="Calibri"/>
              </a:rPr>
              <a:t> Technologies or capabilities that observe or analyze the movements, behavior, or actions of identifiable entities (including individuals, groups, organizations, software, or hardware) in a manner that is reasonably likely to raise concerns about civil liberties, freedom of speech or association, racial equity or social justice.</a:t>
            </a:r>
            <a:endParaRPr sz="1300">
              <a:solidFill>
                <a:schemeClr val="accent1"/>
              </a:solidFill>
              <a:latin typeface="Calibri"/>
              <a:ea typeface="Calibri"/>
              <a:cs typeface="Calibri"/>
              <a:sym typeface="Calibri"/>
            </a:endParaRPr>
          </a:p>
          <a:p>
            <a:pPr indent="-311150" lvl="0" marL="457200" rtl="0" algn="l">
              <a:spcBef>
                <a:spcPts val="0"/>
              </a:spcBef>
              <a:spcAft>
                <a:spcPts val="0"/>
              </a:spcAft>
              <a:buClr>
                <a:schemeClr val="accent1"/>
              </a:buClr>
              <a:buSzPts val="1300"/>
              <a:buFont typeface="Calibri"/>
              <a:buChar char="●"/>
            </a:pPr>
            <a:r>
              <a:rPr b="1" lang="en" sz="1300">
                <a:solidFill>
                  <a:schemeClr val="accent1"/>
                </a:solidFill>
                <a:latin typeface="Calibri"/>
                <a:ea typeface="Calibri"/>
                <a:cs typeface="Calibri"/>
                <a:sym typeface="Calibri"/>
              </a:rPr>
              <a:t>Data Collection Technology:</a:t>
            </a:r>
            <a:r>
              <a:rPr lang="en" sz="1300">
                <a:solidFill>
                  <a:schemeClr val="accent1"/>
                </a:solidFill>
                <a:latin typeface="Calibri"/>
                <a:ea typeface="Calibri"/>
                <a:cs typeface="Calibri"/>
                <a:sym typeface="Calibri"/>
              </a:rPr>
              <a:t> Technologies that use a systematic approach to gathering and measuring information from one or more sources in a way that contributes to a complete and accurate picture of an area of interest.</a:t>
            </a:r>
            <a:endParaRPr sz="1300">
              <a:solidFill>
                <a:schemeClr val="accent1"/>
              </a:solidFill>
              <a:latin typeface="Calibri"/>
              <a:ea typeface="Calibri"/>
              <a:cs typeface="Calibri"/>
              <a:sym typeface="Calibri"/>
            </a:endParaRPr>
          </a:p>
          <a:p>
            <a:pPr indent="-311150" lvl="0" marL="457200" rtl="0" algn="l">
              <a:spcBef>
                <a:spcPts val="0"/>
              </a:spcBef>
              <a:spcAft>
                <a:spcPts val="0"/>
              </a:spcAft>
              <a:buClr>
                <a:schemeClr val="accent1"/>
              </a:buClr>
              <a:buSzPts val="1300"/>
              <a:buFont typeface="Calibri"/>
              <a:buChar char="●"/>
            </a:pPr>
            <a:r>
              <a:rPr b="1" lang="en" sz="1300">
                <a:solidFill>
                  <a:schemeClr val="accent1"/>
                </a:solidFill>
                <a:latin typeface="Calibri"/>
                <a:ea typeface="Calibri"/>
                <a:cs typeface="Calibri"/>
                <a:sym typeface="Calibri"/>
              </a:rPr>
              <a:t>Identifiable Individuals: </a:t>
            </a:r>
            <a:r>
              <a:rPr lang="en" sz="1300">
                <a:solidFill>
                  <a:schemeClr val="accent1"/>
                </a:solidFill>
                <a:latin typeface="Calibri"/>
                <a:ea typeface="Calibri"/>
                <a:cs typeface="Calibri"/>
                <a:sym typeface="Calibri"/>
              </a:rPr>
              <a:t>Any information that can be used to distinguish one person from another or can be used for deanonymizing previously anonymous data.</a:t>
            </a:r>
            <a:endParaRPr sz="1300">
              <a:solidFill>
                <a:schemeClr val="accent1"/>
              </a:solidFill>
              <a:latin typeface="Calibri"/>
              <a:ea typeface="Calibri"/>
              <a:cs typeface="Calibri"/>
              <a:sym typeface="Calibri"/>
            </a:endParaRPr>
          </a:p>
          <a:p>
            <a:pPr indent="-311150" lvl="0" marL="457200" rtl="0" algn="l">
              <a:spcBef>
                <a:spcPts val="0"/>
              </a:spcBef>
              <a:spcAft>
                <a:spcPts val="0"/>
              </a:spcAft>
              <a:buClr>
                <a:schemeClr val="accent1"/>
              </a:buClr>
              <a:buSzPts val="1300"/>
              <a:buFont typeface="Calibri"/>
              <a:buChar char="●"/>
            </a:pPr>
            <a:r>
              <a:rPr b="1" lang="en" sz="1300">
                <a:solidFill>
                  <a:schemeClr val="accent1"/>
                </a:solidFill>
                <a:latin typeface="Calibri"/>
                <a:ea typeface="Calibri"/>
                <a:cs typeface="Calibri"/>
                <a:sym typeface="Calibri"/>
              </a:rPr>
              <a:t>Anonymization: </a:t>
            </a:r>
            <a:r>
              <a:rPr lang="en" sz="1300">
                <a:solidFill>
                  <a:schemeClr val="accent1"/>
                </a:solidFill>
                <a:latin typeface="Calibri"/>
                <a:ea typeface="Calibri"/>
                <a:cs typeface="Calibri"/>
                <a:sym typeface="Calibri"/>
              </a:rPr>
              <a:t>The process of removing personally identifiable information from data sets, so that the people whom the data describe remain anonymous. Differentiated by ‘Weak Anonymization’ (PII is removed from data) and ‘Strong Anonymization’ (features to redundantly encode PI or can be used in de-anonymization removed from data).</a:t>
            </a:r>
            <a:endParaRPr sz="1300">
              <a:solidFill>
                <a:schemeClr val="accent1"/>
              </a:solidFill>
              <a:latin typeface="Calibri"/>
              <a:ea typeface="Calibri"/>
              <a:cs typeface="Calibri"/>
              <a:sym typeface="Calibri"/>
            </a:endParaRPr>
          </a:p>
          <a:p>
            <a:pPr indent="-311150" lvl="0" marL="457200" rtl="0" algn="l">
              <a:spcBef>
                <a:spcPts val="0"/>
              </a:spcBef>
              <a:spcAft>
                <a:spcPts val="0"/>
              </a:spcAft>
              <a:buClr>
                <a:schemeClr val="accent1"/>
              </a:buClr>
              <a:buSzPts val="1300"/>
              <a:buFont typeface="Calibri"/>
              <a:buChar char="●"/>
            </a:pPr>
            <a:r>
              <a:rPr b="1" lang="en" sz="1300">
                <a:solidFill>
                  <a:schemeClr val="accent1"/>
                </a:solidFill>
                <a:latin typeface="Calibri"/>
                <a:ea typeface="Calibri"/>
                <a:cs typeface="Calibri"/>
                <a:sym typeface="Calibri"/>
              </a:rPr>
              <a:t>Surveillance Software: </a:t>
            </a:r>
            <a:r>
              <a:rPr lang="en" sz="1300">
                <a:solidFill>
                  <a:schemeClr val="accent1"/>
                </a:solidFill>
                <a:latin typeface="Calibri"/>
                <a:ea typeface="Calibri"/>
                <a:cs typeface="Calibri"/>
                <a:sym typeface="Calibri"/>
              </a:rPr>
              <a:t>Is or supports any electronic device, software program, or hosted software solution that is designed or primarily intended to be used for the purpose of surveillance. Software with a secondary purpose of surveillance will also be reviewed by the group with the understanding that the primary intent is not surveillance.</a:t>
            </a:r>
            <a:endParaRPr sz="1300">
              <a:solidFill>
                <a:schemeClr val="accent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300">
              <a:solidFill>
                <a:schemeClr val="accent1"/>
              </a:solidFill>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t/>
            </a:r>
            <a:endParaRPr sz="1300">
              <a:solidFill>
                <a:schemeClr val="accent1"/>
              </a:solidFill>
              <a:latin typeface="Roboto"/>
              <a:ea typeface="Roboto"/>
              <a:cs typeface="Roboto"/>
              <a:sym typeface="Roboto"/>
            </a:endParaRPr>
          </a:p>
          <a:p>
            <a:pPr indent="0" lvl="0" marL="0" rtl="0" algn="l">
              <a:spcBef>
                <a:spcPts val="0"/>
              </a:spcBef>
              <a:spcAft>
                <a:spcPts val="0"/>
              </a:spcAft>
              <a:buNone/>
            </a:pPr>
            <a:r>
              <a:t/>
            </a:r>
            <a:endParaRPr sz="1300">
              <a:solidFill>
                <a:srgbClr val="062858"/>
              </a:solidFill>
              <a:latin typeface="Calibri"/>
              <a:ea typeface="Calibri"/>
              <a:cs typeface="Calibri"/>
              <a:sym typeface="Calibri"/>
            </a:endParaRPr>
          </a:p>
          <a:p>
            <a:pPr indent="0" lvl="0" marL="0" rtl="0" algn="l">
              <a:spcBef>
                <a:spcPts val="0"/>
              </a:spcBef>
              <a:spcAft>
                <a:spcPts val="0"/>
              </a:spcAft>
              <a:buNone/>
            </a:pPr>
            <a:r>
              <a:t/>
            </a:r>
            <a:endParaRPr sz="1200">
              <a:solidFill>
                <a:srgbClr val="062858"/>
              </a:solidFill>
              <a:latin typeface="Roboto"/>
              <a:ea typeface="Roboto"/>
              <a:cs typeface="Roboto"/>
              <a:sym typeface="Roboto"/>
            </a:endParaRPr>
          </a:p>
          <a:p>
            <a:pPr indent="0" lvl="0" marL="0" rtl="0" algn="l">
              <a:spcBef>
                <a:spcPts val="0"/>
              </a:spcBef>
              <a:spcAft>
                <a:spcPts val="0"/>
              </a:spcAft>
              <a:buNone/>
            </a:pPr>
            <a:r>
              <a:t/>
            </a:r>
            <a:endParaRPr sz="1200">
              <a:solidFill>
                <a:srgbClr val="062858"/>
              </a:solidFill>
              <a:latin typeface="Roboto"/>
              <a:ea typeface="Roboto"/>
              <a:cs typeface="Roboto"/>
              <a:sym typeface="Roboto"/>
            </a:endParaRPr>
          </a:p>
        </p:txBody>
      </p:sp>
      <p:sp>
        <p:nvSpPr>
          <p:cNvPr id="131" name="Google Shape;131;p18"/>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19"/>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37" name="Google Shape;137;p19"/>
          <p:cNvSpPr txBox="1"/>
          <p:nvPr/>
        </p:nvSpPr>
        <p:spPr>
          <a:xfrm>
            <a:off x="669875" y="851625"/>
            <a:ext cx="33054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New Definitions</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38" name="Google Shape;138;p19"/>
          <p:cNvSpPr txBox="1"/>
          <p:nvPr/>
        </p:nvSpPr>
        <p:spPr>
          <a:xfrm>
            <a:off x="876550" y="1685475"/>
            <a:ext cx="7810200" cy="769500"/>
          </a:xfrm>
          <a:prstGeom prst="rect">
            <a:avLst/>
          </a:prstGeom>
          <a:noFill/>
          <a:ln>
            <a:noFill/>
          </a:ln>
        </p:spPr>
        <p:txBody>
          <a:bodyPr anchorCtr="0" anchor="t" bIns="91425" lIns="91425" spcFirstLastPara="1" rIns="91425" wrap="square" tIns="91425">
            <a:noAutofit/>
          </a:bodyPr>
          <a:lstStyle/>
          <a:p>
            <a:pPr indent="-304800" lvl="0" marL="457200" rtl="0" algn="l">
              <a:spcBef>
                <a:spcPts val="0"/>
              </a:spcBef>
              <a:spcAft>
                <a:spcPts val="0"/>
              </a:spcAft>
              <a:buClr>
                <a:schemeClr val="accent1"/>
              </a:buClr>
              <a:buSzPts val="1200"/>
              <a:buFont typeface="Calibri"/>
              <a:buChar char="●"/>
            </a:pPr>
            <a:r>
              <a:rPr b="1" lang="en" sz="1200">
                <a:solidFill>
                  <a:schemeClr val="accent1"/>
                </a:solidFill>
                <a:latin typeface="Calibri"/>
                <a:ea typeface="Calibri"/>
                <a:cs typeface="Calibri"/>
                <a:sym typeface="Calibri"/>
              </a:rPr>
              <a:t>Disclosure &amp;</a:t>
            </a:r>
            <a:r>
              <a:rPr b="1" lang="en" sz="1200">
                <a:solidFill>
                  <a:schemeClr val="accent1"/>
                </a:solidFill>
                <a:latin typeface="Calibri"/>
                <a:ea typeface="Calibri"/>
                <a:cs typeface="Calibri"/>
                <a:sym typeface="Calibri"/>
              </a:rPr>
              <a:t> </a:t>
            </a:r>
            <a:r>
              <a:rPr b="1" lang="en" sz="1200">
                <a:solidFill>
                  <a:schemeClr val="accent1"/>
                </a:solidFill>
                <a:latin typeface="Calibri"/>
                <a:ea typeface="Calibri"/>
                <a:cs typeface="Calibri"/>
                <a:sym typeface="Calibri"/>
              </a:rPr>
              <a:t>Opt Out:</a:t>
            </a:r>
            <a:r>
              <a:rPr lang="en" sz="1200">
                <a:solidFill>
                  <a:schemeClr val="accent1"/>
                </a:solidFill>
                <a:latin typeface="Calibri"/>
                <a:ea typeface="Calibri"/>
                <a:cs typeface="Calibri"/>
                <a:sym typeface="Calibri"/>
              </a:rPr>
              <a:t> A direction by the constituent that you not disclose nonpublic personal information about that consumer to a nonaffiliated third party</a:t>
            </a:r>
            <a:endParaRPr sz="1200">
              <a:solidFill>
                <a:schemeClr val="accent1"/>
              </a:solidFill>
              <a:latin typeface="Calibri"/>
              <a:ea typeface="Calibri"/>
              <a:cs typeface="Calibri"/>
              <a:sym typeface="Calibri"/>
            </a:endParaRPr>
          </a:p>
          <a:p>
            <a:pPr indent="-304800" lvl="0" marL="457200" rtl="0" algn="l">
              <a:spcBef>
                <a:spcPts val="0"/>
              </a:spcBef>
              <a:spcAft>
                <a:spcPts val="0"/>
              </a:spcAft>
              <a:buClr>
                <a:schemeClr val="accent1"/>
              </a:buClr>
              <a:buSzPts val="1200"/>
              <a:buFont typeface="Calibri"/>
              <a:buChar char="●"/>
            </a:pPr>
            <a:r>
              <a:rPr b="1" lang="en" sz="1200">
                <a:solidFill>
                  <a:schemeClr val="accent1"/>
                </a:solidFill>
                <a:latin typeface="Calibri"/>
                <a:ea typeface="Calibri"/>
                <a:cs typeface="Calibri"/>
                <a:sym typeface="Calibri"/>
              </a:rPr>
              <a:t>Implied Consent:</a:t>
            </a:r>
            <a:r>
              <a:rPr lang="en" sz="1200">
                <a:solidFill>
                  <a:schemeClr val="accent1"/>
                </a:solidFill>
                <a:latin typeface="Calibri"/>
                <a:ea typeface="Calibri"/>
                <a:cs typeface="Calibri"/>
                <a:sym typeface="Calibri"/>
              </a:rPr>
              <a:t> Consent which is not expressly granted by a person, but rather implicitly granted by a person's actions and the facts and circumstances of a particular situation (or in some cases, by a person's silence or inaction)</a:t>
            </a:r>
            <a:endParaRPr sz="1200">
              <a:solidFill>
                <a:schemeClr val="accent1"/>
              </a:solidFill>
              <a:latin typeface="Calibri"/>
              <a:ea typeface="Calibri"/>
              <a:cs typeface="Calibri"/>
              <a:sym typeface="Calibri"/>
            </a:endParaRPr>
          </a:p>
          <a:p>
            <a:pPr indent="-304800" lvl="0" marL="457200" rtl="0" algn="l">
              <a:spcBef>
                <a:spcPts val="0"/>
              </a:spcBef>
              <a:spcAft>
                <a:spcPts val="0"/>
              </a:spcAft>
              <a:buClr>
                <a:schemeClr val="accent1"/>
              </a:buClr>
              <a:buSzPts val="1200"/>
              <a:buFont typeface="Calibri"/>
              <a:buChar char="●"/>
            </a:pPr>
            <a:r>
              <a:rPr lang="en" sz="1200">
                <a:solidFill>
                  <a:schemeClr val="accent1"/>
                </a:solidFill>
                <a:latin typeface="Calibri"/>
                <a:ea typeface="Calibri"/>
                <a:cs typeface="Calibri"/>
                <a:sym typeface="Calibri"/>
              </a:rPr>
              <a:t>Justified without Consent:</a:t>
            </a:r>
            <a:endParaRPr sz="1200">
              <a:solidFill>
                <a:schemeClr val="accent1"/>
              </a:solidFill>
              <a:latin typeface="Calibri"/>
              <a:ea typeface="Calibri"/>
              <a:cs typeface="Calibri"/>
              <a:sym typeface="Calibri"/>
            </a:endParaRPr>
          </a:p>
          <a:p>
            <a:pPr indent="-304800" lvl="0" marL="457200" rtl="0" algn="l">
              <a:spcBef>
                <a:spcPts val="0"/>
              </a:spcBef>
              <a:spcAft>
                <a:spcPts val="0"/>
              </a:spcAft>
              <a:buClr>
                <a:schemeClr val="accent1"/>
              </a:buClr>
              <a:buSzPts val="1200"/>
              <a:buFont typeface="Calibri"/>
              <a:buChar char="●"/>
            </a:pPr>
            <a:r>
              <a:rPr lang="en" sz="1200">
                <a:solidFill>
                  <a:schemeClr val="accent1"/>
                </a:solidFill>
                <a:latin typeface="Calibri"/>
                <a:ea typeface="Calibri"/>
                <a:cs typeface="Calibri"/>
                <a:sym typeface="Calibri"/>
              </a:rPr>
              <a:t>Improper Collection of Data: </a:t>
            </a:r>
            <a:endParaRPr sz="1200">
              <a:solidFill>
                <a:schemeClr val="accent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200">
              <a:solidFill>
                <a:schemeClr val="accent1"/>
              </a:solidFill>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t/>
            </a:r>
            <a:endParaRPr sz="1200">
              <a:solidFill>
                <a:schemeClr val="accent1"/>
              </a:solidFill>
              <a:latin typeface="Roboto"/>
              <a:ea typeface="Roboto"/>
              <a:cs typeface="Roboto"/>
              <a:sym typeface="Roboto"/>
            </a:endParaRPr>
          </a:p>
          <a:p>
            <a:pPr indent="0" lvl="0" marL="0" rtl="0" algn="l">
              <a:spcBef>
                <a:spcPts val="0"/>
              </a:spcBef>
              <a:spcAft>
                <a:spcPts val="0"/>
              </a:spcAft>
              <a:buNone/>
            </a:pPr>
            <a:r>
              <a:t/>
            </a:r>
            <a:endParaRPr sz="1200">
              <a:solidFill>
                <a:srgbClr val="062858"/>
              </a:solidFill>
              <a:latin typeface="Calibri"/>
              <a:ea typeface="Calibri"/>
              <a:cs typeface="Calibri"/>
              <a:sym typeface="Calibri"/>
            </a:endParaRPr>
          </a:p>
          <a:p>
            <a:pPr indent="0" lvl="0" marL="0" rtl="0" algn="l">
              <a:spcBef>
                <a:spcPts val="0"/>
              </a:spcBef>
              <a:spcAft>
                <a:spcPts val="0"/>
              </a:spcAft>
              <a:buNone/>
            </a:pPr>
            <a:r>
              <a:t/>
            </a:r>
            <a:endParaRPr sz="1200">
              <a:solidFill>
                <a:srgbClr val="062858"/>
              </a:solidFill>
              <a:latin typeface="Roboto"/>
              <a:ea typeface="Roboto"/>
              <a:cs typeface="Roboto"/>
              <a:sym typeface="Roboto"/>
            </a:endParaRPr>
          </a:p>
          <a:p>
            <a:pPr indent="0" lvl="0" marL="0" rtl="0" algn="l">
              <a:spcBef>
                <a:spcPts val="0"/>
              </a:spcBef>
              <a:spcAft>
                <a:spcPts val="0"/>
              </a:spcAft>
              <a:buNone/>
            </a:pPr>
            <a:r>
              <a:t/>
            </a:r>
            <a:endParaRPr sz="1200">
              <a:solidFill>
                <a:srgbClr val="062858"/>
              </a:solidFill>
              <a:latin typeface="Roboto"/>
              <a:ea typeface="Roboto"/>
              <a:cs typeface="Roboto"/>
              <a:sym typeface="Roboto"/>
            </a:endParaRPr>
          </a:p>
        </p:txBody>
      </p:sp>
      <p:sp>
        <p:nvSpPr>
          <p:cNvPr id="139" name="Google Shape;139;p19"/>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gtEl>
                                        <p:attrNameLst>
                                          <p:attrName>style.visibility</p:attrName>
                                        </p:attrNameLst>
                                      </p:cBhvr>
                                      <p:to>
                                        <p:strVal val="visible"/>
                                      </p:to>
                                    </p:set>
                                    <p:animEffect filter="fade" transition="in">
                                      <p:cBhvr>
                                        <p:cTn dur="1000"/>
                                        <p:tgtEl>
                                          <p:spTgt spid="13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0"/>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45" name="Google Shape;145;p20"/>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46" name="Google Shape;146;p20"/>
          <p:cNvSpPr txBox="1"/>
          <p:nvPr/>
        </p:nvSpPr>
        <p:spPr>
          <a:xfrm>
            <a:off x="1134950" y="942300"/>
            <a:ext cx="3091500" cy="4584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200">
                <a:solidFill>
                  <a:srgbClr val="062858"/>
                </a:solidFill>
                <a:latin typeface="Twentieth Century"/>
                <a:ea typeface="Twentieth Century"/>
                <a:cs typeface="Twentieth Century"/>
                <a:sym typeface="Twentieth Century"/>
              </a:rPr>
              <a:t>Decisions</a:t>
            </a:r>
            <a:endParaRPr sz="2200">
              <a:solidFill>
                <a:srgbClr val="062858"/>
              </a:solidFill>
              <a:latin typeface="Twentieth Century"/>
              <a:ea typeface="Twentieth Century"/>
              <a:cs typeface="Twentieth Century"/>
              <a:sym typeface="Twentieth Century"/>
            </a:endParaRPr>
          </a:p>
        </p:txBody>
      </p:sp>
      <p:sp>
        <p:nvSpPr>
          <p:cNvPr id="147" name="Google Shape;147;p20"/>
          <p:cNvSpPr txBox="1"/>
          <p:nvPr/>
        </p:nvSpPr>
        <p:spPr>
          <a:xfrm>
            <a:off x="1134950" y="1301400"/>
            <a:ext cx="6235500" cy="36810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Fotokite: </a:t>
            </a:r>
            <a:r>
              <a:rPr lang="en" sz="1500">
                <a:solidFill>
                  <a:srgbClr val="062858"/>
                </a:solidFill>
                <a:latin typeface="Twentieth Century"/>
                <a:ea typeface="Twentieth Century"/>
                <a:cs typeface="Twentieth Century"/>
                <a:sym typeface="Twentieth Century"/>
              </a:rPr>
              <a:t>Aerial UAS allowing for different perspectives during crisis response. Not exempt, will go through the process.</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Press Release out, currently in public comment period</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highlight>
                  <a:srgbClr val="9FC5E8"/>
                </a:highlight>
                <a:latin typeface="Twentieth Century"/>
                <a:ea typeface="Twentieth Century"/>
                <a:cs typeface="Twentieth Century"/>
                <a:sym typeface="Twentieth Century"/>
              </a:rPr>
              <a:t>Dept updating request form</a:t>
            </a:r>
            <a:endParaRPr sz="1500">
              <a:solidFill>
                <a:srgbClr val="062858"/>
              </a:solidFill>
              <a:highlight>
                <a:srgbClr val="9FC5E8"/>
              </a:highlight>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Vacant Lot Monitoring:</a:t>
            </a:r>
            <a:r>
              <a:rPr lang="en" sz="1500">
                <a:solidFill>
                  <a:srgbClr val="062858"/>
                </a:solidFill>
                <a:latin typeface="Twentieth Century"/>
                <a:ea typeface="Twentieth Century"/>
                <a:cs typeface="Twentieth Century"/>
                <a:sym typeface="Twentieth Century"/>
              </a:rPr>
              <a:t> Sensor that detect changes in a scene to monitor lots for dumping. Not exempt, will go through the process.</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chemeClr val="accent1"/>
                </a:solidFill>
                <a:latin typeface="Twentieth Century"/>
                <a:ea typeface="Twentieth Century"/>
                <a:cs typeface="Twentieth Century"/>
                <a:sym typeface="Twentieth Century"/>
              </a:rPr>
              <a:t>Press Release out, currently in public comment period</a:t>
            </a:r>
            <a:endParaRPr sz="1500">
              <a:solidFill>
                <a:schemeClr val="accent1"/>
              </a:solidFill>
              <a:latin typeface="Twentieth Century"/>
              <a:ea typeface="Twentieth Century"/>
              <a:cs typeface="Twentieth Century"/>
              <a:sym typeface="Twentieth Century"/>
            </a:endParaRPr>
          </a:p>
          <a:p>
            <a:pPr indent="-323850" lvl="1" marL="914400" rtl="0" algn="l">
              <a:spcBef>
                <a:spcPts val="0"/>
              </a:spcBef>
              <a:spcAft>
                <a:spcPts val="0"/>
              </a:spcAft>
              <a:buClr>
                <a:schemeClr val="accent1"/>
              </a:buClr>
              <a:buSzPts val="1500"/>
              <a:buFont typeface="Twentieth Century"/>
              <a:buChar char="○"/>
            </a:pPr>
            <a:r>
              <a:rPr lang="en" sz="1500">
                <a:solidFill>
                  <a:schemeClr val="accent1"/>
                </a:solidFill>
                <a:highlight>
                  <a:srgbClr val="9FC5E8"/>
                </a:highlight>
                <a:latin typeface="Twentieth Century"/>
                <a:ea typeface="Twentieth Century"/>
                <a:cs typeface="Twentieth Century"/>
                <a:sym typeface="Twentieth Century"/>
              </a:rPr>
              <a:t>Dept updating request form</a:t>
            </a:r>
            <a:endParaRPr sz="1500">
              <a:solidFill>
                <a:schemeClr val="accent1"/>
              </a:solidFill>
              <a:highlight>
                <a:srgbClr val="9FC5E8"/>
              </a:highlight>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DocuSign: </a:t>
            </a:r>
            <a:r>
              <a:rPr lang="en" sz="1500">
                <a:solidFill>
                  <a:srgbClr val="062858"/>
                </a:solidFill>
                <a:latin typeface="Twentieth Century"/>
                <a:ea typeface="Twentieth Century"/>
                <a:cs typeface="Twentieth Century"/>
                <a:sym typeface="Twentieth Century"/>
              </a:rPr>
              <a:t>Electronic signature tool. Exempt, moving forward to implementation.</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Exempt from process</a:t>
            </a:r>
            <a:endParaRPr sz="1500">
              <a:solidFill>
                <a:srgbClr val="062858"/>
              </a:solidFill>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Community Asset Tracker: </a:t>
            </a:r>
            <a:r>
              <a:rPr lang="en" sz="1500">
                <a:solidFill>
                  <a:srgbClr val="062858"/>
                </a:solidFill>
                <a:latin typeface="Twentieth Century"/>
                <a:ea typeface="Twentieth Century"/>
                <a:cs typeface="Twentieth Century"/>
                <a:sym typeface="Twentieth Century"/>
              </a:rPr>
              <a:t>Camera with machine learning algorithm to identify objects within the city. Not enough information, tabled until more details are provided.</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chemeClr val="accent1"/>
                </a:solidFill>
                <a:highlight>
                  <a:srgbClr val="9FC5E8"/>
                </a:highlight>
                <a:latin typeface="Twentieth Century"/>
                <a:ea typeface="Twentieth Century"/>
                <a:cs typeface="Twentieth Century"/>
                <a:sym typeface="Twentieth Century"/>
              </a:rPr>
              <a:t>Being discussed today</a:t>
            </a:r>
            <a:endParaRPr sz="15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1"/>
          <p:cNvSpPr/>
          <p:nvPr/>
        </p:nvSpPr>
        <p:spPr>
          <a:xfrm>
            <a:off x="6890075" y="1472475"/>
            <a:ext cx="1793100" cy="3671100"/>
          </a:xfrm>
          <a:prstGeom prst="rect">
            <a:avLst/>
          </a:prstGeom>
          <a:solidFill>
            <a:srgbClr val="CFE2F3"/>
          </a:solidFill>
          <a:ln cap="flat" cmpd="sng" w="9525">
            <a:solidFill>
              <a:srgbClr val="06285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21"/>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54" name="Google Shape;154;p21"/>
          <p:cNvSpPr txBox="1"/>
          <p:nvPr/>
        </p:nvSpPr>
        <p:spPr>
          <a:xfrm>
            <a:off x="669875" y="851625"/>
            <a:ext cx="33054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SLAs</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55" name="Google Shape;155;p21"/>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p:txBody>
      </p:sp>
      <p:sp>
        <p:nvSpPr>
          <p:cNvPr id="156" name="Google Shape;156;p21"/>
          <p:cNvSpPr/>
          <p:nvPr/>
        </p:nvSpPr>
        <p:spPr>
          <a:xfrm>
            <a:off x="749375"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21"/>
          <p:cNvSpPr txBox="1"/>
          <p:nvPr/>
        </p:nvSpPr>
        <p:spPr>
          <a:xfrm>
            <a:off x="688175" y="1778150"/>
            <a:ext cx="15744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2 - 6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(10 - 30</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Business Days)</a:t>
            </a:r>
            <a:endParaRPr>
              <a:latin typeface="Twentieth Century"/>
              <a:ea typeface="Twentieth Century"/>
              <a:cs typeface="Twentieth Century"/>
              <a:sym typeface="Twentieth Century"/>
            </a:endParaRPr>
          </a:p>
        </p:txBody>
      </p:sp>
      <p:sp>
        <p:nvSpPr>
          <p:cNvPr id="158" name="Google Shape;158;p21"/>
          <p:cNvSpPr txBox="1"/>
          <p:nvPr/>
        </p:nvSpPr>
        <p:spPr>
          <a:xfrm>
            <a:off x="688175" y="2880850"/>
            <a:ext cx="15744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Initial submission to determination of surveillance </a:t>
            </a:r>
            <a:endParaRPr>
              <a:latin typeface="Twentieth Century"/>
              <a:ea typeface="Twentieth Century"/>
              <a:cs typeface="Twentieth Century"/>
              <a:sym typeface="Twentieth Century"/>
            </a:endParaRPr>
          </a:p>
        </p:txBody>
      </p:sp>
      <p:sp>
        <p:nvSpPr>
          <p:cNvPr id="159" name="Google Shape;159;p21"/>
          <p:cNvSpPr/>
          <p:nvPr/>
        </p:nvSpPr>
        <p:spPr>
          <a:xfrm>
            <a:off x="2826200"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21"/>
          <p:cNvSpPr txBox="1"/>
          <p:nvPr/>
        </p:nvSpPr>
        <p:spPr>
          <a:xfrm>
            <a:off x="2765000" y="17781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Every </a:t>
            </a:r>
            <a:r>
              <a:rPr lang="en">
                <a:latin typeface="Twentieth Century"/>
                <a:ea typeface="Twentieth Century"/>
                <a:cs typeface="Twentieth Century"/>
                <a:sym typeface="Twentieth Century"/>
              </a:rPr>
              <a:t>2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Business Days)</a:t>
            </a:r>
            <a:endParaRPr>
              <a:latin typeface="Twentieth Century"/>
              <a:ea typeface="Twentieth Century"/>
              <a:cs typeface="Twentieth Century"/>
              <a:sym typeface="Twentieth Century"/>
            </a:endParaRPr>
          </a:p>
        </p:txBody>
      </p:sp>
      <p:sp>
        <p:nvSpPr>
          <p:cNvPr id="161" name="Google Shape;161;p21"/>
          <p:cNvSpPr txBox="1"/>
          <p:nvPr/>
        </p:nvSpPr>
        <p:spPr>
          <a:xfrm>
            <a:off x="2765000" y="2880850"/>
            <a:ext cx="1574400" cy="1046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Short duration meeting to vote on technology exemptions</a:t>
            </a:r>
            <a:endParaRPr>
              <a:latin typeface="Twentieth Century"/>
              <a:ea typeface="Twentieth Century"/>
              <a:cs typeface="Twentieth Century"/>
              <a:sym typeface="Twentieth Century"/>
            </a:endParaRPr>
          </a:p>
        </p:txBody>
      </p:sp>
      <p:sp>
        <p:nvSpPr>
          <p:cNvPr id="162" name="Google Shape;162;p21"/>
          <p:cNvSpPr/>
          <p:nvPr/>
        </p:nvSpPr>
        <p:spPr>
          <a:xfrm>
            <a:off x="4903025"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21"/>
          <p:cNvSpPr txBox="1"/>
          <p:nvPr/>
        </p:nvSpPr>
        <p:spPr>
          <a:xfrm>
            <a:off x="4841825" y="17781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2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Business Days)</a:t>
            </a:r>
            <a:endParaRPr>
              <a:latin typeface="Twentieth Century"/>
              <a:ea typeface="Twentieth Century"/>
              <a:cs typeface="Twentieth Century"/>
              <a:sym typeface="Twentieth Century"/>
            </a:endParaRPr>
          </a:p>
        </p:txBody>
      </p:sp>
      <p:sp>
        <p:nvSpPr>
          <p:cNvPr id="164" name="Google Shape;164;p21"/>
          <p:cNvSpPr txBox="1"/>
          <p:nvPr/>
        </p:nvSpPr>
        <p:spPr>
          <a:xfrm>
            <a:off x="4660625" y="2880850"/>
            <a:ext cx="1936800" cy="2339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Public comment period:</a:t>
            </a:r>
            <a:endParaRPr>
              <a:latin typeface="Twentieth Century"/>
              <a:ea typeface="Twentieth Century"/>
              <a:cs typeface="Twentieth Century"/>
              <a:sym typeface="Twentieth Century"/>
            </a:endParaRPr>
          </a:p>
          <a:p>
            <a:pPr indent="-317500" lvl="0" marL="457200" rtl="0" algn="just">
              <a:spcBef>
                <a:spcPts val="0"/>
              </a:spcBef>
              <a:spcAft>
                <a:spcPts val="0"/>
              </a:spcAft>
              <a:buSzPts val="1400"/>
              <a:buFont typeface="Twentieth Century"/>
              <a:buChar char="●"/>
            </a:pPr>
            <a:r>
              <a:rPr lang="en">
                <a:latin typeface="Twentieth Century"/>
                <a:ea typeface="Twentieth Century"/>
                <a:cs typeface="Twentieth Century"/>
                <a:sym typeface="Twentieth Century"/>
              </a:rPr>
              <a:t>Issuance of press release </a:t>
            </a:r>
            <a:endParaRPr>
              <a:latin typeface="Twentieth Century"/>
              <a:ea typeface="Twentieth Century"/>
              <a:cs typeface="Twentieth Century"/>
              <a:sym typeface="Twentieth Century"/>
            </a:endParaRPr>
          </a:p>
          <a:p>
            <a:pPr indent="-317500" lvl="0" marL="457200" rtl="0" algn="just">
              <a:spcBef>
                <a:spcPts val="0"/>
              </a:spcBef>
              <a:spcAft>
                <a:spcPts val="0"/>
              </a:spcAft>
              <a:buSzPts val="1400"/>
              <a:buFont typeface="Twentieth Century"/>
              <a:buChar char="●"/>
            </a:pPr>
            <a:r>
              <a:rPr lang="en">
                <a:latin typeface="Twentieth Century"/>
                <a:ea typeface="Twentieth Century"/>
                <a:cs typeface="Twentieth Century"/>
                <a:sym typeface="Twentieth Century"/>
              </a:rPr>
              <a:t>Council meeting</a:t>
            </a:r>
            <a:endParaRPr>
              <a:latin typeface="Twentieth Century"/>
              <a:ea typeface="Twentieth Century"/>
              <a:cs typeface="Twentieth Century"/>
              <a:sym typeface="Twentieth Century"/>
            </a:endParaRPr>
          </a:p>
          <a:p>
            <a:pPr indent="0" lvl="0" marL="0" rtl="0" algn="ctr">
              <a:spcBef>
                <a:spcPts val="0"/>
              </a:spcBef>
              <a:spcAft>
                <a:spcPts val="0"/>
              </a:spcAft>
              <a:buNone/>
            </a:pPr>
            <a:r>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 For now public input will be received via a Google Form and in the future will be on the new website.</a:t>
            </a:r>
            <a:endParaRPr>
              <a:latin typeface="Twentieth Century"/>
              <a:ea typeface="Twentieth Century"/>
              <a:cs typeface="Twentieth Century"/>
              <a:sym typeface="Twentieth Century"/>
            </a:endParaRPr>
          </a:p>
        </p:txBody>
      </p:sp>
      <p:sp>
        <p:nvSpPr>
          <p:cNvPr id="165" name="Google Shape;165;p21"/>
          <p:cNvSpPr/>
          <p:nvPr/>
        </p:nvSpPr>
        <p:spPr>
          <a:xfrm>
            <a:off x="7041050"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21"/>
          <p:cNvSpPr txBox="1"/>
          <p:nvPr/>
        </p:nvSpPr>
        <p:spPr>
          <a:xfrm>
            <a:off x="6979850" y="17781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2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Business Days)</a:t>
            </a:r>
            <a:endParaRPr>
              <a:latin typeface="Twentieth Century"/>
              <a:ea typeface="Twentieth Century"/>
              <a:cs typeface="Twentieth Century"/>
              <a:sym typeface="Twentieth Century"/>
            </a:endParaRPr>
          </a:p>
        </p:txBody>
      </p:sp>
      <p:sp>
        <p:nvSpPr>
          <p:cNvPr id="167" name="Google Shape;167;p21"/>
          <p:cNvSpPr txBox="1"/>
          <p:nvPr/>
        </p:nvSpPr>
        <p:spPr>
          <a:xfrm>
            <a:off x="6798650" y="2880850"/>
            <a:ext cx="1936800" cy="2339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Submission of finalized form (by dept.) to time of recommendation. </a:t>
            </a:r>
            <a:endParaRPr>
              <a:latin typeface="Twentieth Century"/>
              <a:ea typeface="Twentieth Century"/>
              <a:cs typeface="Twentieth Century"/>
              <a:sym typeface="Twentieth Century"/>
            </a:endParaRPr>
          </a:p>
          <a:p>
            <a:pPr indent="0" lvl="0" marL="0" rtl="0" algn="ctr">
              <a:spcBef>
                <a:spcPts val="0"/>
              </a:spcBef>
              <a:spcAft>
                <a:spcPts val="0"/>
              </a:spcAft>
              <a:buNone/>
            </a:pPr>
            <a:r>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Group will individually research; departments will get follow-up questions; group to vote yes/no;  and submit recommendation.</a:t>
            </a:r>
            <a:endParaRPr>
              <a:latin typeface="Twentieth Century"/>
              <a:ea typeface="Twentieth Century"/>
              <a:cs typeface="Twentieth Century"/>
              <a:sym typeface="Twentieth Century"/>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2"/>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73" name="Google Shape;173;p22"/>
          <p:cNvSpPr txBox="1"/>
          <p:nvPr/>
        </p:nvSpPr>
        <p:spPr>
          <a:xfrm>
            <a:off x="669875" y="1233750"/>
            <a:ext cx="6138300" cy="1958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300">
                <a:solidFill>
                  <a:srgbClr val="062858"/>
                </a:solidFill>
                <a:latin typeface="Calibri"/>
                <a:ea typeface="Calibri"/>
                <a:cs typeface="Calibri"/>
                <a:sym typeface="Calibri"/>
              </a:rPr>
              <a:t>Working Group Head: </a:t>
            </a:r>
            <a:r>
              <a:rPr lang="en" sz="2300">
                <a:solidFill>
                  <a:srgbClr val="062858"/>
                </a:solidFill>
                <a:latin typeface="Calibri"/>
                <a:ea typeface="Calibri"/>
                <a:cs typeface="Calibri"/>
                <a:sym typeface="Calibri"/>
              </a:rPr>
              <a:t>Group representative</a:t>
            </a:r>
            <a:r>
              <a:rPr b="1" lang="en" sz="2300">
                <a:solidFill>
                  <a:srgbClr val="062858"/>
                </a:solidFill>
                <a:latin typeface="Calibri"/>
                <a:ea typeface="Calibri"/>
                <a:cs typeface="Calibri"/>
                <a:sym typeface="Calibri"/>
              </a:rPr>
              <a:t> </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74" name="Google Shape;174;p22"/>
          <p:cNvSpPr txBox="1"/>
          <p:nvPr/>
        </p:nvSpPr>
        <p:spPr>
          <a:xfrm>
            <a:off x="876550" y="1685475"/>
            <a:ext cx="4380900" cy="7695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Johannes, nominated by Jen Tifft</a:t>
            </a:r>
            <a:endParaRPr sz="15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
        <p:nvSpPr>
          <p:cNvPr id="175" name="Google Shape;175;p22"/>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p:txBody>
      </p:sp>
      <p:sp>
        <p:nvSpPr>
          <p:cNvPr id="176" name="Google Shape;176;p22"/>
          <p:cNvSpPr txBox="1"/>
          <p:nvPr/>
        </p:nvSpPr>
        <p:spPr>
          <a:xfrm>
            <a:off x="617925" y="2358300"/>
            <a:ext cx="7915200" cy="1958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300">
                <a:solidFill>
                  <a:srgbClr val="062858"/>
                </a:solidFill>
                <a:latin typeface="Calibri"/>
                <a:ea typeface="Calibri"/>
                <a:cs typeface="Calibri"/>
                <a:sym typeface="Calibri"/>
              </a:rPr>
              <a:t>Executive Secretary: </a:t>
            </a:r>
            <a:r>
              <a:rPr lang="en" sz="2300">
                <a:solidFill>
                  <a:srgbClr val="062858"/>
                </a:solidFill>
                <a:latin typeface="Calibri"/>
                <a:ea typeface="Calibri"/>
                <a:cs typeface="Calibri"/>
                <a:sym typeface="Calibri"/>
              </a:rPr>
              <a:t>Agenda-setting</a:t>
            </a:r>
            <a:r>
              <a:rPr lang="en" sz="2300">
                <a:solidFill>
                  <a:srgbClr val="062858"/>
                </a:solidFill>
                <a:latin typeface="Calibri"/>
                <a:ea typeface="Calibri"/>
                <a:cs typeface="Calibri"/>
                <a:sym typeface="Calibri"/>
              </a:rPr>
              <a:t> and executing SLAs.</a:t>
            </a:r>
            <a:endParaRPr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77" name="Google Shape;177;p22"/>
          <p:cNvSpPr txBox="1"/>
          <p:nvPr/>
        </p:nvSpPr>
        <p:spPr>
          <a:xfrm>
            <a:off x="919875" y="2890800"/>
            <a:ext cx="4380900" cy="7695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lang="en" sz="1500">
                <a:solidFill>
                  <a:schemeClr val="accent1"/>
                </a:solidFill>
                <a:latin typeface="Calibri"/>
                <a:ea typeface="Calibri"/>
                <a:cs typeface="Calibri"/>
                <a:sym typeface="Calibri"/>
              </a:rPr>
              <a:t>[Nominees]</a:t>
            </a:r>
            <a:endParaRPr sz="15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
        <p:nvSpPr>
          <p:cNvPr id="178" name="Google Shape;178;p22"/>
          <p:cNvSpPr txBox="1"/>
          <p:nvPr/>
        </p:nvSpPr>
        <p:spPr>
          <a:xfrm>
            <a:off x="617925" y="3507900"/>
            <a:ext cx="4870500" cy="538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300">
                <a:solidFill>
                  <a:schemeClr val="accent1"/>
                </a:solidFill>
                <a:latin typeface="Calibri"/>
                <a:ea typeface="Calibri"/>
                <a:cs typeface="Calibri"/>
                <a:sym typeface="Calibri"/>
              </a:rPr>
              <a:t>Working Group Counsel</a:t>
            </a:r>
            <a:endParaRPr b="1" sz="2300">
              <a:solidFill>
                <a:schemeClr val="accent1"/>
              </a:solidFill>
              <a:latin typeface="Calibri"/>
              <a:ea typeface="Calibri"/>
              <a:cs typeface="Calibri"/>
              <a:sym typeface="Calibri"/>
            </a:endParaRPr>
          </a:p>
        </p:txBody>
      </p:sp>
      <p:sp>
        <p:nvSpPr>
          <p:cNvPr id="179" name="Google Shape;179;p22"/>
          <p:cNvSpPr txBox="1"/>
          <p:nvPr/>
        </p:nvSpPr>
        <p:spPr>
          <a:xfrm>
            <a:off x="876550" y="4006038"/>
            <a:ext cx="5535600" cy="415500"/>
          </a:xfrm>
          <a:prstGeom prst="rect">
            <a:avLst/>
          </a:prstGeom>
          <a:noFill/>
          <a:ln>
            <a:noFill/>
          </a:ln>
        </p:spPr>
        <p:txBody>
          <a:bodyPr anchorCtr="0" anchor="t" bIns="91425" lIns="91425" spcFirstLastPara="1" rIns="91425" wrap="square" tIns="91425">
            <a:spAutoFit/>
          </a:bodyPr>
          <a:lstStyle/>
          <a:p>
            <a:pPr indent="-323850" lvl="0" marL="457200" rtl="0" algn="l">
              <a:spcBef>
                <a:spcPts val="0"/>
              </a:spcBef>
              <a:spcAft>
                <a:spcPts val="0"/>
              </a:spcAft>
              <a:buClr>
                <a:schemeClr val="accent1"/>
              </a:buClr>
              <a:buSzPts val="1500"/>
              <a:buFont typeface="Calibri"/>
              <a:buChar char="●"/>
            </a:pPr>
            <a:r>
              <a:rPr lang="en" sz="1500">
                <a:solidFill>
                  <a:schemeClr val="accent1"/>
                </a:solidFill>
                <a:latin typeface="Calibri"/>
                <a:ea typeface="Calibri"/>
                <a:cs typeface="Calibri"/>
                <a:sym typeface="Calibri"/>
              </a:rPr>
              <a:t>Patrick Blood, Corporation Counsel, City of Syracuse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3"/>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85" name="Google Shape;185;p23"/>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Community Asset Tracker</a:t>
            </a:r>
            <a:endParaRPr b="1" sz="3600">
              <a:solidFill>
                <a:srgbClr val="B98E00"/>
              </a:solidFill>
              <a:latin typeface="Times"/>
              <a:ea typeface="Times"/>
              <a:cs typeface="Times"/>
              <a:sym typeface="Times"/>
            </a:endParaRPr>
          </a:p>
        </p:txBody>
      </p:sp>
    </p:spTree>
  </p:cSld>
  <p:clrMapOvr>
    <a:masterClrMapping/>
  </p:clrMapOvr>
</p:sld>
</file>

<file path=ppt/theme/theme1.xml><?xml version="1.0" encoding="utf-8"?>
<a:theme xmlns:a="http://schemas.openxmlformats.org/drawingml/2006/main" xmlns:r="http://schemas.openxmlformats.org/officeDocument/2006/relationships" name="City of Syracuse No. #5">
  <a:themeElements>
    <a:clrScheme name="Office">
      <a:dk1>
        <a:srgbClr val="000000"/>
      </a:dk1>
      <a:lt1>
        <a:srgbClr val="FFFFFF"/>
      </a:lt1>
      <a:dk2>
        <a:srgbClr val="B98E00"/>
      </a:dk2>
      <a:lt2>
        <a:srgbClr val="EEECE1"/>
      </a:lt2>
      <a:accent1>
        <a:srgbClr val="062858"/>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