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Roboto"/>
      <p:regular r:id="rId20"/>
      <p:bold r:id="rId21"/>
      <p:italic r:id="rId22"/>
      <p:boldItalic r:id="rId23"/>
    </p:embeddedFont>
    <p:embeddedFont>
      <p:font typeface="Poppins"/>
      <p:regular r:id="rId24"/>
      <p:bold r:id="rId25"/>
      <p:italic r:id="rId26"/>
      <p:boldItalic r:id="rId27"/>
    </p:embeddedFont>
    <p:embeddedFont>
      <p:font typeface="Libre Baskerville"/>
      <p:regular r:id="rId28"/>
      <p:bold r:id="rId29"/>
      <p: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Amanda Darcangelo"/>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Poppins-regular.fntdata"/><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Poppins-italic.fntdata"/><Relationship Id="rId25" Type="http://schemas.openxmlformats.org/officeDocument/2006/relationships/font" Target="fonts/Poppins-bold.fntdata"/><Relationship Id="rId28" Type="http://schemas.openxmlformats.org/officeDocument/2006/relationships/font" Target="fonts/LibreBaskerville-regular.fntdata"/><Relationship Id="rId27" Type="http://schemas.openxmlformats.org/officeDocument/2006/relationships/font" Target="fonts/Poppins-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ibreBaskerville-bold.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LibreBaskerville-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7-07T06:34:28.158">
    <p:pos x="552" y="1061"/>
    <p:text>These two terms often have different definitions for most organizations based on more specific uses and the industry space. We should have a discussion about what exactly these terms means to the City specifically.</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1-07-07T06:34:28.158">
    <p:pos x="552" y="1061"/>
    <p:text>These two terms often have different definitions for most organizations based on more specific uses and the industry space. We should have a discussion about what exactly these terms means to the City specifically.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e43019fffb_0_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9" name="Google Shape;189;ge43019fffb_0_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e43019fffb_0_3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7" name="Google Shape;197;ge43019fffb_0_3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d6f2186907_0_2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5" name="Google Shape;205;gd6f2186907_0_2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13" name="Google Shape;213;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a492394b6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da492394b6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bab3d7879_0_2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6" name="Google Shape;126;gdbab3d7879_0_2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f9d6f73b6_0_2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4" name="Google Shape;134;gdf9d6f73b6_0_2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2e1b10eee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2" name="Google Shape;142;ge2e1b10eee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0" name="Google Shape;150;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8" name="Google Shape;158;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d6f2186907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7" name="Google Shape;177;gd6f2186907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www.canva.com/design/DAEedxSFoew/5RUaAet4DVxvzUko8i-p5A/edi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#6</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7.13.2021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92" name="Google Shape;192;p24"/>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Status Update</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93" name="Google Shape;193;p24"/>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Press Release</a:t>
            </a:r>
            <a:endParaRPr sz="2200">
              <a:solidFill>
                <a:srgbClr val="062858"/>
              </a:solidFill>
              <a:latin typeface="Twentieth Century"/>
              <a:ea typeface="Twentieth Century"/>
              <a:cs typeface="Twentieth Century"/>
              <a:sym typeface="Twentieth Century"/>
            </a:endParaRPr>
          </a:p>
        </p:txBody>
      </p:sp>
      <p:sp>
        <p:nvSpPr>
          <p:cNvPr id="194" name="Google Shape;194;p24"/>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Press Release:</a:t>
            </a:r>
            <a:r>
              <a:rPr lang="en" sz="1500">
                <a:solidFill>
                  <a:srgbClr val="062858"/>
                </a:solidFill>
                <a:latin typeface="Twentieth Century"/>
                <a:ea typeface="Twentieth Century"/>
                <a:cs typeface="Twentieth Century"/>
                <a:sym typeface="Twentieth Century"/>
              </a:rPr>
              <a:t> Link to press release</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Please send out this release to any of your networks to ensure the highest level of outreach</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highlight>
                  <a:srgbClr val="FFFF00"/>
                </a:highlight>
                <a:latin typeface="Twentieth Century"/>
                <a:ea typeface="Twentieth Century"/>
                <a:cs typeface="Twentieth Century"/>
                <a:sym typeface="Twentieth Century"/>
              </a:rPr>
              <a:t>Members of the group should use the time to review the technologies and submit feedback</a:t>
            </a:r>
            <a:endParaRPr b="1"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b="1" sz="1500">
              <a:solidFill>
                <a:srgbClr val="062858"/>
              </a:solidFill>
              <a:latin typeface="Twentieth Century"/>
              <a:ea typeface="Twentieth Century"/>
              <a:cs typeface="Twentieth Century"/>
              <a:sym typeface="Twentieth Century"/>
            </a:endParaRPr>
          </a:p>
          <a:p>
            <a:pPr indent="0" lvl="0" marL="0" rtl="0" algn="ctr">
              <a:spcBef>
                <a:spcPts val="0"/>
              </a:spcBef>
              <a:spcAft>
                <a:spcPts val="0"/>
              </a:spcAft>
              <a:buNone/>
            </a:pPr>
            <a:r>
              <a:rPr b="1" lang="en" sz="1500">
                <a:solidFill>
                  <a:srgbClr val="062858"/>
                </a:solidFill>
                <a:latin typeface="Twentieth Century"/>
                <a:ea typeface="Twentieth Century"/>
                <a:cs typeface="Twentieth Century"/>
                <a:sym typeface="Twentieth Century"/>
              </a:rPr>
              <a:t>**Please also send any technologies that you are aware of over to Amanda to be documented for the technology audit**</a:t>
            </a:r>
            <a:endParaRPr b="1"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00" name="Google Shape;200;p25"/>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Documentation</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01" name="Google Shape;201;p25"/>
          <p:cNvSpPr txBox="1"/>
          <p:nvPr/>
        </p:nvSpPr>
        <p:spPr>
          <a:xfrm>
            <a:off x="1134950" y="942300"/>
            <a:ext cx="7730700" cy="458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2200">
                <a:solidFill>
                  <a:srgbClr val="062858"/>
                </a:solidFill>
                <a:latin typeface="Twentieth Century"/>
                <a:ea typeface="Twentieth Century"/>
                <a:cs typeface="Twentieth Century"/>
                <a:sym typeface="Twentieth Century"/>
              </a:rPr>
              <a:t>Open Data Portal: Surveillance Technology</a:t>
            </a:r>
            <a:endParaRPr sz="2200">
              <a:solidFill>
                <a:srgbClr val="062858"/>
              </a:solidFill>
              <a:latin typeface="Twentieth Century"/>
              <a:ea typeface="Twentieth Century"/>
              <a:cs typeface="Twentieth Century"/>
              <a:sym typeface="Twentieth Century"/>
            </a:endParaRPr>
          </a:p>
        </p:txBody>
      </p:sp>
      <p:sp>
        <p:nvSpPr>
          <p:cNvPr id="202" name="Google Shape;202;p25"/>
          <p:cNvSpPr txBox="1"/>
          <p:nvPr/>
        </p:nvSpPr>
        <p:spPr>
          <a:xfrm>
            <a:off x="1134950" y="1301400"/>
            <a:ext cx="7003200" cy="36810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All slide decks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Cleaned, summary notes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Process map &amp; SLAs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One pager: </a:t>
            </a:r>
            <a:r>
              <a:rPr lang="en" sz="1500" u="sng">
                <a:solidFill>
                  <a:schemeClr val="hlink"/>
                </a:solidFill>
                <a:latin typeface="Calibri"/>
                <a:ea typeface="Calibri"/>
                <a:cs typeface="Calibri"/>
                <a:sym typeface="Calibri"/>
                <a:hlinkClick r:id="rId3"/>
              </a:rPr>
              <a:t>https://www.canva.com/design/DAEedxSFoew/5RUaAet4DVxvzUko8i-p5A/edit</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Definitions</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Technology audit</a:t>
            </a:r>
            <a:endParaRPr sz="1500">
              <a:solidFill>
                <a:schemeClr val="accent1"/>
              </a:solidFill>
              <a:latin typeface="Calibri"/>
              <a:ea typeface="Calibri"/>
              <a:cs typeface="Calibri"/>
              <a:sym typeface="Calibri"/>
            </a:endParaRPr>
          </a:p>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Eventually…  Working Group recommendations to the Mayor</a:t>
            </a:r>
            <a:endParaRPr sz="1500">
              <a:solidFill>
                <a:schemeClr val="accent1"/>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08" name="Google Shape;208;p26"/>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Next Steps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09" name="Google Shape;209;p26"/>
          <p:cNvSpPr txBox="1"/>
          <p:nvPr/>
        </p:nvSpPr>
        <p:spPr>
          <a:xfrm>
            <a:off x="876550" y="1685475"/>
            <a:ext cx="5803800" cy="7695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Finalize any process loose ends</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Audit existing technologies</a:t>
            </a:r>
            <a:endParaRPr sz="1800">
              <a:solidFill>
                <a:srgbClr val="062858"/>
              </a:solidFill>
              <a:latin typeface="Calibri"/>
              <a:ea typeface="Calibri"/>
              <a:cs typeface="Calibri"/>
              <a:sym typeface="Calibri"/>
            </a:endParaRPr>
          </a:p>
          <a:p>
            <a:pPr indent="-342900" lvl="1" marL="914400" rtl="0" algn="l">
              <a:spcBef>
                <a:spcPts val="0"/>
              </a:spcBef>
              <a:spcAft>
                <a:spcPts val="0"/>
              </a:spcAft>
              <a:buClr>
                <a:srgbClr val="062858"/>
              </a:buClr>
              <a:buSzPts val="1800"/>
              <a:buFont typeface="Calibri"/>
              <a:buChar char="○"/>
            </a:pPr>
            <a:r>
              <a:rPr lang="en" sz="1800">
                <a:solidFill>
                  <a:schemeClr val="accent1"/>
                </a:solidFill>
                <a:latin typeface="Calibri"/>
                <a:ea typeface="Calibri"/>
                <a:cs typeface="Calibri"/>
                <a:sym typeface="Calibri"/>
              </a:rPr>
              <a:t>Community Asset Tracker</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Continue assessing technologies as they come in</a:t>
            </a:r>
            <a:endParaRPr sz="18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10" name="Google Shape;210;p26"/>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Next Steps</a:t>
            </a:r>
            <a:endParaRPr b="1" sz="3600">
              <a:solidFill>
                <a:srgbClr val="B98E00"/>
              </a:solidFill>
              <a:latin typeface="Times"/>
              <a:ea typeface="Times"/>
              <a:cs typeface="Times"/>
              <a:sym typeface="Time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16" name="Google Shape;216;p27"/>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217" name="Google Shape;217;p27"/>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7"/>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Where We Are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Review</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Status Update: Press Release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Documentation</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Next Steps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Where we are</a:t>
            </a:r>
            <a:endParaRPr sz="3600">
              <a:latin typeface="Times"/>
              <a:ea typeface="Times"/>
              <a:cs typeface="Times"/>
              <a:sym typeface="Times"/>
            </a:endParaRPr>
          </a:p>
        </p:txBody>
      </p:sp>
      <p:cxnSp>
        <p:nvCxnSpPr>
          <p:cNvPr id="113" name="Google Shape;113;p17"/>
          <p:cNvCxnSpPr>
            <a:endCxn id="114" idx="2"/>
          </p:cNvCxnSpPr>
          <p:nvPr/>
        </p:nvCxnSpPr>
        <p:spPr>
          <a:xfrm>
            <a:off x="-8250" y="3080000"/>
            <a:ext cx="3995700" cy="0"/>
          </a:xfrm>
          <a:prstGeom prst="straightConnector1">
            <a:avLst/>
          </a:prstGeom>
          <a:noFill/>
          <a:ln cap="flat" cmpd="sng" w="76200">
            <a:solidFill>
              <a:schemeClr val="dk2"/>
            </a:solidFill>
            <a:prstDash val="solid"/>
            <a:round/>
            <a:headEnd len="med" w="med" type="none"/>
            <a:tailEnd len="med" w="med" type="none"/>
          </a:ln>
        </p:spPr>
      </p:cxnSp>
      <p:sp>
        <p:nvSpPr>
          <p:cNvPr id="115" name="Google Shape;115;p17"/>
          <p:cNvSpPr/>
          <p:nvPr/>
        </p:nvSpPr>
        <p:spPr>
          <a:xfrm>
            <a:off x="1813350" y="272465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7"/>
          <p:cNvCxnSpPr/>
          <p:nvPr/>
        </p:nvCxnSpPr>
        <p:spPr>
          <a:xfrm>
            <a:off x="5004075" y="3080000"/>
            <a:ext cx="4156800" cy="0"/>
          </a:xfrm>
          <a:prstGeom prst="straightConnector1">
            <a:avLst/>
          </a:prstGeom>
          <a:noFill/>
          <a:ln cap="flat" cmpd="sng" w="76200">
            <a:solidFill>
              <a:schemeClr val="dk2"/>
            </a:solidFill>
            <a:prstDash val="dash"/>
            <a:round/>
            <a:headEnd len="med" w="med" type="none"/>
            <a:tailEnd len="med" w="med" type="none"/>
          </a:ln>
        </p:spPr>
      </p:cxnSp>
      <p:sp>
        <p:nvSpPr>
          <p:cNvPr id="114" name="Google Shape;114;p17"/>
          <p:cNvSpPr/>
          <p:nvPr/>
        </p:nvSpPr>
        <p:spPr>
          <a:xfrm>
            <a:off x="3987450" y="2495450"/>
            <a:ext cx="1169100" cy="11691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txBox="1"/>
          <p:nvPr/>
        </p:nvSpPr>
        <p:spPr>
          <a:xfrm>
            <a:off x="1251450" y="3710150"/>
            <a:ext cx="1941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a:solidFill>
                  <a:schemeClr val="dk1"/>
                </a:solidFill>
                <a:latin typeface="Twentieth Century"/>
                <a:ea typeface="Twentieth Century"/>
                <a:cs typeface="Twentieth Century"/>
                <a:sym typeface="Twentieth Century"/>
              </a:rPr>
              <a:t>Determine process for completing technology audit</a:t>
            </a:r>
            <a:endParaRPr>
              <a:latin typeface="Twentieth Century"/>
              <a:ea typeface="Twentieth Century"/>
              <a:cs typeface="Twentieth Century"/>
              <a:sym typeface="Twentieth Century"/>
            </a:endParaRPr>
          </a:p>
        </p:txBody>
      </p:sp>
      <p:sp>
        <p:nvSpPr>
          <p:cNvPr id="118" name="Google Shape;118;p17"/>
          <p:cNvSpPr txBox="1"/>
          <p:nvPr/>
        </p:nvSpPr>
        <p:spPr>
          <a:xfrm>
            <a:off x="12514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Last session</a:t>
            </a:r>
            <a:endParaRPr b="1" sz="1800">
              <a:latin typeface="Twentieth Century"/>
              <a:ea typeface="Twentieth Century"/>
              <a:cs typeface="Twentieth Century"/>
              <a:sym typeface="Twentieth Century"/>
            </a:endParaRPr>
          </a:p>
        </p:txBody>
      </p:sp>
      <p:sp>
        <p:nvSpPr>
          <p:cNvPr id="119" name="Google Shape;119;p17"/>
          <p:cNvSpPr txBox="1"/>
          <p:nvPr/>
        </p:nvSpPr>
        <p:spPr>
          <a:xfrm>
            <a:off x="3601200" y="1793900"/>
            <a:ext cx="19416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Twentieth Century"/>
                <a:ea typeface="Twentieth Century"/>
                <a:cs typeface="Twentieth Century"/>
                <a:sym typeface="Twentieth Century"/>
              </a:rPr>
              <a:t>Today</a:t>
            </a:r>
            <a:endParaRPr b="1" sz="2500">
              <a:latin typeface="Twentieth Century"/>
              <a:ea typeface="Twentieth Century"/>
              <a:cs typeface="Twentieth Century"/>
              <a:sym typeface="Twentieth Century"/>
            </a:endParaRPr>
          </a:p>
        </p:txBody>
      </p:sp>
      <p:sp>
        <p:nvSpPr>
          <p:cNvPr id="120" name="Google Shape;120;p17"/>
          <p:cNvSpPr txBox="1"/>
          <p:nvPr/>
        </p:nvSpPr>
        <p:spPr>
          <a:xfrm>
            <a:off x="59509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Coming up</a:t>
            </a:r>
            <a:endParaRPr b="1" sz="1800">
              <a:latin typeface="Twentieth Century"/>
              <a:ea typeface="Twentieth Century"/>
              <a:cs typeface="Twentieth Century"/>
              <a:sym typeface="Twentieth Century"/>
            </a:endParaRPr>
          </a:p>
        </p:txBody>
      </p:sp>
      <p:sp>
        <p:nvSpPr>
          <p:cNvPr id="121" name="Google Shape;121;p17"/>
          <p:cNvSpPr txBox="1"/>
          <p:nvPr/>
        </p:nvSpPr>
        <p:spPr>
          <a:xfrm>
            <a:off x="360120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chemeClr val="dk1"/>
                </a:solidFill>
                <a:latin typeface="Twentieth Century"/>
                <a:ea typeface="Twentieth Century"/>
                <a:cs typeface="Twentieth Century"/>
                <a:sym typeface="Twentieth Century"/>
              </a:rPr>
              <a:t>Review Press Release  and other documentation</a:t>
            </a:r>
            <a:endParaRPr>
              <a:latin typeface="Twentieth Century"/>
              <a:ea typeface="Twentieth Century"/>
              <a:cs typeface="Twentieth Century"/>
              <a:sym typeface="Twentieth Century"/>
            </a:endParaRPr>
          </a:p>
        </p:txBody>
      </p:sp>
      <p:sp>
        <p:nvSpPr>
          <p:cNvPr id="122" name="Google Shape;122;p17"/>
          <p:cNvSpPr txBox="1"/>
          <p:nvPr/>
        </p:nvSpPr>
        <p:spPr>
          <a:xfrm>
            <a:off x="5950950" y="3710150"/>
            <a:ext cx="1941600" cy="1262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Move forward on assessing FotoKite and Vacant Lot Monitoring</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solidFill>
                  <a:schemeClr val="dk1"/>
                </a:solidFill>
                <a:latin typeface="Twentieth Century"/>
                <a:ea typeface="Twentieth Century"/>
                <a:cs typeface="Twentieth Century"/>
                <a:sym typeface="Twentieth Century"/>
              </a:rPr>
              <a:t>and Community Asset Tracker</a:t>
            </a:r>
            <a:endParaRPr>
              <a:latin typeface="Twentieth Century"/>
              <a:ea typeface="Twentieth Century"/>
              <a:cs typeface="Twentieth Century"/>
              <a:sym typeface="Twentieth Century"/>
            </a:endParaRPr>
          </a:p>
        </p:txBody>
      </p:sp>
      <p:sp>
        <p:nvSpPr>
          <p:cNvPr id="123" name="Google Shape;123;p17"/>
          <p:cNvSpPr/>
          <p:nvPr/>
        </p:nvSpPr>
        <p:spPr>
          <a:xfrm>
            <a:off x="6512850" y="267110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9" name="Google Shape;129;p1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Significant Changes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0" name="Google Shape;130;p18"/>
          <p:cNvSpPr txBox="1"/>
          <p:nvPr/>
        </p:nvSpPr>
        <p:spPr>
          <a:xfrm>
            <a:off x="876550" y="1304475"/>
            <a:ext cx="7810200" cy="769500"/>
          </a:xfrm>
          <a:prstGeom prst="rect">
            <a:avLst/>
          </a:prstGeom>
          <a:noFill/>
          <a:ln>
            <a:noFill/>
          </a:ln>
        </p:spPr>
        <p:txBody>
          <a:bodyPr anchorCtr="0" anchor="t" bIns="91425" lIns="91425" spcFirstLastPara="1" rIns="91425" wrap="square" tIns="91425">
            <a:noAutofit/>
          </a:bodyPr>
          <a:lstStyle/>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Surveillance Technology:</a:t>
            </a:r>
            <a:r>
              <a:rPr lang="en" sz="1300">
                <a:solidFill>
                  <a:schemeClr val="accent1"/>
                </a:solidFill>
                <a:latin typeface="Calibri"/>
                <a:ea typeface="Calibri"/>
                <a:cs typeface="Calibri"/>
                <a:sym typeface="Calibri"/>
              </a:rPr>
              <a:t> Technologies or capabilities that observe or analyze the movements, behavior, or actions of identifiable entities (including individuals, groups, organizations, software, or hardware) in a manner that is reasonably likely to raise concerns about civil liberties, freedom of speech or association, racial equity or social justice.</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Data Collection Technology:</a:t>
            </a:r>
            <a:r>
              <a:rPr lang="en" sz="1300">
                <a:solidFill>
                  <a:schemeClr val="accent1"/>
                </a:solidFill>
                <a:latin typeface="Calibri"/>
                <a:ea typeface="Calibri"/>
                <a:cs typeface="Calibri"/>
                <a:sym typeface="Calibri"/>
              </a:rPr>
              <a:t> Technologies that use a systematic approach to gathering and measuring information from one or more sources in a way that contributes to a complete and accurate picture of an area of interest.</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Identifiable Individuals: </a:t>
            </a:r>
            <a:r>
              <a:rPr lang="en" sz="1300">
                <a:solidFill>
                  <a:schemeClr val="accent1"/>
                </a:solidFill>
                <a:latin typeface="Calibri"/>
                <a:ea typeface="Calibri"/>
                <a:cs typeface="Calibri"/>
                <a:sym typeface="Calibri"/>
              </a:rPr>
              <a:t>Any information that can be used to distinguish one person from another or can be used for deanonymizing previously anonymous data.</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Anonymization: </a:t>
            </a:r>
            <a:r>
              <a:rPr lang="en" sz="1300">
                <a:solidFill>
                  <a:schemeClr val="accent1"/>
                </a:solidFill>
                <a:latin typeface="Calibri"/>
                <a:ea typeface="Calibri"/>
                <a:cs typeface="Calibri"/>
                <a:sym typeface="Calibri"/>
              </a:rPr>
              <a:t>The process of removing personally identifiable information from data sets, so that the people whom the data describe remain anonymous. Differentiated by ‘Weak Anonymization’ (PII is removed from data) and ‘Strong Anonymization’ (features to redundantly encode PI or can be used in de-anonymization removed from data).</a:t>
            </a:r>
            <a:endParaRPr sz="1300">
              <a:solidFill>
                <a:schemeClr val="accent1"/>
              </a:solidFill>
              <a:latin typeface="Calibri"/>
              <a:ea typeface="Calibri"/>
              <a:cs typeface="Calibri"/>
              <a:sym typeface="Calibri"/>
            </a:endParaRPr>
          </a:p>
          <a:p>
            <a:pPr indent="-311150" lvl="0" marL="457200" rtl="0" algn="l">
              <a:spcBef>
                <a:spcPts val="0"/>
              </a:spcBef>
              <a:spcAft>
                <a:spcPts val="0"/>
              </a:spcAft>
              <a:buClr>
                <a:schemeClr val="accent1"/>
              </a:buClr>
              <a:buSzPts val="1300"/>
              <a:buFont typeface="Calibri"/>
              <a:buChar char="●"/>
            </a:pPr>
            <a:r>
              <a:rPr b="1" lang="en" sz="1300">
                <a:solidFill>
                  <a:schemeClr val="accent1"/>
                </a:solidFill>
                <a:latin typeface="Calibri"/>
                <a:ea typeface="Calibri"/>
                <a:cs typeface="Calibri"/>
                <a:sym typeface="Calibri"/>
              </a:rPr>
              <a:t>Surveillance Software: </a:t>
            </a:r>
            <a:r>
              <a:rPr lang="en" sz="1300">
                <a:solidFill>
                  <a:schemeClr val="accent1"/>
                </a:solidFill>
                <a:latin typeface="Calibri"/>
                <a:ea typeface="Calibri"/>
                <a:cs typeface="Calibri"/>
                <a:sym typeface="Calibri"/>
              </a:rPr>
              <a:t>Is or supports any electronic device, software program, or hosted software solution that is designed or primarily intended to be used for the purpose of surveillance. Software with a secondary purpose of surveillance will also be reviewed by the group with the understanding that the primary intent is not surveillance.</a:t>
            </a:r>
            <a:endParaRPr sz="1300">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3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300">
              <a:solidFill>
                <a:schemeClr val="accent1"/>
              </a:solidFill>
              <a:latin typeface="Roboto"/>
              <a:ea typeface="Roboto"/>
              <a:cs typeface="Roboto"/>
              <a:sym typeface="Roboto"/>
            </a:endParaRPr>
          </a:p>
          <a:p>
            <a:pPr indent="0" lvl="0" marL="0" rtl="0" algn="l">
              <a:spcBef>
                <a:spcPts val="0"/>
              </a:spcBef>
              <a:spcAft>
                <a:spcPts val="0"/>
              </a:spcAft>
              <a:buNone/>
            </a:pPr>
            <a:r>
              <a:t/>
            </a:r>
            <a:endParaRPr sz="13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31" name="Google Shape;131;p1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7" name="Google Shape;137;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New Definitions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8" name="Google Shape;138;p19"/>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chemeClr val="accent1"/>
              </a:buClr>
              <a:buSzPts val="1200"/>
              <a:buFont typeface="Calibri"/>
              <a:buChar char="●"/>
            </a:pPr>
            <a:r>
              <a:rPr b="1" lang="en" sz="1200">
                <a:solidFill>
                  <a:schemeClr val="accent1"/>
                </a:solidFill>
                <a:highlight>
                  <a:srgbClr val="FFE599"/>
                </a:highlight>
                <a:latin typeface="Calibri"/>
                <a:ea typeface="Calibri"/>
                <a:cs typeface="Calibri"/>
                <a:sym typeface="Calibri"/>
              </a:rPr>
              <a:t>Disclosure &amp;</a:t>
            </a:r>
            <a:r>
              <a:rPr b="1" lang="en" sz="1200">
                <a:solidFill>
                  <a:schemeClr val="accent1"/>
                </a:solidFill>
                <a:highlight>
                  <a:srgbClr val="FFE599"/>
                </a:highlight>
                <a:latin typeface="Calibri"/>
                <a:ea typeface="Calibri"/>
                <a:cs typeface="Calibri"/>
                <a:sym typeface="Calibri"/>
              </a:rPr>
              <a:t> </a:t>
            </a:r>
            <a:r>
              <a:rPr b="1" lang="en" sz="1200">
                <a:solidFill>
                  <a:schemeClr val="accent1"/>
                </a:solidFill>
                <a:highlight>
                  <a:srgbClr val="FFE599"/>
                </a:highlight>
                <a:latin typeface="Calibri"/>
                <a:ea typeface="Calibri"/>
                <a:cs typeface="Calibri"/>
                <a:sym typeface="Calibri"/>
              </a:rPr>
              <a:t>Opt Out:</a:t>
            </a:r>
            <a:r>
              <a:rPr lang="en" sz="1200">
                <a:solidFill>
                  <a:schemeClr val="accent1"/>
                </a:solidFill>
                <a:highlight>
                  <a:srgbClr val="FFE599"/>
                </a:highlight>
                <a:latin typeface="Calibri"/>
                <a:ea typeface="Calibri"/>
                <a:cs typeface="Calibri"/>
                <a:sym typeface="Calibri"/>
              </a:rPr>
              <a:t> A direction by the constituent that you not disclose nonpublic personal information about that consumer to a nonaffiliated third party</a:t>
            </a:r>
            <a:endParaRPr sz="1200">
              <a:solidFill>
                <a:schemeClr val="accent1"/>
              </a:solidFill>
              <a:highlight>
                <a:srgbClr val="FFE599"/>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highlight>
                  <a:srgbClr val="FFE599"/>
                </a:highlight>
                <a:latin typeface="Calibri"/>
                <a:ea typeface="Calibri"/>
                <a:cs typeface="Calibri"/>
                <a:sym typeface="Calibri"/>
              </a:rPr>
              <a:t>Implied Consent:</a:t>
            </a:r>
            <a:r>
              <a:rPr lang="en" sz="1200">
                <a:solidFill>
                  <a:schemeClr val="accent1"/>
                </a:solidFill>
                <a:highlight>
                  <a:srgbClr val="FFE599"/>
                </a:highlight>
                <a:latin typeface="Calibri"/>
                <a:ea typeface="Calibri"/>
                <a:cs typeface="Calibri"/>
                <a:sym typeface="Calibri"/>
              </a:rPr>
              <a:t> Consent which is not expressly granted by a person, but rather implicitly granted by a person's actions and the facts and circumstances of a particular situation (or in some cases, by a person's silence or inaction)</a:t>
            </a:r>
            <a:endParaRPr sz="1200">
              <a:solidFill>
                <a:schemeClr val="accent1"/>
              </a:solidFill>
              <a:highlight>
                <a:srgbClr val="FFE599"/>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Justified without Consent:</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Improper Collection of Data: </a:t>
            </a:r>
            <a:endParaRPr sz="1200">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39" name="Google Shape;139;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45" name="Google Shape;145;p20"/>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New Definitions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46" name="Google Shape;146;p20"/>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chemeClr val="accent1"/>
              </a:buClr>
              <a:buSzPts val="1200"/>
              <a:buFont typeface="Calibri"/>
              <a:buChar char="●"/>
            </a:pPr>
            <a:r>
              <a:rPr b="1" lang="en" sz="1200">
                <a:solidFill>
                  <a:schemeClr val="accent1"/>
                </a:solidFill>
                <a:highlight>
                  <a:srgbClr val="FFE599"/>
                </a:highlight>
                <a:latin typeface="Calibri"/>
                <a:ea typeface="Calibri"/>
                <a:cs typeface="Calibri"/>
                <a:sym typeface="Calibri"/>
              </a:rPr>
              <a:t>Disclosure &amp; Opt Out:</a:t>
            </a:r>
            <a:r>
              <a:rPr lang="en" sz="1200">
                <a:solidFill>
                  <a:schemeClr val="accent1"/>
                </a:solidFill>
                <a:highlight>
                  <a:srgbClr val="FFE599"/>
                </a:highlight>
                <a:latin typeface="Calibri"/>
                <a:ea typeface="Calibri"/>
                <a:cs typeface="Calibri"/>
                <a:sym typeface="Calibri"/>
              </a:rPr>
              <a:t> A direction by the constituent that you not disclose nonpublic personal information about that consumer to a nonaffiliated third party</a:t>
            </a:r>
            <a:endParaRPr sz="1200">
              <a:solidFill>
                <a:schemeClr val="accent1"/>
              </a:solidFill>
              <a:highlight>
                <a:srgbClr val="FFE599"/>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highlight>
                  <a:srgbClr val="FFE599"/>
                </a:highlight>
                <a:latin typeface="Calibri"/>
                <a:ea typeface="Calibri"/>
                <a:cs typeface="Calibri"/>
                <a:sym typeface="Calibri"/>
              </a:rPr>
              <a:t>Implied Consent:</a:t>
            </a:r>
            <a:r>
              <a:rPr lang="en" sz="1200">
                <a:solidFill>
                  <a:schemeClr val="accent1"/>
                </a:solidFill>
                <a:highlight>
                  <a:srgbClr val="FFE599"/>
                </a:highlight>
                <a:latin typeface="Calibri"/>
                <a:ea typeface="Calibri"/>
                <a:cs typeface="Calibri"/>
                <a:sym typeface="Calibri"/>
              </a:rPr>
              <a:t> Consent which is not expressly granted by a person, but rather implicitly granted by a person's actions and the facts and circumstances of a particular situation (or in some cases, by a person's silence or inaction)</a:t>
            </a:r>
            <a:endParaRPr sz="1200">
              <a:solidFill>
                <a:schemeClr val="accent1"/>
              </a:solidFill>
              <a:highlight>
                <a:srgbClr val="FFE599"/>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highlight>
                  <a:srgbClr val="00FF00"/>
                </a:highlight>
                <a:latin typeface="Calibri"/>
                <a:ea typeface="Calibri"/>
                <a:cs typeface="Calibri"/>
                <a:sym typeface="Calibri"/>
              </a:rPr>
              <a:t>Justified without Consent:</a:t>
            </a:r>
            <a:endParaRPr sz="1200">
              <a:solidFill>
                <a:schemeClr val="accent1"/>
              </a:solidFill>
              <a:highlight>
                <a:srgbClr val="00FF00"/>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highlight>
                  <a:srgbClr val="00FF00"/>
                </a:highlight>
                <a:latin typeface="Calibri"/>
                <a:ea typeface="Calibri"/>
                <a:cs typeface="Calibri"/>
                <a:sym typeface="Calibri"/>
              </a:rPr>
              <a:t>Improper Collection of Data: </a:t>
            </a:r>
            <a:endParaRPr sz="1200">
              <a:solidFill>
                <a:schemeClr val="accent1"/>
              </a:solidFill>
              <a:highlight>
                <a:srgbClr val="00FF00"/>
              </a:highlight>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ctr">
              <a:spcBef>
                <a:spcPts val="0"/>
              </a:spcBef>
              <a:spcAft>
                <a:spcPts val="0"/>
              </a:spcAft>
              <a:buClr>
                <a:schemeClr val="dk1"/>
              </a:buClr>
              <a:buSzPts val="1100"/>
              <a:buFont typeface="Arial"/>
              <a:buNone/>
            </a:pPr>
            <a:r>
              <a:rPr lang="en" sz="1700" u="sng">
                <a:solidFill>
                  <a:schemeClr val="accent1"/>
                </a:solidFill>
                <a:latin typeface="Roboto"/>
                <a:ea typeface="Roboto"/>
                <a:cs typeface="Roboto"/>
                <a:sym typeface="Roboto"/>
              </a:rPr>
              <a:t>Do we have volunteers to tackle these by our next meeting?</a:t>
            </a:r>
            <a:endParaRPr sz="1700" u="sng">
              <a:solidFill>
                <a:schemeClr val="accent1"/>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47" name="Google Shape;147;p20"/>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53" name="Google Shape;153;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4" name="Google Shape;154;p21"/>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55" name="Google Shape;155;p21"/>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Press Release out, currently in public comment period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Press Release out, currently in public comment period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DocuSign: </a:t>
            </a:r>
            <a:r>
              <a:rPr lang="en" sz="1500">
                <a:solidFill>
                  <a:srgbClr val="062858"/>
                </a:solidFill>
                <a:latin typeface="Twentieth Century"/>
                <a:ea typeface="Twentieth Century"/>
                <a:cs typeface="Twentieth Century"/>
                <a:sym typeface="Twentieth Century"/>
              </a:rPr>
              <a:t>Electronic signature tool. Exempt, moving forward to implementation.</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 from process</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Not enough information, tabled until more details are provided.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Being assessed in next week’s meeting</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1" name="Google Shape;161;p22"/>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62" name="Google Shape;162;p22"/>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63" name="Google Shape;163;p22"/>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2"/>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65" name="Google Shape;165;p22"/>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66" name="Google Shape;166;p22"/>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2"/>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a:t>
            </a: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8" name="Google Shape;168;p22"/>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69" name="Google Shape;169;p22"/>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2"/>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71" name="Google Shape;171;p22"/>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72" name="Google Shape;172;p22"/>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2"/>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74" name="Google Shape;174;p22"/>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80" name="Google Shape;180;p23"/>
          <p:cNvSpPr txBox="1"/>
          <p:nvPr/>
        </p:nvSpPr>
        <p:spPr>
          <a:xfrm>
            <a:off x="669875" y="1233750"/>
            <a:ext cx="6138300" cy="19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62858"/>
                </a:solidFill>
                <a:latin typeface="Calibri"/>
                <a:ea typeface="Calibri"/>
                <a:cs typeface="Calibri"/>
                <a:sym typeface="Calibri"/>
              </a:rPr>
              <a:t>Working Group Head: </a:t>
            </a:r>
            <a:r>
              <a:rPr lang="en" sz="2300">
                <a:solidFill>
                  <a:srgbClr val="062858"/>
                </a:solidFill>
                <a:latin typeface="Calibri"/>
                <a:ea typeface="Calibri"/>
                <a:cs typeface="Calibri"/>
                <a:sym typeface="Calibri"/>
              </a:rPr>
              <a:t>Group representative</a:t>
            </a:r>
            <a:r>
              <a:rPr b="1" lang="en" sz="2300">
                <a:solidFill>
                  <a:srgbClr val="062858"/>
                </a:solidFill>
                <a:latin typeface="Calibri"/>
                <a:ea typeface="Calibri"/>
                <a:cs typeface="Calibri"/>
                <a:sym typeface="Calibri"/>
              </a:rPr>
              <a:t> </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81" name="Google Shape;181;p23"/>
          <p:cNvSpPr txBox="1"/>
          <p:nvPr/>
        </p:nvSpPr>
        <p:spPr>
          <a:xfrm>
            <a:off x="876550" y="1685475"/>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Johannes, nominated by Jen Tifft</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82" name="Google Shape;182;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83" name="Google Shape;183;p23"/>
          <p:cNvSpPr txBox="1"/>
          <p:nvPr/>
        </p:nvSpPr>
        <p:spPr>
          <a:xfrm>
            <a:off x="617925" y="2358300"/>
            <a:ext cx="7915200" cy="19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62858"/>
                </a:solidFill>
                <a:latin typeface="Calibri"/>
                <a:ea typeface="Calibri"/>
                <a:cs typeface="Calibri"/>
                <a:sym typeface="Calibri"/>
              </a:rPr>
              <a:t>Executive Secretary: </a:t>
            </a:r>
            <a:r>
              <a:rPr lang="en" sz="2300">
                <a:solidFill>
                  <a:srgbClr val="062858"/>
                </a:solidFill>
                <a:latin typeface="Calibri"/>
                <a:ea typeface="Calibri"/>
                <a:cs typeface="Calibri"/>
                <a:sym typeface="Calibri"/>
              </a:rPr>
              <a:t>Agenda-setting</a:t>
            </a:r>
            <a:r>
              <a:rPr lang="en" sz="2300">
                <a:solidFill>
                  <a:srgbClr val="062858"/>
                </a:solidFill>
                <a:latin typeface="Calibri"/>
                <a:ea typeface="Calibri"/>
                <a:cs typeface="Calibri"/>
                <a:sym typeface="Calibri"/>
              </a:rPr>
              <a:t> and executing SLAs.</a:t>
            </a:r>
            <a:endParaRPr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84" name="Google Shape;184;p23"/>
          <p:cNvSpPr txBox="1"/>
          <p:nvPr/>
        </p:nvSpPr>
        <p:spPr>
          <a:xfrm>
            <a:off x="919875" y="2890800"/>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chemeClr val="accent1"/>
                </a:solidFill>
                <a:latin typeface="Calibri"/>
                <a:ea typeface="Calibri"/>
                <a:cs typeface="Calibri"/>
                <a:sym typeface="Calibri"/>
              </a:rPr>
              <a:t>[Nominees]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85" name="Google Shape;185;p23"/>
          <p:cNvSpPr txBox="1"/>
          <p:nvPr/>
        </p:nvSpPr>
        <p:spPr>
          <a:xfrm>
            <a:off x="617925" y="3507900"/>
            <a:ext cx="48705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300">
                <a:solidFill>
                  <a:schemeClr val="accent1"/>
                </a:solidFill>
                <a:latin typeface="Calibri"/>
                <a:ea typeface="Calibri"/>
                <a:cs typeface="Calibri"/>
                <a:sym typeface="Calibri"/>
              </a:rPr>
              <a:t>Working Group Counsel</a:t>
            </a:r>
            <a:endParaRPr b="1" sz="2300">
              <a:solidFill>
                <a:schemeClr val="accent1"/>
              </a:solidFill>
              <a:latin typeface="Calibri"/>
              <a:ea typeface="Calibri"/>
              <a:cs typeface="Calibri"/>
              <a:sym typeface="Calibri"/>
            </a:endParaRPr>
          </a:p>
        </p:txBody>
      </p:sp>
      <p:sp>
        <p:nvSpPr>
          <p:cNvPr id="186" name="Google Shape;186;p23"/>
          <p:cNvSpPr txBox="1"/>
          <p:nvPr/>
        </p:nvSpPr>
        <p:spPr>
          <a:xfrm>
            <a:off x="876550" y="4006038"/>
            <a:ext cx="5535600" cy="4155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Patrick Blood, Corporation Counsel, City of Syracuse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