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4"/>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298" r:id="rId19"/>
    <p:sldId id="296" r:id="rId20"/>
    <p:sldId id="295" r:id="rId21"/>
    <p:sldId id="304" r:id="rId22"/>
    <p:sldId id="306" r:id="rId23"/>
    <p:sldId id="307" r:id="rId24"/>
    <p:sldId id="305" r:id="rId25"/>
    <p:sldId id="300" r:id="rId26"/>
    <p:sldId id="303" r:id="rId27"/>
    <p:sldId id="302" r:id="rId28"/>
    <p:sldId id="270" r:id="rId29"/>
    <p:sldId id="271" r:id="rId30"/>
    <p:sldId id="276" r:id="rId31"/>
    <p:sldId id="293" r:id="rId32"/>
    <p:sldId id="292"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Libre Baskerville" panose="02000000000000000000" pitchFamily="2" charset="0"/>
      <p:regular r:id="rId39"/>
      <p:bold r:id="rId40"/>
      <p:italic r:id="rId41"/>
    </p:embeddedFont>
    <p:embeddedFont>
      <p:font typeface="Nunito" pitchFamily="2" charset="0"/>
      <p:regular r:id="rId42"/>
      <p:bold r:id="rId43"/>
      <p:italic r:id="rId44"/>
      <p:boldItalic r:id="rId45"/>
    </p:embeddedFont>
    <p:embeddedFont>
      <p:font typeface="Poppins" panose="00000500000000000000"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Times" panose="02020603050405020304" pitchFamily="18"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3A0D6-2A48-23CF-BBB1-5719CEBDD95A}" v="4" dt="2023-05-09T21:15:26.119"/>
    <p1510:client id="{21AAB911-F66F-C52E-8F89-157BB5EF6B96}" v="500" dt="2023-04-17T16:56:25.563"/>
    <p1510:client id="{2C311F4C-8E9F-A02E-B2DE-FD5CF7074120}" v="593" dt="2023-05-30T19:23:03.982"/>
    <p1510:client id="{2CD4BBE2-9DE1-7FF3-8D93-405BFAE271FE}" v="197" dt="2023-03-30T18:40:49.463"/>
    <p1510:client id="{38A276A9-FFA4-0B93-523F-5905D36994D7}" v="175" dt="2023-05-30T20:13:06.134"/>
    <p1510:client id="{3E5039FA-28EC-9EAE-0E55-A0E9F9FAA9BB}" v="549" dt="2023-02-28T21:36:13.439"/>
    <p1510:client id="{4151F212-9553-4B70-90E6-A323D7DB984F}" v="15" dt="2023-02-28T19:57:18.740"/>
    <p1510:client id="{464767DD-E576-F50C-3293-8C89D1A78F36}" v="87" dt="2023-05-16T19:35:44.136"/>
    <p1510:client id="{47E6D8D3-57A0-12C6-B81D-D1D41C03A197}" v="608" dt="2023-05-01T17:36:19.852"/>
    <p1510:client id="{4B3CE7D8-9FA9-C4DF-687F-7C7D7D9E38E2}" v="2" dt="2023-05-09T14:00:51.862"/>
    <p1510:client id="{4C275B6E-48A8-961E-33E6-34FDD62C0130}" v="272" dt="2023-04-03T17:39:47.286"/>
    <p1510:client id="{52EB59DF-0116-4B6F-746C-413BCB1CEDE5}" v="110" dt="2023-05-01T18:19:17.450"/>
    <p1510:client id="{5DCA46DA-EE2E-4D71-9B7C-3CD4DE3CED38}" v="62" dt="2023-04-04T18:51:56.835"/>
    <p1510:client id="{5F1D2B9E-511C-151B-05C2-7B9F2522EE1D}" v="8" dt="2023-05-10T14:36:30.800"/>
    <p1510:client id="{63D90CCC-DFA6-B87F-7446-61D873572477}" v="470" dt="2023-04-03T23:32:47.138"/>
    <p1510:client id="{6EDA6D7D-3E08-C6CA-87CB-34EFDA91DBB0}" v="553" dt="2023-05-15T20:46:15.375"/>
    <p1510:client id="{7882B33F-D968-8131-D9ED-116C5F9D001E}" v="14" dt="2023-04-04T21:15:03.152"/>
    <p1510:client id="{7926C9F2-FF2C-F556-00AE-9591538C40CD}" v="229" dt="2023-05-02T21:50:34.522"/>
    <p1510:client id="{7BEFD042-F749-420C-B1D2-5E66EB5DD59B}" v="8" dt="2023-05-01T20:06:40.211"/>
    <p1510:client id="{8319650C-119B-5106-3282-1E7E071734B0}" v="39" dt="2023-05-02T21:51:27.261"/>
    <p1510:client id="{83EEF02F-B689-BF98-2A8A-4E80744242FF}" v="19" dt="2023-05-30T20:35:06.517"/>
    <p1510:client id="{8668B70D-EF8D-ACA4-34F4-0843BBA981A0}" v="74" dt="2023-04-17T21:45:25.924"/>
    <p1510:client id="{8EE63F30-A88B-AAD8-AC97-AB24C83C62AF}" v="25" dt="2023-04-18T20:47:26.038"/>
    <p1510:client id="{9A166552-34D8-407F-96ED-C66D3D847539}" v="73" dt="2023-05-01T19:26:21.750"/>
    <p1510:client id="{C8CCF198-CEF4-858E-8959-A78C75472AB3}" v="326" dt="2023-03-20T19:04:10.034"/>
    <p1510:client id="{C9AB1083-84E9-FC8C-50F5-F73F656C9B68}" v="367" dt="2023-05-30T15:53:40.682"/>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96C6737-096A-4EB2-AA8D-2DAC74BB81E5}" v="1" dt="2023-03-20T19:08:08.796"/>
    <p1510:client id="{EB97FE29-24C1-E441-58C7-C6EEF3546B17}" v="126" dt="2023-05-01T14:21:46.713"/>
    <p1510:client id="{F580ECFF-1DFF-99ED-C693-B40FB105A56E}" v="273" dt="2023-03-21T20:39:03.193"/>
    <p1510:client id="{FD14C060-A534-0339-AA57-3D72A5ADA383}" v="3" dt="2023-05-17T18:08:29.686"/>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67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0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6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0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84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75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78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95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697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49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DOxkDg133sJ-j_XJBfNfBDYr6bz1vOCdJ8I1NwtCaXE/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dirty="0">
                <a:solidFill>
                  <a:srgbClr val="F2F2F2"/>
                </a:solidFill>
                <a:latin typeface="Libre Baskerville"/>
                <a:ea typeface="Libre Baskerville"/>
                <a:cs typeface="Libre Baskerville"/>
                <a:sym typeface="Libre Baskerville"/>
              </a:rPr>
              <a:t>Surveillance Technology Working Group </a:t>
            </a:r>
            <a:endParaRPr sz="4800" b="1" dirty="0">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dirty="0">
                <a:solidFill>
                  <a:srgbClr val="F2F2F2"/>
                </a:solidFill>
                <a:latin typeface="Libre Baskerville"/>
                <a:ea typeface="Libre Baskerville"/>
                <a:cs typeface="Libre Baskerville"/>
                <a:sym typeface="Libre Baskerville"/>
              </a:rPr>
              <a:t>Meeting #47</a:t>
            </a:r>
            <a:br>
              <a:rPr lang="en" sz="3000" dirty="0">
                <a:latin typeface="Libre Baskerville"/>
                <a:ea typeface="Libre Baskerville"/>
                <a:cs typeface="Libre Baskerville"/>
              </a:rPr>
            </a:br>
            <a:r>
              <a:rPr lang="en" sz="3000" dirty="0">
                <a:solidFill>
                  <a:srgbClr val="F2F2F2"/>
                </a:solidFill>
                <a:latin typeface="Libre Baskerville"/>
                <a:ea typeface="Libre Baskerville"/>
                <a:cs typeface="Libre Baskerville"/>
                <a:sym typeface="Libre Baskerville"/>
              </a:rPr>
              <a:t>5/30/2023</a:t>
            </a:r>
            <a:endParaRPr sz="3000" dirty="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a:off x="-2240100" y="401932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dirty="0">
                <a:solidFill>
                  <a:srgbClr val="F2F2F2"/>
                </a:solidFill>
                <a:latin typeface="Libre Baskerville"/>
                <a:sym typeface="Libre Baskerville"/>
              </a:rPr>
              <a:t>Body Worn Cameras</a:t>
            </a:r>
            <a:endParaRPr lang="en-US" dirty="0"/>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144099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924570" y="271275"/>
            <a:ext cx="7102380" cy="611280"/>
          </a:xfrm>
          <a:prstGeom prst="rect">
            <a:avLst/>
          </a:prstGeom>
          <a:noFill/>
          <a:ln>
            <a:noFill/>
          </a:ln>
        </p:spPr>
        <p:txBody>
          <a:bodyPr spcFirstLastPara="1" wrap="square" lIns="91425" tIns="45700" rIns="91425" bIns="45700" anchor="ctr" anchorCtr="0">
            <a:noAutofit/>
          </a:bodyPr>
          <a:lstStyle/>
          <a:p>
            <a:pPr algn="r"/>
            <a:r>
              <a:rPr lang="en" sz="3600" b="1">
                <a:solidFill>
                  <a:srgbClr val="B98E00"/>
                </a:solidFill>
                <a:latin typeface="Times"/>
                <a:cs typeface="Times"/>
                <a:sym typeface="Times"/>
              </a:rPr>
              <a:t>Body Worn Cameras (Codes)</a:t>
            </a:r>
            <a:endParaRPr lang="en-US"/>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668068845"/>
              </p:ext>
            </p:extLst>
          </p:nvPr>
        </p:nvGraphicFramePr>
        <p:xfrm>
          <a:off x="122825" y="843625"/>
          <a:ext cx="8904175" cy="388611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Code Enforcement</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United Radio (tentative)</a:t>
                      </a:r>
                      <a:endParaRPr lang="en"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1000" i="1">
                          <a:solidFill>
                            <a:schemeClr val="dk1"/>
                          </a:solidFill>
                        </a:rPr>
                        <a:t>Code Enforcement</a:t>
                      </a: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4/12/23</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United Radio </a:t>
                      </a:r>
                      <a:r>
                        <a:rPr lang="en" sz="900" b="0" i="1" u="none" strike="noStrike" noProof="0">
                          <a:solidFill>
                            <a:schemeClr val="accent1"/>
                          </a:solidFill>
                          <a:latin typeface="Arial"/>
                        </a:rPr>
                        <a:t>(tentative)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t>To outfit Code Enforcement Officers with Body Worn cameras.  This would assist with keeping inspectors safe while out in the field and allows Codes Department another means to document inspection activity.</a:t>
                      </a:r>
                      <a:endParaRPr lang="en"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i="1">
                          <a:solidFill>
                            <a:schemeClr val="dk1"/>
                          </a:solidFill>
                        </a:rPr>
                        <a:t>This technology would be used internally by Code Enforcement, would be used for internal documentation purposes only.  Codes Enforcement would like to follow similar policies for standards and policies that SPD uses for </a:t>
                      </a:r>
                      <a:r>
                        <a:rPr lang="en" sz="1000" i="1" err="1">
                          <a:solidFill>
                            <a:schemeClr val="dk1"/>
                          </a:solidFill>
                        </a:rPr>
                        <a:t>ther</a:t>
                      </a:r>
                      <a:r>
                        <a:rPr lang="en" sz="1000" i="1">
                          <a:solidFill>
                            <a:schemeClr val="dk1"/>
                          </a:solidFill>
                        </a:rPr>
                        <a:t> officer worn cameras.</a:t>
                      </a:r>
                      <a:endParaRPr lang="en"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These Cody Cameras would be worn by Code Enforcement inspectors when they are responding to housing inspections.  These would document incident/safety concerns and as evidence for inspections.</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1" u="none" strike="noStrike" noProof="0">
                          <a:solidFill>
                            <a:schemeClr val="accent1"/>
                          </a:solidFill>
                          <a:latin typeface="Arial"/>
                        </a:rPr>
                        <a:t>The info or video collected is only for code officers use as official government agents.</a:t>
                      </a:r>
                      <a:endParaRPr lang="en" sz="900" i="1">
                        <a:solidFill>
                          <a:schemeClr val="accent1"/>
                        </a:solidFill>
                      </a:endParaRPr>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24185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288859"/>
            <a:ext cx="8889371"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dirty="0">
                <a:solidFill>
                  <a:srgbClr val="062858"/>
                </a:solidFill>
                <a:latin typeface="Twentieth Century"/>
              </a:rPr>
              <a:t>Public Comment period ended (was going to be 5/25, but we pushed this back to 5/29 due to delay getting flyers printed)</a:t>
            </a:r>
            <a:endParaRPr lang="en-US" dirty="0"/>
          </a:p>
          <a:p>
            <a:pPr marL="457200" lvl="1" indent="-355600">
              <a:buClr>
                <a:srgbClr val="062858"/>
              </a:buClr>
              <a:buSzPts val="2000"/>
              <a:buFont typeface="Twentieth Century"/>
              <a:buChar char="●"/>
            </a:pPr>
            <a:r>
              <a:rPr lang="en" sz="1800" dirty="0">
                <a:solidFill>
                  <a:srgbClr val="062858"/>
                </a:solidFill>
                <a:latin typeface="Twentieth Century"/>
              </a:rPr>
              <a:t>We received 57 comments of the online form </a:t>
            </a:r>
          </a:p>
          <a:p>
            <a:pPr marL="457200" lvl="2" indent="-355600">
              <a:buClr>
                <a:srgbClr val="062858"/>
              </a:buClr>
              <a:buSzPts val="2000"/>
              <a:buFont typeface="Twentieth Century"/>
              <a:buChar char="●"/>
            </a:pPr>
            <a:r>
              <a:rPr lang="en" sz="1800" dirty="0">
                <a:solidFill>
                  <a:srgbClr val="062858"/>
                </a:solidFill>
                <a:latin typeface="Twentieth Century"/>
              </a:rPr>
              <a:t>        Responses can be viewed </a:t>
            </a:r>
            <a:r>
              <a:rPr lang="en" sz="1800" dirty="0">
                <a:solidFill>
                  <a:srgbClr val="062858"/>
                </a:solidFill>
                <a:latin typeface="Twentieth Century"/>
                <a:hlinkClick r:id="rId3"/>
              </a:rPr>
              <a:t>HERE</a:t>
            </a:r>
            <a:endParaRPr lang="en" sz="1800" dirty="0">
              <a:solidFill>
                <a:srgbClr val="062858"/>
              </a:solidFill>
              <a:latin typeface="Twentieth Century"/>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Camera's Public Comment  Update</a:t>
            </a:r>
          </a:p>
        </p:txBody>
      </p:sp>
      <p:pic>
        <p:nvPicPr>
          <p:cNvPr id="2" name="Picture 3">
            <a:extLst>
              <a:ext uri="{FF2B5EF4-FFF2-40B4-BE49-F238E27FC236}">
                <a16:creationId xmlns:a16="http://schemas.microsoft.com/office/drawing/2014/main" id="{3B33B35A-807B-28F6-ABFD-F7E2B97447F6}"/>
              </a:ext>
            </a:extLst>
          </p:cNvPr>
          <p:cNvPicPr>
            <a:picLocks noChangeAspect="1"/>
          </p:cNvPicPr>
          <p:nvPr/>
        </p:nvPicPr>
        <p:blipFill>
          <a:blip r:embed="rId4"/>
          <a:stretch>
            <a:fillRect/>
          </a:stretch>
        </p:blipFill>
        <p:spPr>
          <a:xfrm>
            <a:off x="1706" y="2614913"/>
            <a:ext cx="9140587" cy="2532337"/>
          </a:xfrm>
          <a:prstGeom prst="rect">
            <a:avLst/>
          </a:prstGeom>
        </p:spPr>
      </p:pic>
    </p:spTree>
    <p:extLst>
      <p:ext uri="{BB962C8B-B14F-4D97-AF65-F5344CB8AC3E}">
        <p14:creationId xmlns:p14="http://schemas.microsoft.com/office/powerpoint/2010/main" val="90704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8282142" cy="3140762"/>
          </a:xfrm>
          <a:prstGeom prst="rect">
            <a:avLst/>
          </a:prstGeom>
          <a:noFill/>
          <a:ln>
            <a:noFill/>
          </a:ln>
        </p:spPr>
        <p:txBody>
          <a:bodyPr spcFirstLastPara="1" wrap="square" lIns="91425" tIns="45700" rIns="91425" bIns="45700" anchor="t" anchorCtr="0">
            <a:noAutofit/>
          </a:bodyPr>
          <a:lstStyle/>
          <a:p>
            <a:pPr marL="285750" lvl="1" indent="-285750">
              <a:buChar char="•"/>
            </a:pPr>
            <a:r>
              <a:rPr lang="en" sz="1800" dirty="0"/>
              <a:t>Positive Comments:    34</a:t>
            </a:r>
            <a:endParaRPr lang="en-US" dirty="0"/>
          </a:p>
          <a:p>
            <a:pPr marL="285750" lvl="1" indent="-285750">
              <a:buChar char="•"/>
            </a:pPr>
            <a:r>
              <a:rPr lang="en" sz="1800" dirty="0"/>
              <a:t>Negative Comments    14</a:t>
            </a:r>
            <a:endParaRPr lang="en" dirty="0"/>
          </a:p>
          <a:p>
            <a:pPr marL="285750" lvl="1" indent="-285750">
              <a:buChar char="•"/>
            </a:pPr>
            <a:r>
              <a:rPr lang="en" sz="1800" dirty="0"/>
              <a:t>Question/Neutral    9</a:t>
            </a:r>
            <a:endParaRPr lang="en" dirty="0"/>
          </a:p>
          <a:p>
            <a:pPr marL="285750" lvl="1" indent="-285750">
              <a:buChar char="•"/>
            </a:pPr>
            <a:r>
              <a:rPr lang="en" sz="1800" dirty="0"/>
              <a:t>Errors    0</a:t>
            </a:r>
            <a:endParaRPr lang="en" dirty="0"/>
          </a:p>
          <a:p>
            <a:pPr marL="285750" lvl="1" indent="-285750">
              <a:buChar char="•"/>
            </a:pPr>
            <a:r>
              <a:rPr lang="en" sz="1800" dirty="0"/>
              <a:t>Total Responses    57</a:t>
            </a:r>
            <a:br>
              <a:rPr lang="en" sz="1800" dirty="0"/>
            </a:br>
            <a:endParaRPr lang="en" sz="1800" dirty="0"/>
          </a:p>
          <a:p>
            <a:pPr>
              <a:buChar char="•"/>
            </a:pPr>
            <a:r>
              <a:rPr lang="en" sz="1800" dirty="0">
                <a:solidFill>
                  <a:srgbClr val="062858"/>
                </a:solidFill>
                <a:highlight>
                  <a:srgbClr val="00FF00"/>
                </a:highlight>
                <a:latin typeface="Twentieth Century"/>
              </a:rPr>
              <a:t>Positive Comments</a:t>
            </a:r>
            <a:r>
              <a:rPr lang="en" sz="1800" dirty="0">
                <a:solidFill>
                  <a:srgbClr val="062858"/>
                </a:solidFill>
                <a:latin typeface="Twentieth Century"/>
              </a:rPr>
              <a:t>: </a:t>
            </a:r>
            <a:br>
              <a:rPr lang="en" sz="1800" dirty="0">
                <a:solidFill>
                  <a:srgbClr val="062858"/>
                </a:solidFill>
                <a:latin typeface="Twentieth Century"/>
              </a:rPr>
            </a:br>
            <a:r>
              <a:rPr lang="en" sz="1800" i="1" dirty="0"/>
              <a:t>"Very good idea. This would help protect inspectors in the field and provide proof of walk through and documented violations found at the properties."</a:t>
            </a:r>
            <a:endParaRPr lang="en" i="1" dirty="0"/>
          </a:p>
          <a:p>
            <a:pPr lvl="1">
              <a:buChar char="•"/>
            </a:pPr>
            <a:endParaRPr lang="en" i="1" dirty="0"/>
          </a:p>
          <a:p>
            <a:pPr lvl="1"/>
            <a:r>
              <a:rPr lang="en" sz="1800" i="1" dirty="0"/>
              <a:t>"I agree with body cams for code enforcement.  Any factual documentation will ensure compliance either voluntarily or through courts."</a:t>
            </a:r>
            <a:br>
              <a:rPr lang="en" sz="1800" dirty="0">
                <a:solidFill>
                  <a:srgbClr val="062858"/>
                </a:solidFill>
                <a:latin typeface="Twentieth Century"/>
              </a:rPr>
            </a:br>
            <a:br>
              <a:rPr lang="en" sz="1800" dirty="0">
                <a:solidFill>
                  <a:srgbClr val="062858"/>
                </a:solidFill>
                <a:latin typeface="Twentieth Century"/>
              </a:rPr>
            </a:br>
            <a:endParaRPr lang="en" sz="1800">
              <a:solidFill>
                <a:srgbClr val="062858"/>
              </a:solidFill>
              <a:latin typeface="Twentieth Century"/>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ea typeface="Twentieth Century"/>
                <a:cs typeface="Twentieth Century"/>
              </a:rPr>
              <a:t>Body Worn Camera – Public Comment Overview</a:t>
            </a:r>
          </a:p>
        </p:txBody>
      </p:sp>
    </p:spTree>
    <p:extLst>
      <p:ext uri="{BB962C8B-B14F-4D97-AF65-F5344CB8AC3E}">
        <p14:creationId xmlns:p14="http://schemas.microsoft.com/office/powerpoint/2010/main" val="407146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8282142" cy="3140762"/>
          </a:xfrm>
          <a:prstGeom prst="rect">
            <a:avLst/>
          </a:prstGeom>
          <a:noFill/>
          <a:ln>
            <a:noFill/>
          </a:ln>
        </p:spPr>
        <p:txBody>
          <a:bodyPr spcFirstLastPara="1" wrap="square" lIns="91425" tIns="45700" rIns="91425" bIns="45700" anchor="t" anchorCtr="0">
            <a:noAutofit/>
          </a:bodyPr>
          <a:lstStyle/>
          <a:p>
            <a:pPr marL="285750" lvl="1" indent="-285750">
              <a:buChar char="•"/>
            </a:pPr>
            <a:r>
              <a:rPr lang="en" sz="1800" dirty="0">
                <a:highlight>
                  <a:srgbClr val="FF0000"/>
                </a:highlight>
                <a:latin typeface="Twentieth Century"/>
              </a:rPr>
              <a:t>Negative Comments</a:t>
            </a:r>
            <a:r>
              <a:rPr lang="en" sz="1800" dirty="0">
                <a:latin typeface="Twentieth Century"/>
              </a:rPr>
              <a:t>:</a:t>
            </a:r>
            <a:endParaRPr lang="en" dirty="0"/>
          </a:p>
          <a:p>
            <a:pPr lvl="1"/>
            <a:r>
              <a:rPr lang="en" sz="1800" i="1" dirty="0"/>
              <a:t>"they already take pics. I do not see how video would enhance their view or be productive to code or residents."</a:t>
            </a:r>
            <a:endParaRPr lang="en" i="1" dirty="0"/>
          </a:p>
          <a:p>
            <a:pPr lvl="1">
              <a:buChar char="•"/>
            </a:pPr>
            <a:endParaRPr lang="en"/>
          </a:p>
          <a:p>
            <a:pPr lvl="1"/>
            <a:r>
              <a:rPr lang="en" sz="1800" i="1" dirty="0"/>
              <a:t>"This proposal is extremely invasive. Filming inside people’s homes? I can’t even begin to count the number of ways in which this could be misused. I hope whoever proposed this is budgeting for the cascade of lawsuits that will follow. This whole thing is a very bad idea.</a:t>
            </a:r>
            <a:r>
              <a:rPr lang="en" sz="1800" dirty="0"/>
              <a:t>"</a:t>
            </a:r>
            <a:endParaRPr lang="en" sz="1800" dirty="0">
              <a:latin typeface="Twentieth Century"/>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ea typeface="Twentieth Century"/>
                <a:cs typeface="Twentieth Century"/>
              </a:rPr>
              <a:t>Body Worn Camera – Public Comment Overview</a:t>
            </a:r>
          </a:p>
        </p:txBody>
      </p:sp>
    </p:spTree>
    <p:extLst>
      <p:ext uri="{BB962C8B-B14F-4D97-AF65-F5344CB8AC3E}">
        <p14:creationId xmlns:p14="http://schemas.microsoft.com/office/powerpoint/2010/main" val="356282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rPr>
              <a:t>Body Worn Camera</a:t>
            </a:r>
          </a:p>
          <a:p>
            <a:pPr marL="444500" indent="-342900">
              <a:buClr>
                <a:srgbClr val="062858"/>
              </a:buClr>
              <a:buSzPts val="2000"/>
              <a:buFont typeface="Arial"/>
              <a:buChar char="•"/>
            </a:pPr>
            <a:r>
              <a:rPr lang="en" sz="2000" dirty="0">
                <a:solidFill>
                  <a:schemeClr val="accent1"/>
                </a:solidFill>
                <a:latin typeface="Twentieth Century"/>
                <a:ea typeface="Twentieth Century"/>
              </a:rPr>
              <a:t>Vacant Lot Monitoring</a:t>
            </a:r>
          </a:p>
          <a:p>
            <a:pPr marL="444500" lvl="1" indent="-342900">
              <a:buClr>
                <a:srgbClr val="062858"/>
              </a:buClr>
              <a:buSzPts val="2000"/>
              <a:buFont typeface="Arial"/>
              <a:buChar char="•"/>
            </a:pPr>
            <a:r>
              <a:rPr lang="en" sz="2000" dirty="0">
                <a:solidFill>
                  <a:schemeClr val="accent1"/>
                </a:solidFill>
                <a:latin typeface="Twentieth Century"/>
                <a:ea typeface="Twentieth Century"/>
                <a:cs typeface="Twentieth Century"/>
              </a:rPr>
              <a:t>Coming</a:t>
            </a:r>
            <a:r>
              <a:rPr lang="en" sz="2000" dirty="0">
                <a:solidFill>
                  <a:schemeClr val="accent1"/>
                </a:solidFill>
                <a:latin typeface="Twentieth Century"/>
                <a:ea typeface="Twentieth Century"/>
                <a:cs typeface="Twentieth Century"/>
                <a:sym typeface="Twentieth Century"/>
              </a:rPr>
              <a:t> Up</a:t>
            </a:r>
            <a:endParaRPr lang="en" sz="2000" dirty="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sym typeface="Twentieth Century"/>
              </a:rPr>
              <a:t>Questions</a:t>
            </a:r>
            <a:endParaRPr sz="2000" dirty="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8282142" cy="3140762"/>
          </a:xfrm>
          <a:prstGeom prst="rect">
            <a:avLst/>
          </a:prstGeom>
          <a:noFill/>
          <a:ln>
            <a:noFill/>
          </a:ln>
        </p:spPr>
        <p:txBody>
          <a:bodyPr spcFirstLastPara="1" wrap="square" lIns="91425" tIns="45700" rIns="91425" bIns="45700" anchor="t" anchorCtr="0">
            <a:noAutofit/>
          </a:bodyPr>
          <a:lstStyle/>
          <a:p>
            <a:pPr marL="285750" lvl="1" indent="-285750">
              <a:buChar char="•"/>
            </a:pPr>
            <a:r>
              <a:rPr lang="en" sz="1800" dirty="0">
                <a:highlight>
                  <a:srgbClr val="FFFF00"/>
                </a:highlight>
                <a:latin typeface="Twentieth Century"/>
              </a:rPr>
              <a:t>Questions</a:t>
            </a:r>
            <a:r>
              <a:rPr lang="en" sz="1800" dirty="0">
                <a:latin typeface="Twentieth Century"/>
              </a:rPr>
              <a:t>:</a:t>
            </a:r>
            <a:endParaRPr lang="en" dirty="0"/>
          </a:p>
          <a:p>
            <a:r>
              <a:rPr lang="en" sz="1500" i="1" dirty="0"/>
              <a:t>"If the regulations ensure that the resident in the space has the right to refuse, I am supportive. I do not believe it is appropriate to force film someone’s private space."</a:t>
            </a:r>
          </a:p>
          <a:p>
            <a:pPr lvl="1">
              <a:buChar char="•"/>
            </a:pPr>
            <a:endParaRPr lang="en" sz="1500" i="1" dirty="0"/>
          </a:p>
          <a:p>
            <a:r>
              <a:rPr lang="en" sz="1500" i="1"/>
              <a:t>"There will doubtlessly be FOIL requests to access this video from a variety of </a:t>
            </a:r>
            <a:r>
              <a:rPr lang="en" sz="1500" i="1" dirty="0"/>
              <a:t>sources. The police department has dedicated resources to review these requests and scrub video of PII. Will code enforcement have access to these same resources?</a:t>
            </a:r>
            <a:endParaRPr lang="en" sz="1500" i="1">
              <a:latin typeface="Twentieth Century"/>
            </a:endParaRPr>
          </a:p>
          <a:p>
            <a:pPr lvl="1"/>
            <a:endParaRPr lang="en" sz="1500" i="1" dirty="0"/>
          </a:p>
          <a:p>
            <a:pPr lvl="1"/>
            <a:r>
              <a:rPr lang="en" sz="1500" i="1" dirty="0"/>
              <a:t>What is the purpose of this technology use? Why can't it be solved with a picture or video taken on a camera?</a:t>
            </a:r>
          </a:p>
          <a:p>
            <a:pPr lvl="1"/>
            <a:endParaRPr lang="en" sz="1500" i="1" dirty="0"/>
          </a:p>
          <a:p>
            <a:pPr lvl="1"/>
            <a:r>
              <a:rPr lang="en" sz="1500" i="1" dirty="0"/>
              <a:t>Are there controls and limits for how the data is used and accessed? Can facial recognition algorithms be used on the data? Does the camera company have </a:t>
            </a:r>
            <a:r>
              <a:rPr lang="en" sz="1500" i="1"/>
              <a:t>access to the data?"</a:t>
            </a:r>
            <a:endParaRPr lang="en" sz="1500" i="1">
              <a:latin typeface="Twentieth Century"/>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ea typeface="Twentieth Century"/>
                <a:cs typeface="Twentieth Century"/>
              </a:rPr>
              <a:t>Body Worn Camera – Public Comment Overview</a:t>
            </a:r>
          </a:p>
        </p:txBody>
      </p:sp>
    </p:spTree>
    <p:extLst>
      <p:ext uri="{BB962C8B-B14F-4D97-AF65-F5344CB8AC3E}">
        <p14:creationId xmlns:p14="http://schemas.microsoft.com/office/powerpoint/2010/main" val="297367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254417" y="1005327"/>
            <a:ext cx="3923502" cy="3849422"/>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dirty="0">
                <a:solidFill>
                  <a:srgbClr val="062858"/>
                </a:solidFill>
                <a:latin typeface="Twentieth Century"/>
              </a:rPr>
              <a:t>Increased community outreach by making posters, which were put up in the following locations:</a:t>
            </a:r>
            <a:br>
              <a:rPr lang="en" sz="1800" dirty="0">
                <a:solidFill>
                  <a:srgbClr val="062858"/>
                </a:solidFill>
                <a:latin typeface="Twentieth Century"/>
              </a:rPr>
            </a:br>
            <a:endParaRPr lang="en" sz="1800" dirty="0">
              <a:solidFill>
                <a:srgbClr val="062858"/>
              </a:solidFill>
              <a:latin typeface="Twentieth Century"/>
            </a:endParaRPr>
          </a:p>
          <a:p>
            <a:pPr marL="457200" lvl="2" indent="-355600">
              <a:buClr>
                <a:srgbClr val="062858"/>
              </a:buClr>
              <a:buSzPts val="2000"/>
              <a:buFont typeface="Twentieth Century"/>
              <a:buChar char="●"/>
            </a:pPr>
            <a:r>
              <a:rPr lang="en" sz="1800" dirty="0">
                <a:solidFill>
                  <a:srgbClr val="062858"/>
                </a:solidFill>
                <a:latin typeface="Twentieth Century"/>
              </a:rPr>
              <a:t>Northeast Community Center, Huntington Family Center, Spanish Action League, Southwest Community Center, City Hall, and City Hall Commons</a:t>
            </a:r>
            <a:br>
              <a:rPr lang="en" sz="1800" dirty="0">
                <a:solidFill>
                  <a:srgbClr val="062858"/>
                </a:solidFill>
                <a:latin typeface="Twentieth Century"/>
              </a:rPr>
            </a:br>
            <a:endParaRPr lang="en" sz="1800" dirty="0">
              <a:latin typeface="Twentieth Century"/>
            </a:endParaRPr>
          </a:p>
          <a:p>
            <a:pPr marL="457200" lvl="1" indent="-355600">
              <a:buClr>
                <a:srgbClr val="062858"/>
              </a:buClr>
              <a:buSzPts val="2000"/>
              <a:buFont typeface="Twentieth Century"/>
              <a:buChar char="●"/>
            </a:pPr>
            <a:r>
              <a:rPr lang="en" sz="1800" dirty="0">
                <a:solidFill>
                  <a:srgbClr val="062858"/>
                </a:solidFill>
                <a:latin typeface="Twentieth Century"/>
              </a:rPr>
              <a:t>We also made printed response cards that could be completed and submitted into the </a:t>
            </a:r>
            <a:r>
              <a:rPr lang="en" sz="1800">
                <a:solidFill>
                  <a:srgbClr val="062858"/>
                </a:solidFill>
                <a:latin typeface="Twentieth Century"/>
              </a:rPr>
              <a:t>folders</a:t>
            </a:r>
            <a:br>
              <a:rPr lang="en" sz="1800" dirty="0">
                <a:solidFill>
                  <a:srgbClr val="062858"/>
                </a:solidFill>
                <a:latin typeface="Twentieth Century"/>
              </a:rPr>
            </a:br>
            <a:endParaRPr lang="en" sz="1800" dirty="0">
              <a:solidFill>
                <a:srgbClr val="062858"/>
              </a:solidFill>
              <a:latin typeface="Twentieth Century"/>
            </a:endParaRPr>
          </a:p>
          <a:p>
            <a:pPr marL="457200" lvl="1" indent="-355600">
              <a:buClr>
                <a:srgbClr val="062858"/>
              </a:buClr>
              <a:buSzPts val="2000"/>
              <a:buFont typeface="Twentieth Century"/>
              <a:buChar char="●"/>
            </a:pPr>
            <a:endParaRPr lang="en" sz="1800" dirty="0">
              <a:solidFill>
                <a:srgbClr val="062858"/>
              </a:solidFill>
              <a:latin typeface="Twentieth Century"/>
            </a:endParaRPr>
          </a:p>
        </p:txBody>
      </p:sp>
      <p:sp>
        <p:nvSpPr>
          <p:cNvPr id="236" name="Google Shape;236;p29"/>
          <p:cNvSpPr txBox="1"/>
          <p:nvPr/>
        </p:nvSpPr>
        <p:spPr>
          <a:xfrm>
            <a:off x="457200" y="487332"/>
            <a:ext cx="7310713" cy="458400"/>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ea typeface="Twentieth Century"/>
                <a:cs typeface="Twentieth Century"/>
              </a:rPr>
              <a:t>Body Worn Camera – Public Outreach</a:t>
            </a:r>
          </a:p>
        </p:txBody>
      </p:sp>
      <p:grpSp>
        <p:nvGrpSpPr>
          <p:cNvPr id="5" name="Group 4">
            <a:extLst>
              <a:ext uri="{FF2B5EF4-FFF2-40B4-BE49-F238E27FC236}">
                <a16:creationId xmlns:a16="http://schemas.microsoft.com/office/drawing/2014/main" id="{F09DD8D5-AE86-9FAD-070B-BC77A3B09FC1}"/>
              </a:ext>
            </a:extLst>
          </p:cNvPr>
          <p:cNvGrpSpPr/>
          <p:nvPr/>
        </p:nvGrpSpPr>
        <p:grpSpPr>
          <a:xfrm>
            <a:off x="5264524" y="950206"/>
            <a:ext cx="2931458" cy="4088018"/>
            <a:chOff x="5264524" y="950206"/>
            <a:chExt cx="2931458" cy="4088018"/>
          </a:xfrm>
        </p:grpSpPr>
        <p:pic>
          <p:nvPicPr>
            <p:cNvPr id="2" name="Picture 2">
              <a:extLst>
                <a:ext uri="{FF2B5EF4-FFF2-40B4-BE49-F238E27FC236}">
                  <a16:creationId xmlns:a16="http://schemas.microsoft.com/office/drawing/2014/main" id="{5967FAE3-C64B-763E-CFD3-7BEE4B1EDF67}"/>
                </a:ext>
              </a:extLst>
            </p:cNvPr>
            <p:cNvPicPr>
              <a:picLocks noChangeAspect="1"/>
            </p:cNvPicPr>
            <p:nvPr/>
          </p:nvPicPr>
          <p:blipFill>
            <a:blip r:embed="rId3"/>
            <a:stretch>
              <a:fillRect/>
            </a:stretch>
          </p:blipFill>
          <p:spPr>
            <a:xfrm>
              <a:off x="5264524" y="950206"/>
              <a:ext cx="2931458" cy="3895269"/>
            </a:xfrm>
            <a:prstGeom prst="rect">
              <a:avLst/>
            </a:prstGeom>
          </p:spPr>
        </p:pic>
        <p:pic>
          <p:nvPicPr>
            <p:cNvPr id="3" name="Picture 3">
              <a:extLst>
                <a:ext uri="{FF2B5EF4-FFF2-40B4-BE49-F238E27FC236}">
                  <a16:creationId xmlns:a16="http://schemas.microsoft.com/office/drawing/2014/main" id="{8D703C2D-AEAC-C066-3FD5-FEA69A455903}"/>
                </a:ext>
              </a:extLst>
            </p:cNvPr>
            <p:cNvPicPr>
              <a:picLocks noChangeAspect="1"/>
            </p:cNvPicPr>
            <p:nvPr/>
          </p:nvPicPr>
          <p:blipFill>
            <a:blip r:embed="rId4"/>
            <a:stretch>
              <a:fillRect/>
            </a:stretch>
          </p:blipFill>
          <p:spPr>
            <a:xfrm>
              <a:off x="5647765" y="3983544"/>
              <a:ext cx="1021977" cy="800393"/>
            </a:xfrm>
            <a:prstGeom prst="rect">
              <a:avLst/>
            </a:prstGeom>
          </p:spPr>
        </p:pic>
        <p:pic>
          <p:nvPicPr>
            <p:cNvPr id="4" name="Picture 4">
              <a:extLst>
                <a:ext uri="{FF2B5EF4-FFF2-40B4-BE49-F238E27FC236}">
                  <a16:creationId xmlns:a16="http://schemas.microsoft.com/office/drawing/2014/main" id="{3C80EE12-23E7-AF7F-F222-BBEB97F00202}"/>
                </a:ext>
              </a:extLst>
            </p:cNvPr>
            <p:cNvPicPr>
              <a:picLocks noChangeAspect="1"/>
            </p:cNvPicPr>
            <p:nvPr/>
          </p:nvPicPr>
          <p:blipFill>
            <a:blip r:embed="rId5"/>
            <a:stretch>
              <a:fillRect/>
            </a:stretch>
          </p:blipFill>
          <p:spPr>
            <a:xfrm>
              <a:off x="7005918" y="3957858"/>
              <a:ext cx="806824" cy="1080366"/>
            </a:xfrm>
            <a:prstGeom prst="rect">
              <a:avLst/>
            </a:prstGeom>
          </p:spPr>
        </p:pic>
      </p:grpSp>
    </p:spTree>
    <p:extLst>
      <p:ext uri="{BB962C8B-B14F-4D97-AF65-F5344CB8AC3E}">
        <p14:creationId xmlns:p14="http://schemas.microsoft.com/office/powerpoint/2010/main" val="423473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8282142" cy="3140762"/>
          </a:xfrm>
          <a:prstGeom prst="rect">
            <a:avLst/>
          </a:prstGeom>
          <a:noFill/>
          <a:ln>
            <a:noFill/>
          </a:ln>
        </p:spPr>
        <p:txBody>
          <a:bodyPr spcFirstLastPara="1" wrap="square" lIns="91425" tIns="45700" rIns="91425" bIns="45700" anchor="t" anchorCtr="0">
            <a:noAutofit/>
          </a:bodyPr>
          <a:lstStyle/>
          <a:p>
            <a:pPr marL="285750" indent="-285750">
              <a:buClr>
                <a:srgbClr val="062858"/>
              </a:buClr>
              <a:buSzPts val="2000"/>
              <a:buChar char="•"/>
            </a:pPr>
            <a:r>
              <a:rPr lang="en" b="1" i="1" dirty="0"/>
              <a:t>What other cities have done this? What lessons have been learned? </a:t>
            </a:r>
            <a:br>
              <a:rPr lang="en" b="1" i="1" dirty="0"/>
            </a:br>
            <a:r>
              <a:rPr lang="en" dirty="0"/>
              <a:t>Miami Beach; Pullman, Wash; Fredericksburg, </a:t>
            </a:r>
            <a:r>
              <a:rPr lang="en" dirty="0" err="1"/>
              <a:t>Va</a:t>
            </a:r>
            <a:r>
              <a:rPr lang="en" dirty="0"/>
              <a:t>; Amarillo, Tx; Dallas, Tx.  Unsure on lessons learned</a:t>
            </a:r>
            <a:endParaRPr lang="en" i="1" dirty="0">
              <a:solidFill>
                <a:srgbClr val="062858"/>
              </a:solidFill>
              <a:latin typeface="Twentieth Century"/>
            </a:endParaRPr>
          </a:p>
          <a:p>
            <a:pPr marL="285750" indent="-285750">
              <a:buSzPts val="2000"/>
              <a:buChar char="•"/>
            </a:pPr>
            <a:r>
              <a:rPr lang="en" b="1" i="1" dirty="0"/>
              <a:t>How is consent to enter the home and document conditions requested? What is the process to conduct a search? What happens if people fail to give us access? </a:t>
            </a:r>
            <a:br>
              <a:rPr lang="en" b="1" i="1" dirty="0"/>
            </a:br>
            <a:r>
              <a:rPr lang="en" dirty="0"/>
              <a:t>We always have consent unless we need to obtain a warrant (rare that we have to do that.  A few times a year). We are not doing searched.  We are conductions property maintenance and building/fire code inspections.</a:t>
            </a:r>
            <a:endParaRPr lang="en" sz="1100" i="1" dirty="0"/>
          </a:p>
          <a:p>
            <a:pPr marL="285750" indent="-285750">
              <a:buSzPts val="2000"/>
              <a:buChar char="•"/>
            </a:pPr>
            <a:r>
              <a:rPr lang="en" b="1" i="1" dirty="0"/>
              <a:t>What is the scope of these body worn cameras? Which type of inspectors would fall into this? </a:t>
            </a:r>
            <a:br>
              <a:rPr lang="en" i="1" dirty="0"/>
            </a:br>
            <a:r>
              <a:rPr lang="en" dirty="0"/>
              <a:t>All Code Enforcement Officers working independently in the field.</a:t>
            </a:r>
            <a:endParaRPr lang="en" sz="1100" i="1" dirty="0"/>
          </a:p>
          <a:p>
            <a:pPr marL="285750" indent="-285750">
              <a:buSzPts val="2000"/>
              <a:buChar char="•"/>
            </a:pPr>
            <a:r>
              <a:rPr lang="en" b="1" i="1" dirty="0"/>
              <a:t>Under what conditions would code enforcement make the camera footage available?</a:t>
            </a:r>
            <a:br>
              <a:rPr lang="en" i="1" dirty="0"/>
            </a:br>
            <a:r>
              <a:rPr lang="en" dirty="0"/>
              <a:t>Unsure at this time.  It would be based on final dept policy.</a:t>
            </a:r>
            <a:endParaRPr lang="en" i="1" dirty="0"/>
          </a:p>
          <a:p>
            <a:pPr marL="457200" lvl="2" indent="-355600">
              <a:buClr>
                <a:srgbClr val="062858"/>
              </a:buClr>
              <a:buSzPts val="2000"/>
              <a:buFont typeface="Twentieth Century"/>
              <a:buChar char="●"/>
            </a:pPr>
            <a:endParaRPr lang="en" sz="1800" dirty="0">
              <a:solidFill>
                <a:srgbClr val="062858"/>
              </a:solidFill>
              <a:latin typeface="Twentieth Century"/>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Camera's Discussion</a:t>
            </a:r>
          </a:p>
        </p:txBody>
      </p:sp>
    </p:spTree>
    <p:extLst>
      <p:ext uri="{BB962C8B-B14F-4D97-AF65-F5344CB8AC3E}">
        <p14:creationId xmlns:p14="http://schemas.microsoft.com/office/powerpoint/2010/main" val="21124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82123" y="271275"/>
            <a:ext cx="8944827" cy="611280"/>
          </a:xfrm>
          <a:prstGeom prst="rect">
            <a:avLst/>
          </a:prstGeom>
          <a:noFill/>
          <a:ln>
            <a:noFill/>
          </a:ln>
        </p:spPr>
        <p:txBody>
          <a:bodyPr spcFirstLastPara="1" wrap="square" lIns="91425" tIns="45700" rIns="91425" bIns="45700" anchor="ctr" anchorCtr="0">
            <a:noAutofit/>
          </a:bodyPr>
          <a:lstStyle/>
          <a:p>
            <a:pPr algn="r"/>
            <a:r>
              <a:rPr lang="en" sz="3200" b="1" dirty="0">
                <a:solidFill>
                  <a:srgbClr val="B98E00"/>
                </a:solidFill>
                <a:latin typeface="Times"/>
                <a:cs typeface="Times"/>
                <a:sym typeface="Times"/>
              </a:rPr>
              <a:t>Vacant Lot Monitoring (DPW)</a:t>
            </a:r>
            <a:endParaRPr lang="en-US" sz="3200" dirty="0"/>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3103137815"/>
              </p:ext>
            </p:extLst>
          </p:nvPr>
        </p:nvGraphicFramePr>
        <p:xfrm>
          <a:off x="122825" y="843625"/>
          <a:ext cx="8904175" cy="432807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dirty="0"/>
                        <a:t>Applicant name: DPW</a:t>
                      </a:r>
                      <a:endParaRPr lang="en" sz="900" i="1" dirty="0">
                        <a:solidFill>
                          <a:srgbClr val="062858"/>
                        </a:solidFill>
                      </a:endParaRPr>
                    </a:p>
                    <a:p>
                      <a:pPr marL="0" lvl="0" indent="0" algn="l" rtl="0">
                        <a:spcBef>
                          <a:spcPts val="0"/>
                        </a:spcBef>
                        <a:spcAft>
                          <a:spcPts val="0"/>
                        </a:spcAft>
                        <a:buNone/>
                      </a:pPr>
                      <a:r>
                        <a:rPr lang="en" sz="1000" dirty="0">
                          <a:solidFill>
                            <a:schemeClr val="dk1"/>
                          </a:solidFill>
                        </a:rPr>
                        <a:t>Company:</a:t>
                      </a:r>
                      <a:r>
                        <a:rPr lang="en" sz="900" dirty="0">
                          <a:solidFill>
                            <a:schemeClr val="dk1"/>
                          </a:solidFill>
                        </a:rPr>
                        <a:t> </a:t>
                      </a:r>
                      <a:r>
                        <a:rPr lang="en" sz="900" dirty="0" err="1">
                          <a:solidFill>
                            <a:schemeClr val="dk1"/>
                          </a:solidFill>
                        </a:rPr>
                        <a:t>Cimcom</a:t>
                      </a:r>
                      <a:r>
                        <a:rPr lang="en" sz="900" dirty="0">
                          <a:solidFill>
                            <a:schemeClr val="dk1"/>
                          </a:solidFill>
                        </a:rPr>
                        <a:t> (Purchased by </a:t>
                      </a:r>
                      <a:r>
                        <a:rPr lang="en" sz="900" dirty="0" err="1">
                          <a:solidFill>
                            <a:schemeClr val="dk1"/>
                          </a:solidFill>
                        </a:rPr>
                        <a:t>Quantela</a:t>
                      </a:r>
                      <a:r>
                        <a:rPr lang="en" sz="900" dirty="0">
                          <a:solidFill>
                            <a:schemeClr val="dk1"/>
                          </a:solidFill>
                        </a:rPr>
                        <a:t>)</a:t>
                      </a:r>
                      <a:br>
                        <a:rPr lang="en" sz="900" dirty="0">
                          <a:solidFill>
                            <a:srgbClr val="000000"/>
                          </a:solidFill>
                        </a:rPr>
                      </a:br>
                      <a:r>
                        <a:rPr lang="en" sz="1000" dirty="0">
                          <a:solidFill>
                            <a:schemeClr val="dk1"/>
                          </a:solidFill>
                        </a:rPr>
                        <a:t>Sponsoring Department: </a:t>
                      </a:r>
                      <a:r>
                        <a:rPr lang="en" sz="1000" i="1" dirty="0">
                          <a:solidFill>
                            <a:schemeClr val="dk1"/>
                          </a:solidFill>
                        </a:rPr>
                        <a:t>DPW</a:t>
                      </a:r>
                      <a:endParaRPr lang="en" sz="900" i="1" dirty="0">
                        <a:solidFill>
                          <a:srgbClr val="062858"/>
                        </a:solidFill>
                      </a:endParaRPr>
                    </a:p>
                  </a:txBody>
                  <a:tcPr marL="91425" marR="91425" marT="91425" marB="91425"/>
                </a:tc>
                <a:tc>
                  <a:txBody>
                    <a:bodyPr/>
                    <a:lstStyle/>
                    <a:p>
                      <a:pPr marL="0" lvl="0" indent="0" algn="l" rtl="0">
                        <a:spcBef>
                          <a:spcPts val="0"/>
                        </a:spcBef>
                        <a:spcAft>
                          <a:spcPts val="0"/>
                        </a:spcAft>
                        <a:buNone/>
                      </a:pPr>
                      <a:r>
                        <a:rPr lang="en" sz="1000" dirty="0">
                          <a:solidFill>
                            <a:schemeClr val="dk1"/>
                          </a:solidFill>
                        </a:rPr>
                        <a:t>Application Date: </a:t>
                      </a:r>
                      <a:r>
                        <a:rPr lang="en" sz="1000" i="1" dirty="0">
                          <a:solidFill>
                            <a:schemeClr val="accent1"/>
                          </a:solidFill>
                        </a:rPr>
                        <a:t>6/08/2021</a:t>
                      </a:r>
                      <a:endParaRPr lang="en" sz="900" i="1" dirty="0">
                        <a:solidFill>
                          <a:schemeClr val="accent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Partner Organization/Technologies: </a:t>
                      </a:r>
                      <a:br>
                        <a:rPr lang="en" sz="1000" dirty="0">
                          <a:solidFill>
                            <a:srgbClr val="000000"/>
                          </a:solidFill>
                        </a:rPr>
                      </a:br>
                      <a:r>
                        <a:rPr lang="en" sz="900" i="1" dirty="0" err="1">
                          <a:solidFill>
                            <a:schemeClr val="accent1"/>
                          </a:solidFill>
                        </a:rPr>
                        <a:t>Cimcom</a:t>
                      </a:r>
                      <a:r>
                        <a:rPr lang="en" sz="900" i="1" dirty="0">
                          <a:solidFill>
                            <a:schemeClr val="accent1"/>
                          </a:solidFill>
                        </a:rPr>
                        <a:t> (Purchased by </a:t>
                      </a:r>
                      <a:r>
                        <a:rPr lang="en" sz="900" i="1" dirty="0" err="1">
                          <a:solidFill>
                            <a:schemeClr val="accent1"/>
                          </a:solidFill>
                        </a:rPr>
                        <a:t>Quantela</a:t>
                      </a:r>
                      <a:r>
                        <a:rPr lang="en" sz="900" i="1" dirty="0">
                          <a:solidFill>
                            <a:schemeClr val="accent1"/>
                          </a:solidFill>
                        </a:rPr>
                        <a:t>)</a:t>
                      </a:r>
                      <a:endParaRPr lang="en" sz="900" b="0" i="1" u="none" strike="noStrike" noProof="0" dirty="0" err="1">
                        <a:solidFill>
                          <a:schemeClr val="accent1"/>
                        </a:solidFill>
                        <a:latin typeface="Arial"/>
                      </a:endParaRPr>
                    </a:p>
                  </a:txBody>
                  <a:tcPr marL="91425" marR="91425" marT="91425" marB="91425"/>
                </a:tc>
                <a:tc gridSpan="2">
                  <a:txBody>
                    <a:bodyPr/>
                    <a:lstStyle/>
                    <a:p>
                      <a:pPr marL="0" lvl="0" indent="0" algn="l" rtl="0">
                        <a:spcBef>
                          <a:spcPts val="0"/>
                        </a:spcBef>
                        <a:spcAft>
                          <a:spcPts val="0"/>
                        </a:spcAft>
                        <a:buNone/>
                      </a:pPr>
                      <a:r>
                        <a:rPr lang="en" sz="1000" dirty="0">
                          <a:solidFill>
                            <a:schemeClr val="dk1"/>
                          </a:solidFill>
                        </a:rPr>
                        <a:t>Proof of Concept Demonstration?</a:t>
                      </a:r>
                      <a:endParaRPr sz="1000" dirty="0">
                        <a:solidFill>
                          <a:schemeClr val="dk1"/>
                        </a:solidFill>
                      </a:endParaRPr>
                    </a:p>
                    <a:p>
                      <a:pPr marL="0" lvl="0" indent="0" algn="l" rtl="0">
                        <a:spcBef>
                          <a:spcPts val="0"/>
                        </a:spcBef>
                        <a:spcAft>
                          <a:spcPts val="0"/>
                        </a:spcAft>
                        <a:buNone/>
                      </a:pPr>
                      <a:r>
                        <a:rPr lang="en" sz="1000" dirty="0">
                          <a:solidFill>
                            <a:schemeClr val="dk1"/>
                          </a:solidFill>
                        </a:rPr>
                        <a:t>Technology Implementation?</a:t>
                      </a:r>
                      <a:endParaRPr sz="1000" dirty="0">
                        <a:solidFill>
                          <a:schemeClr val="dk1"/>
                        </a:solidFill>
                      </a:endParaRPr>
                    </a:p>
                    <a:p>
                      <a:pPr marL="0" lvl="0" indent="0" algn="l" rtl="0">
                        <a:spcBef>
                          <a:spcPts val="0"/>
                        </a:spcBef>
                        <a:spcAft>
                          <a:spcPts val="0"/>
                        </a:spcAft>
                        <a:buNone/>
                      </a:pPr>
                      <a:r>
                        <a:rPr lang="en" sz="1000" dirty="0">
                          <a:solidFill>
                            <a:schemeClr val="dk1"/>
                          </a:solidFill>
                        </a:rPr>
                        <a:t>Exempt?</a:t>
                      </a:r>
                      <a:endParaRPr sz="1000" dirty="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dirty="0"/>
                        <a:t>Technology Purpose:</a:t>
                      </a:r>
                      <a:r>
                        <a:rPr lang="en" sz="900" dirty="0"/>
                        <a:t>  </a:t>
                      </a:r>
                      <a:r>
                        <a:rPr lang="en" sz="900" b="0" i="0" u="none" strike="noStrike" noProof="0" dirty="0">
                          <a:latin typeface="Arial"/>
                        </a:rPr>
                        <a:t>Sensor that detect changes in a scene to monitor lots for dumping.  It uses a camera mounted on a street light or utility pole to monitor City-owned vacant lots where illegal dumping is a recurring problem.</a:t>
                      </a: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dirty="0">
                          <a:solidFill>
                            <a:schemeClr val="dk1"/>
                          </a:solidFill>
                        </a:rPr>
                        <a:t>Operation/Implementation description:  </a:t>
                      </a:r>
                      <a:r>
                        <a:rPr lang="en" sz="1000" b="0" i="0" u="none" strike="noStrike" noProof="0" dirty="0">
                          <a:latin typeface="Arial"/>
                        </a:rPr>
                        <a:t>The images are edge-processed at the pole utilizing a street light mounted processing device. The edge processor compares current and former images to determine if objects have been left behind. When it detects a dumping event, it sends a text message notification to designated DPW staff. It could potentially be used to obtain images of the illegal dumping events as well.</a:t>
                      </a: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dirty="0">
                          <a:solidFill>
                            <a:schemeClr val="dk1"/>
                          </a:solidFill>
                        </a:rPr>
                        <a:t>Data Management Plan: </a:t>
                      </a:r>
                      <a:r>
                        <a:rPr lang="en" sz="900" i="1" dirty="0">
                          <a:solidFill>
                            <a:schemeClr val="accent1"/>
                          </a:solidFill>
                        </a:rPr>
                        <a:t>TBD</a:t>
                      </a:r>
                      <a:endParaRPr sz="900" i="1" dirty="0">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Cloud vs on prem: </a:t>
                      </a:r>
                      <a:r>
                        <a:rPr lang="en" sz="900" i="1" dirty="0">
                          <a:solidFill>
                            <a:schemeClr val="accent1"/>
                          </a:solidFill>
                        </a:rPr>
                        <a:t>TBD</a:t>
                      </a:r>
                      <a:endParaRPr sz="900" i="1" dirty="0">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dirty="0">
                          <a:solidFill>
                            <a:schemeClr val="dk1"/>
                          </a:solidFill>
                        </a:rPr>
                        <a:t>Intended Operation: </a:t>
                      </a:r>
                      <a:r>
                        <a:rPr lang="en" sz="1000" b="0" i="0" u="none" strike="noStrike" noProof="0" dirty="0">
                          <a:latin typeface="Arial"/>
                        </a:rPr>
                        <a:t>This technology helps DPW to more efficiently pick up trash.</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dirty="0">
                          <a:solidFill>
                            <a:schemeClr val="dk1"/>
                          </a:solidFill>
                        </a:rPr>
                        <a:t>Maintainability/Scalability/Reliability/Vulnerabilities: </a:t>
                      </a:r>
                      <a:r>
                        <a:rPr lang="en" sz="1000" i="1" dirty="0">
                          <a:solidFill>
                            <a:schemeClr val="dk1"/>
                          </a:solidFill>
                        </a:rPr>
                        <a:t>Unknown</a:t>
                      </a:r>
                      <a:endParaRPr sz="1000" i="1" dirty="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dirty="0">
                          <a:solidFill>
                            <a:schemeClr val="dk1"/>
                          </a:solidFill>
                        </a:rPr>
                        <a:t>Cybersecurity Plan: </a:t>
                      </a:r>
                      <a:r>
                        <a:rPr lang="en" sz="1000" b="0" i="1" u="none" strike="noStrike" noProof="0" dirty="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dirty="0">
                          <a:solidFill>
                            <a:schemeClr val="dk1"/>
                          </a:solidFill>
                        </a:rPr>
                        <a:t>Broader Impacts/Unintended Consequences/Concerns: </a:t>
                      </a:r>
                      <a:r>
                        <a:rPr lang="en" sz="1000" i="1" dirty="0">
                          <a:solidFill>
                            <a:schemeClr val="dk1"/>
                          </a:solidFill>
                        </a:rPr>
                        <a:t>Unknown</a:t>
                      </a:r>
                      <a:endParaRPr sz="1000" i="1" dirty="0">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dirty="0">
                          <a:solidFill>
                            <a:schemeClr val="dk1"/>
                          </a:solidFill>
                        </a:rPr>
                        <a:t>Who is the audience for this system?: </a:t>
                      </a:r>
                      <a:r>
                        <a:rPr lang="en" sz="1000" b="0" i="0" u="none" strike="noStrike" noProof="0" dirty="0">
                          <a:latin typeface="Arial"/>
                        </a:rPr>
                        <a:t>DPW may decide to share data with Syracuse Police if the images appear to capture a criminal act.</a:t>
                      </a:r>
                      <a:endParaRPr lang="en" sz="900" i="0" dirty="0"/>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dirty="0">
                          <a:solidFill>
                            <a:schemeClr val="dk1"/>
                          </a:solidFill>
                        </a:rPr>
                        <a:t>How many units/how is the system deployed?: </a:t>
                      </a:r>
                      <a:r>
                        <a:rPr lang="en" sz="1000" i="1" dirty="0">
                          <a:solidFill>
                            <a:schemeClr val="dk1"/>
                          </a:solidFill>
                        </a:rPr>
                        <a:t>TBD</a:t>
                      </a:r>
                      <a:br>
                        <a:rPr lang="en" sz="1000" i="1" dirty="0">
                          <a:solidFill>
                            <a:srgbClr val="000000"/>
                          </a:solidFill>
                        </a:rPr>
                      </a:br>
                      <a:endParaRPr lang="en" sz="1000" i="1" dirty="0">
                        <a:solidFill>
                          <a:srgbClr val="000000"/>
                        </a:solidFill>
                      </a:endParaRPr>
                    </a:p>
                    <a:p>
                      <a:pPr marL="0" marR="0" lvl="0" indent="0" algn="l" rtl="0">
                        <a:lnSpc>
                          <a:spcPct val="100000"/>
                        </a:lnSpc>
                        <a:spcBef>
                          <a:spcPts val="0"/>
                        </a:spcBef>
                        <a:spcAft>
                          <a:spcPts val="0"/>
                        </a:spcAft>
                        <a:buNone/>
                      </a:pPr>
                      <a:r>
                        <a:rPr lang="en" sz="1000" dirty="0">
                          <a:solidFill>
                            <a:schemeClr val="dk1"/>
                          </a:solidFill>
                        </a:rPr>
                        <a:t>Volume, size and type of data: </a:t>
                      </a:r>
                      <a:r>
                        <a:rPr lang="en" sz="900" i="1" dirty="0">
                          <a:solidFill>
                            <a:schemeClr val="accent1"/>
                          </a:solidFill>
                        </a:rPr>
                        <a:t>Images, size TBD</a:t>
                      </a:r>
                      <a:endParaRPr sz="1000" dirty="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dirty="0">
                          <a:solidFill>
                            <a:schemeClr val="dk1"/>
                          </a:solidFill>
                        </a:rPr>
                        <a:t>Length of time application is expected to be used: </a:t>
                      </a:r>
                      <a:r>
                        <a:rPr lang="en" sz="900" i="1" dirty="0">
                          <a:solidFill>
                            <a:schemeClr val="accent1"/>
                          </a:solidFill>
                        </a:rPr>
                        <a:t>Indefinitely</a:t>
                      </a:r>
                      <a:endParaRPr sz="1000" dirty="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00981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8282142" cy="3140762"/>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Does the group have any questions for Jen Tifft?</a:t>
            </a:r>
          </a:p>
          <a:p>
            <a:pPr marL="457200" lvl="1" indent="-355600">
              <a:buSzPts val="2000"/>
              <a:buFont typeface="Twentieth Century,Sans-Serif"/>
              <a:buChar char="●"/>
            </a:pPr>
            <a:r>
              <a:rPr lang="en" sz="1800">
                <a:solidFill>
                  <a:srgbClr val="062858"/>
                </a:solidFill>
              </a:rPr>
              <a:t>Do we have more research that we want to do?</a:t>
            </a:r>
            <a:endParaRPr lang="en-US" sz="1800"/>
          </a:p>
          <a:p>
            <a:pPr marL="457200" lvl="1" indent="-355600">
              <a:buClr>
                <a:srgbClr val="062858"/>
              </a:buClr>
              <a:buSzPts val="2000"/>
              <a:buFont typeface="Twentieth Century"/>
              <a:buChar char="●"/>
            </a:pPr>
            <a:r>
              <a:rPr lang="en" sz="1800" dirty="0">
                <a:solidFill>
                  <a:srgbClr val="062858"/>
                </a:solidFill>
                <a:latin typeface="Twentieth Century"/>
              </a:rPr>
              <a:t>Do we need to do a public comment period?</a:t>
            </a:r>
            <a:endParaRPr lang="en-US" dirty="0"/>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ea typeface="Twentieth Century"/>
                <a:cs typeface="Twentieth Century"/>
              </a:rPr>
              <a:t>Vacant Lot Monitoring Discussion</a:t>
            </a:r>
          </a:p>
        </p:txBody>
      </p:sp>
    </p:spTree>
    <p:extLst>
      <p:ext uri="{BB962C8B-B14F-4D97-AF65-F5344CB8AC3E}">
        <p14:creationId xmlns:p14="http://schemas.microsoft.com/office/powerpoint/2010/main" val="309417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dirty="0">
                <a:solidFill>
                  <a:srgbClr val="062858"/>
                </a:solidFill>
                <a:latin typeface="Twentieth Century"/>
                <a:ea typeface="Twentieth Century"/>
                <a:cs typeface="Twentieth Century"/>
              </a:rPr>
              <a:t>Citywide Technology Audit: Continue to integrate the work done on </a:t>
            </a:r>
            <a:r>
              <a:rPr lang="en" sz="2000">
                <a:solidFill>
                  <a:srgbClr val="062858"/>
                </a:solidFill>
                <a:latin typeface="Twentieth Century"/>
                <a:ea typeface="Twentieth Century"/>
                <a:cs typeface="Twentieth Century"/>
              </a:rPr>
              <a:t>various sections</a:t>
            </a:r>
            <a:endParaRPr lang="en-US"/>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504153647"/>
              </p:ext>
            </p:extLst>
          </p:nvPr>
        </p:nvGraphicFramePr>
        <p:xfrm>
          <a:off x="851300" y="1023955"/>
          <a:ext cx="7403625" cy="374877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a:t>Nico Diaz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a:latin typeface="Arial"/>
                        </a:rPr>
                        <a:t>Chief Tim Gleeson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a:latin typeface="Arial"/>
                        </a:rPr>
                        <a:t>Martha Grabowski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strike="sngStrike"/>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a:latin typeface="Arial"/>
                        </a:rPr>
                        <a:t>Johannes Himmelreich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err="1">
                          <a:latin typeface="Arial"/>
                        </a:rPr>
                        <a:t>Ocesa</a:t>
                      </a:r>
                      <a:r>
                        <a:rPr lang="en" sz="1200" b="0" i="0" u="none" strike="noStrike" noProof="0">
                          <a:latin typeface="Arial"/>
                        </a:rPr>
                        <a:t> Keaton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a:latin typeface="Arial"/>
                        </a:rPr>
                        <a:t>Mark King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a:latin typeface="Arial"/>
                        </a:rPr>
                        <a:t>Timothy Liles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a:t>Dep. Mayor Sharon Owens </a:t>
                      </a:r>
                      <a:endParaRPr lang="en-US"/>
                    </a:p>
                  </a:txBody>
                  <a:tcPr marL="91425" marR="91425" marT="91425" marB="91425"/>
                </a:tc>
                <a:tc>
                  <a:txBody>
                    <a:bodyPr/>
                    <a:lstStyle/>
                    <a:p>
                      <a:pPr lvl="0" algn="ctr">
                        <a:lnSpc>
                          <a:spcPct val="100000"/>
                        </a:lnSpc>
                        <a:spcBef>
                          <a:spcPts val="0"/>
                        </a:spcBef>
                        <a:spcAft>
                          <a:spcPts val="0"/>
                        </a:spcAft>
                        <a:buNone/>
                      </a:pPr>
                      <a:endParaRPr lang="en" sz="1400" b="0" i="0" u="none" strike="noStrike" noProof="0">
                        <a:latin typeface="Arial"/>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1076937"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dirty="0">
                <a:solidFill>
                  <a:schemeClr val="dk1"/>
                </a:solidFill>
                <a:latin typeface="Twentieth Century"/>
                <a:ea typeface="Twentieth Century"/>
                <a:cs typeface="Twentieth Century"/>
                <a:sym typeface="Twentieth Century"/>
              </a:rPr>
              <a:t>Votes</a:t>
            </a:r>
            <a:endParaRPr sz="2100" b="1" dirty="0">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144503944"/>
              </p:ext>
            </p:extLst>
          </p:nvPr>
        </p:nvGraphicFramePr>
        <p:xfrm>
          <a:off x="796450" y="997975"/>
          <a:ext cx="7293850" cy="335256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dirty="0"/>
                        <a:t>STWG Member</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in Favor</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in Favor w/Stipulations</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Against</a:t>
                      </a:r>
                      <a:endParaRPr sz="1300" dirty="0"/>
                    </a:p>
                  </a:txBody>
                  <a:tcPr marL="91425" marR="91425" marT="91425" marB="91425" anchor="ctr"/>
                </a:tc>
                <a:tc>
                  <a:txBody>
                    <a:bodyPr/>
                    <a:lstStyle/>
                    <a:p>
                      <a:pPr marL="0" lvl="0" indent="0" algn="ctr" rtl="0">
                        <a:spcBef>
                          <a:spcPts val="0"/>
                        </a:spcBef>
                        <a:spcAft>
                          <a:spcPts val="0"/>
                        </a:spcAft>
                        <a:buNone/>
                      </a:pPr>
                      <a:r>
                        <a:rPr lang="en" sz="1300" dirty="0"/>
                        <a:t>Abstention</a:t>
                      </a:r>
                      <a:endParaRPr sz="1300" dirty="0"/>
                    </a:p>
                  </a:txBody>
                  <a:tcPr marL="91425" marR="91425" marT="91425" marB="91425" anchor="ctr"/>
                </a:tc>
                <a:tc>
                  <a:txBody>
                    <a:bodyPr/>
                    <a:lstStyle/>
                    <a:p>
                      <a:pPr marL="0" lvl="0" indent="0" algn="ctr" rtl="0">
                        <a:spcBef>
                          <a:spcPts val="0"/>
                        </a:spcBef>
                        <a:spcAft>
                          <a:spcPts val="0"/>
                        </a:spcAft>
                        <a:buNone/>
                      </a:pPr>
                      <a:r>
                        <a:rPr lang="en" sz="1300" dirty="0"/>
                        <a:t>Absence</a:t>
                      </a:r>
                      <a:endParaRPr sz="1300" dirty="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dirty="0"/>
                        <a:t>Jawwaad Rasheed </a:t>
                      </a:r>
                      <a:endParaRPr lang="en-US" dirty="0"/>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dirty="0">
                          <a:latin typeface="Arial"/>
                        </a:rPr>
                        <a:t>Jason Scharf </a:t>
                      </a:r>
                      <a:endParaRPr lang="en" sz="1200" u="none" strike="noStrike" noProof="0"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dirty="0">
                          <a:latin typeface="Arial"/>
                        </a:rPr>
                        <a:t>Daniel Schwarz </a:t>
                      </a:r>
                      <a:endParaRPr lang="en-US"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dirty="0"/>
                        <a:t>Michelle </a:t>
                      </a:r>
                      <a:r>
                        <a:rPr lang="en" sz="1200" dirty="0" err="1"/>
                        <a:t>Sczpanski</a:t>
                      </a:r>
                      <a:endParaRPr lang="en-US" sz="1200"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dirty="0">
                          <a:latin typeface="Arial"/>
                        </a:rPr>
                        <a:t>1st DC Richard Shoff </a:t>
                      </a:r>
                      <a:endParaRPr lang="en-US"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dirty="0">
                          <a:latin typeface="Arial"/>
                        </a:rPr>
                        <a:t>Jen Tifft </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dirty="0">
                          <a:latin typeface="Arial"/>
                        </a:rPr>
                        <a:t>Valerie Didamo</a:t>
                      </a:r>
                      <a:endParaRPr sz="1200" b="0" i="0" u="none" strike="noStrike" noProof="0" dirty="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3.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29</Notes>
  <HiddenSlides>3</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City of Syracuse No. #5</vt:lpstr>
      <vt:lpstr>Surveillance Technology Working Group  Meeting #47 5/30/2023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Body Worn Cameras</vt:lpstr>
      <vt:lpstr>Body Worn Cameras (Codes)</vt:lpstr>
      <vt:lpstr>PowerPoint Presentation</vt:lpstr>
      <vt:lpstr>PowerPoint Presentation</vt:lpstr>
      <vt:lpstr>PowerPoint Presentation</vt:lpstr>
      <vt:lpstr>PowerPoint Presentation</vt:lpstr>
      <vt:lpstr>PowerPoint Presentation</vt:lpstr>
      <vt:lpstr>PowerPoint Presentation</vt:lpstr>
      <vt:lpstr>Vacant Lot Monitoring (DPW)</vt:lpstr>
      <vt:lpstr>PowerPoint Presentation</vt:lpstr>
      <vt:lpstr>Coming Up </vt:lpstr>
      <vt:lpstr>Questions</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280</cp:revision>
  <dcterms:modified xsi:type="dcterms:W3CDTF">2023-06-01T19:22:00Z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