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32"/>
  </p:notesMasterIdLst>
  <p:sldIdLst>
    <p:sldId id="256" r:id="rId5"/>
    <p:sldId id="257" r:id="rId6"/>
    <p:sldId id="279" r:id="rId7"/>
    <p:sldId id="258" r:id="rId8"/>
    <p:sldId id="259" r:id="rId9"/>
    <p:sldId id="260" r:id="rId10"/>
    <p:sldId id="261" r:id="rId11"/>
    <p:sldId id="262" r:id="rId12"/>
    <p:sldId id="263" r:id="rId13"/>
    <p:sldId id="264" r:id="rId14"/>
    <p:sldId id="265" r:id="rId15"/>
    <p:sldId id="266" r:id="rId16"/>
    <p:sldId id="267" r:id="rId17"/>
    <p:sldId id="280" r:id="rId18"/>
    <p:sldId id="296" r:id="rId19"/>
    <p:sldId id="295" r:id="rId20"/>
    <p:sldId id="297" r:id="rId21"/>
    <p:sldId id="298" r:id="rId22"/>
    <p:sldId id="294" r:id="rId23"/>
    <p:sldId id="285" r:id="rId24"/>
    <p:sldId id="290" r:id="rId25"/>
    <p:sldId id="291" r:id="rId26"/>
    <p:sldId id="293" r:id="rId27"/>
    <p:sldId id="292" r:id="rId28"/>
    <p:sldId id="270" r:id="rId29"/>
    <p:sldId id="271" r:id="rId30"/>
    <p:sldId id="276"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Libre Baskerville" panose="020B0604020202020204" charset="0"/>
      <p:regular r:id="rId37"/>
      <p:bold r:id="rId38"/>
      <p:italic r:id="rId39"/>
    </p:embeddedFont>
    <p:embeddedFont>
      <p:font typeface="Nunito" panose="020B0604020202020204" charset="0"/>
      <p:regular r:id="rId40"/>
      <p:bold r:id="rId41"/>
      <p:italic r:id="rId42"/>
      <p:boldItalic r:id="rId43"/>
    </p:embeddedFont>
    <p:embeddedFont>
      <p:font typeface="Poppins" panose="020B0604020202020204" charset="0"/>
      <p:regular r:id="rId44"/>
      <p:bold r:id="rId45"/>
      <p:italic r:id="rId46"/>
      <p:boldItalic r:id="rId47"/>
    </p:embeddedFont>
    <p:embeddedFont>
      <p:font typeface="Roboto" panose="020B0604020202020204" charset="0"/>
      <p:regular r:id="rId48"/>
      <p:bold r:id="rId49"/>
      <p:italic r:id="rId50"/>
      <p:boldItalic r:id="rId51"/>
    </p:embeddedFont>
    <p:embeddedFont>
      <p:font typeface="Times" panose="020206030504050203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AB911-F66F-C52E-8F89-157BB5EF6B96}" v="500" dt="2023-04-17T16:56:25.563"/>
    <p1510:client id="{2CD4BBE2-9DE1-7FF3-8D93-405BFAE271FE}" v="197" dt="2023-03-30T18:40:49.463"/>
    <p1510:client id="{3E5039FA-28EC-9EAE-0E55-A0E9F9FAA9BB}" v="549" dt="2023-02-28T21:36:13.439"/>
    <p1510:client id="{4151F212-9553-4B70-90E6-A323D7DB984F}" v="15" dt="2023-02-28T19:57:18.740"/>
    <p1510:client id="{47E6D8D3-57A0-12C6-B81D-D1D41C03A197}" v="608" dt="2023-05-01T17:36:19.852"/>
    <p1510:client id="{4C275B6E-48A8-961E-33E6-34FDD62C0130}" v="272" dt="2023-04-03T17:39:47.286"/>
    <p1510:client id="{52EB59DF-0116-4B6F-746C-413BCB1CEDE5}" v="110" dt="2023-05-01T18:19:17.450"/>
    <p1510:client id="{5DCA46DA-EE2E-4D71-9B7C-3CD4DE3CED38}" v="62" dt="2023-04-04T18:51:56.835"/>
    <p1510:client id="{63D90CCC-DFA6-B87F-7446-61D873572477}" v="470" dt="2023-04-03T23:32:47.138"/>
    <p1510:client id="{7882B33F-D968-8131-D9ED-116C5F9D001E}" v="14" dt="2023-04-04T21:15:03.152"/>
    <p1510:client id="{7926C9F2-FF2C-F556-00AE-9591538C40CD}" v="229" dt="2023-05-02T21:50:34.522"/>
    <p1510:client id="{7BEFD042-F749-420C-B1D2-5E66EB5DD59B}" v="8" dt="2023-05-01T20:06:40.211"/>
    <p1510:client id="{8319650C-119B-5106-3282-1E7E071734B0}" v="39" dt="2023-05-02T21:51:27.261"/>
    <p1510:client id="{8668B70D-EF8D-ACA4-34F4-0843BBA981A0}" v="74" dt="2023-04-17T21:45:25.924"/>
    <p1510:client id="{8EE63F30-A88B-AAD8-AC97-AB24C83C62AF}" v="25" dt="2023-04-18T20:47:26.038"/>
    <p1510:client id="{9A166552-34D8-407F-96ED-C66D3D847539}" v="73" dt="2023-05-01T19:26:21.750"/>
    <p1510:client id="{C8CCF198-CEF4-858E-8959-A78C75472AB3}" v="326" dt="2023-03-20T19:04:10.034"/>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96C6737-096A-4EB2-AA8D-2DAC74BB81E5}" v="1" dt="2023-03-20T19:08:08.796"/>
    <p1510:client id="{EB97FE29-24C1-E441-58C7-C6EEF3546B17}" v="126" dt="2023-05-01T14:21:46.713"/>
    <p1510:client id="{F580ECFF-1DFF-99ED-C693-B40FB105A56E}" v="273" dt="2023-03-21T20:39:03.193"/>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font" Target="fonts/font20.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rf, Jason" userId="S::jscharf@syr.gov::a2955c1a-834d-45f4-a24b-1ce392e94d5e" providerId="AD" clId="Web-{47E6D8D3-57A0-12C6-B81D-D1D41C03A197}"/>
    <pc:docChg chg="modSld">
      <pc:chgData name="Scharf, Jason" userId="S::jscharf@syr.gov::a2955c1a-834d-45f4-a24b-1ce392e94d5e" providerId="AD" clId="Web-{47E6D8D3-57A0-12C6-B81D-D1D41C03A197}" dt="2023-05-01T17:36:19.852" v="606"/>
      <pc:docMkLst>
        <pc:docMk/>
      </pc:docMkLst>
      <pc:sldChg chg="modSp">
        <pc:chgData name="Scharf, Jason" userId="S::jscharf@syr.gov::a2955c1a-834d-45f4-a24b-1ce392e94d5e" providerId="AD" clId="Web-{47E6D8D3-57A0-12C6-B81D-D1D41C03A197}" dt="2023-05-01T17:36:19.852" v="606"/>
        <pc:sldMkLst>
          <pc:docMk/>
          <pc:sldMk cId="4241858604" sldId="296"/>
        </pc:sldMkLst>
        <pc:spChg chg="mod">
          <ac:chgData name="Scharf, Jason" userId="S::jscharf@syr.gov::a2955c1a-834d-45f4-a24b-1ce392e94d5e" providerId="AD" clId="Web-{47E6D8D3-57A0-12C6-B81D-D1D41C03A197}" dt="2023-05-01T17:27:19.492" v="14" actId="14100"/>
          <ac:spMkLst>
            <pc:docMk/>
            <pc:sldMk cId="4241858604" sldId="296"/>
            <ac:spMk id="160" creationId="{00000000-0000-0000-0000-000000000000}"/>
          </ac:spMkLst>
        </pc:spChg>
        <pc:graphicFrameChg chg="mod modGraphic">
          <ac:chgData name="Scharf, Jason" userId="S::jscharf@syr.gov::a2955c1a-834d-45f4-a24b-1ce392e94d5e" providerId="AD" clId="Web-{47E6D8D3-57A0-12C6-B81D-D1D41C03A197}" dt="2023-05-01T17:36:19.852" v="606"/>
          <ac:graphicFrameMkLst>
            <pc:docMk/>
            <pc:sldMk cId="4241858604" sldId="296"/>
            <ac:graphicFrameMk id="162" creationId="{00000000-0000-0000-0000-000000000000}"/>
          </ac:graphicFrameMkLst>
        </pc:graphicFrameChg>
      </pc:sldChg>
    </pc:docChg>
  </pc:docChgLst>
  <pc:docChgLst>
    <pc:chgData name="Diaz, Nicolas" userId="S::ndiaz@syr.gov::bca8ca78-1f46-4ed7-8c4a-7d0dec4fe90a" providerId="AD" clId="Web-{7BEFD042-F749-420C-B1D2-5E66EB5DD59B}"/>
    <pc:docChg chg="addSld modSld">
      <pc:chgData name="Diaz, Nicolas" userId="S::ndiaz@syr.gov::bca8ca78-1f46-4ed7-8c4a-7d0dec4fe90a" providerId="AD" clId="Web-{7BEFD042-F749-420C-B1D2-5E66EB5DD59B}" dt="2023-05-01T20:06:40.180" v="4" actId="20577"/>
      <pc:docMkLst>
        <pc:docMk/>
      </pc:docMkLst>
      <pc:sldChg chg="modSp">
        <pc:chgData name="Diaz, Nicolas" userId="S::ndiaz@syr.gov::bca8ca78-1f46-4ed7-8c4a-7d0dec4fe90a" providerId="AD" clId="Web-{7BEFD042-F749-420C-B1D2-5E66EB5DD59B}" dt="2023-05-01T20:06:20.992" v="1"/>
        <pc:sldMkLst>
          <pc:docMk/>
          <pc:sldMk cId="4241858604" sldId="296"/>
        </pc:sldMkLst>
        <pc:graphicFrameChg chg="mod modGraphic">
          <ac:chgData name="Diaz, Nicolas" userId="S::ndiaz@syr.gov::bca8ca78-1f46-4ed7-8c4a-7d0dec4fe90a" providerId="AD" clId="Web-{7BEFD042-F749-420C-B1D2-5E66EB5DD59B}" dt="2023-05-01T20:06:20.992" v="1"/>
          <ac:graphicFrameMkLst>
            <pc:docMk/>
            <pc:sldMk cId="4241858604" sldId="296"/>
            <ac:graphicFrameMk id="162" creationId="{00000000-0000-0000-0000-000000000000}"/>
          </ac:graphicFrameMkLst>
        </pc:graphicFrameChg>
      </pc:sldChg>
      <pc:sldChg chg="modSp add replId">
        <pc:chgData name="Diaz, Nicolas" userId="S::ndiaz@syr.gov::bca8ca78-1f46-4ed7-8c4a-7d0dec4fe90a" providerId="AD" clId="Web-{7BEFD042-F749-420C-B1D2-5E66EB5DD59B}" dt="2023-05-01T20:06:40.180" v="4" actId="20577"/>
        <pc:sldMkLst>
          <pc:docMk/>
          <pc:sldMk cId="1440998623" sldId="298"/>
        </pc:sldMkLst>
        <pc:spChg chg="mod">
          <ac:chgData name="Diaz, Nicolas" userId="S::ndiaz@syr.gov::bca8ca78-1f46-4ed7-8c4a-7d0dec4fe90a" providerId="AD" clId="Web-{7BEFD042-F749-420C-B1D2-5E66EB5DD59B}" dt="2023-05-01T20:06:40.180" v="4" actId="20577"/>
          <ac:spMkLst>
            <pc:docMk/>
            <pc:sldMk cId="1440998623" sldId="298"/>
            <ac:spMk id="109" creationId="{00000000-0000-0000-0000-000000000000}"/>
          </ac:spMkLst>
        </pc:spChg>
      </pc:sldChg>
    </pc:docChg>
  </pc:docChgLst>
  <pc:docChgLst>
    <pc:chgData name="Scharf, Jason" userId="S::jscharf@syr.gov::a2955c1a-834d-45f4-a24b-1ce392e94d5e" providerId="AD" clId="Web-{52EB59DF-0116-4B6F-746C-413BCB1CEDE5}"/>
    <pc:docChg chg="addSld modSld">
      <pc:chgData name="Scharf, Jason" userId="S::jscharf@syr.gov::a2955c1a-834d-45f4-a24b-1ce392e94d5e" providerId="AD" clId="Web-{52EB59DF-0116-4B6F-746C-413BCB1CEDE5}" dt="2023-05-01T18:19:17.450" v="98" actId="20577"/>
      <pc:docMkLst>
        <pc:docMk/>
      </pc:docMkLst>
      <pc:sldChg chg="modSp">
        <pc:chgData name="Scharf, Jason" userId="S::jscharf@syr.gov::a2955c1a-834d-45f4-a24b-1ce392e94d5e" providerId="AD" clId="Web-{52EB59DF-0116-4B6F-746C-413BCB1CEDE5}" dt="2023-05-01T18:17:20.965" v="71"/>
        <pc:sldMkLst>
          <pc:docMk/>
          <pc:sldMk cId="4241858604" sldId="296"/>
        </pc:sldMkLst>
        <pc:graphicFrameChg chg="mod modGraphic">
          <ac:chgData name="Scharf, Jason" userId="S::jscharf@syr.gov::a2955c1a-834d-45f4-a24b-1ce392e94d5e" providerId="AD" clId="Web-{52EB59DF-0116-4B6F-746C-413BCB1CEDE5}" dt="2023-05-01T18:17:20.965" v="71"/>
          <ac:graphicFrameMkLst>
            <pc:docMk/>
            <pc:sldMk cId="4241858604" sldId="296"/>
            <ac:graphicFrameMk id="162" creationId="{00000000-0000-0000-0000-000000000000}"/>
          </ac:graphicFrameMkLst>
        </pc:graphicFrameChg>
      </pc:sldChg>
      <pc:sldChg chg="modSp add replId">
        <pc:chgData name="Scharf, Jason" userId="S::jscharf@syr.gov::a2955c1a-834d-45f4-a24b-1ce392e94d5e" providerId="AD" clId="Web-{52EB59DF-0116-4B6F-746C-413BCB1CEDE5}" dt="2023-05-01T18:19:17.450" v="98" actId="20577"/>
        <pc:sldMkLst>
          <pc:docMk/>
          <pc:sldMk cId="3933070226" sldId="297"/>
        </pc:sldMkLst>
        <pc:spChg chg="mod">
          <ac:chgData name="Scharf, Jason" userId="S::jscharf@syr.gov::a2955c1a-834d-45f4-a24b-1ce392e94d5e" providerId="AD" clId="Web-{52EB59DF-0116-4B6F-746C-413BCB1CEDE5}" dt="2023-05-01T18:19:17.450" v="98" actId="20577"/>
          <ac:spMkLst>
            <pc:docMk/>
            <pc:sldMk cId="3933070226" sldId="297"/>
            <ac:spMk id="235" creationId="{00000000-0000-0000-0000-000000000000}"/>
          </ac:spMkLst>
        </pc:spChg>
      </pc:sldChg>
    </pc:docChg>
  </pc:docChgLst>
  <pc:docChgLst>
    <pc:chgData name="Scharf, Jason" userId="S::jscharf@syr.gov::a2955c1a-834d-45f4-a24b-1ce392e94d5e" providerId="AD" clId="Web-{8319650C-119B-5106-3282-1E7E071734B0}"/>
    <pc:docChg chg="modSld">
      <pc:chgData name="Scharf, Jason" userId="S::jscharf@syr.gov::a2955c1a-834d-45f4-a24b-1ce392e94d5e" providerId="AD" clId="Web-{8319650C-119B-5106-3282-1E7E071734B0}" dt="2023-05-02T21:51:27.261" v="22" actId="20577"/>
      <pc:docMkLst>
        <pc:docMk/>
      </pc:docMkLst>
      <pc:sldChg chg="modSp">
        <pc:chgData name="Scharf, Jason" userId="S::jscharf@syr.gov::a2955c1a-834d-45f4-a24b-1ce392e94d5e" providerId="AD" clId="Web-{8319650C-119B-5106-3282-1E7E071734B0}" dt="2023-05-02T21:51:27.261" v="22" actId="20577"/>
        <pc:sldMkLst>
          <pc:docMk/>
          <pc:sldMk cId="0" sldId="270"/>
        </pc:sldMkLst>
        <pc:spChg chg="mod">
          <ac:chgData name="Scharf, Jason" userId="S::jscharf@syr.gov::a2955c1a-834d-45f4-a24b-1ce392e94d5e" providerId="AD" clId="Web-{8319650C-119B-5106-3282-1E7E071734B0}" dt="2023-05-02T21:51:27.261" v="22" actId="20577"/>
          <ac:spMkLst>
            <pc:docMk/>
            <pc:sldMk cId="0" sldId="270"/>
            <ac:spMk id="3" creationId="{A0533E9A-E628-5792-2CC4-F47C92071CA5}"/>
          </ac:spMkLst>
        </pc:spChg>
      </pc:sldChg>
      <pc:sldChg chg="modSp">
        <pc:chgData name="Scharf, Jason" userId="S::jscharf@syr.gov::a2955c1a-834d-45f4-a24b-1ce392e94d5e" providerId="AD" clId="Web-{8319650C-119B-5106-3282-1E7E071734B0}" dt="2023-05-02T21:50:04.838" v="9"/>
        <pc:sldMkLst>
          <pc:docMk/>
          <pc:sldMk cId="2550945212" sldId="292"/>
        </pc:sldMkLst>
        <pc:graphicFrameChg chg="mod modGraphic">
          <ac:chgData name="Scharf, Jason" userId="S::jscharf@syr.gov::a2955c1a-834d-45f4-a24b-1ce392e94d5e" providerId="AD" clId="Web-{8319650C-119B-5106-3282-1E7E071734B0}" dt="2023-05-02T21:50:04.838" v="9"/>
          <ac:graphicFrameMkLst>
            <pc:docMk/>
            <pc:sldMk cId="2550945212" sldId="292"/>
            <ac:graphicFrameMk id="307" creationId="{00000000-0000-0000-0000-000000000000}"/>
          </ac:graphicFrameMkLst>
        </pc:graphicFrameChg>
      </pc:sldChg>
    </pc:docChg>
  </pc:docChgLst>
  <pc:docChgLst>
    <pc:chgData name="Scharf, Jason" userId="S::jscharf@syr.gov::a2955c1a-834d-45f4-a24b-1ce392e94d5e" providerId="AD" clId="Web-{EB97FE29-24C1-E441-58C7-C6EEF3546B17}"/>
    <pc:docChg chg="addSld delSld modSld sldOrd">
      <pc:chgData name="Scharf, Jason" userId="S::jscharf@syr.gov::a2955c1a-834d-45f4-a24b-1ce392e94d5e" providerId="AD" clId="Web-{EB97FE29-24C1-E441-58C7-C6EEF3546B17}" dt="2023-05-01T14:21:46.713" v="121"/>
      <pc:docMkLst>
        <pc:docMk/>
      </pc:docMkLst>
      <pc:sldChg chg="modSp">
        <pc:chgData name="Scharf, Jason" userId="S::jscharf@syr.gov::a2955c1a-834d-45f4-a24b-1ce392e94d5e" providerId="AD" clId="Web-{EB97FE29-24C1-E441-58C7-C6EEF3546B17}" dt="2023-05-01T14:14:18.643" v="3" actId="20577"/>
        <pc:sldMkLst>
          <pc:docMk/>
          <pc:sldMk cId="0" sldId="256"/>
        </pc:sldMkLst>
        <pc:spChg chg="mod">
          <ac:chgData name="Scharf, Jason" userId="S::jscharf@syr.gov::a2955c1a-834d-45f4-a24b-1ce392e94d5e" providerId="AD" clId="Web-{EB97FE29-24C1-E441-58C7-C6EEF3546B17}" dt="2023-05-01T14:14:18.643" v="3" actId="20577"/>
          <ac:spMkLst>
            <pc:docMk/>
            <pc:sldMk cId="0" sldId="256"/>
            <ac:spMk id="109" creationId="{00000000-0000-0000-0000-000000000000}"/>
          </ac:spMkLst>
        </pc:spChg>
      </pc:sldChg>
      <pc:sldChg chg="modSp">
        <pc:chgData name="Scharf, Jason" userId="S::jscharf@syr.gov::a2955c1a-834d-45f4-a24b-1ce392e94d5e" providerId="AD" clId="Web-{EB97FE29-24C1-E441-58C7-C6EEF3546B17}" dt="2023-05-01T14:21:15.056" v="119" actId="20577"/>
        <pc:sldMkLst>
          <pc:docMk/>
          <pc:sldMk cId="0" sldId="257"/>
        </pc:sldMkLst>
        <pc:spChg chg="mod">
          <ac:chgData name="Scharf, Jason" userId="S::jscharf@syr.gov::a2955c1a-834d-45f4-a24b-1ce392e94d5e" providerId="AD" clId="Web-{EB97FE29-24C1-E441-58C7-C6EEF3546B17}" dt="2023-05-01T14:21:15.056" v="119" actId="20577"/>
          <ac:spMkLst>
            <pc:docMk/>
            <pc:sldMk cId="0" sldId="257"/>
            <ac:spMk id="117" creationId="{00000000-0000-0000-0000-000000000000}"/>
          </ac:spMkLst>
        </pc:spChg>
      </pc:sldChg>
      <pc:sldChg chg="modSp">
        <pc:chgData name="Scharf, Jason" userId="S::jscharf@syr.gov::a2955c1a-834d-45f4-a24b-1ce392e94d5e" providerId="AD" clId="Web-{EB97FE29-24C1-E441-58C7-C6EEF3546B17}" dt="2023-05-01T14:20:30.790" v="106" actId="20577"/>
        <pc:sldMkLst>
          <pc:docMk/>
          <pc:sldMk cId="0" sldId="270"/>
        </pc:sldMkLst>
        <pc:spChg chg="mod">
          <ac:chgData name="Scharf, Jason" userId="S::jscharf@syr.gov::a2955c1a-834d-45f4-a24b-1ce392e94d5e" providerId="AD" clId="Web-{EB97FE29-24C1-E441-58C7-C6EEF3546B17}" dt="2023-05-01T14:20:30.790" v="106" actId="20577"/>
          <ac:spMkLst>
            <pc:docMk/>
            <pc:sldMk cId="0" sldId="270"/>
            <ac:spMk id="3" creationId="{A0533E9A-E628-5792-2CC4-F47C92071CA5}"/>
          </ac:spMkLst>
        </pc:spChg>
      </pc:sldChg>
      <pc:sldChg chg="modSp">
        <pc:chgData name="Scharf, Jason" userId="S::jscharf@syr.gov::a2955c1a-834d-45f4-a24b-1ce392e94d5e" providerId="AD" clId="Web-{EB97FE29-24C1-E441-58C7-C6EEF3546B17}" dt="2023-05-01T14:19:43.508" v="102" actId="20577"/>
        <pc:sldMkLst>
          <pc:docMk/>
          <pc:sldMk cId="1269653395" sldId="285"/>
        </pc:sldMkLst>
        <pc:spChg chg="mod">
          <ac:chgData name="Scharf, Jason" userId="S::jscharf@syr.gov::a2955c1a-834d-45f4-a24b-1ce392e94d5e" providerId="AD" clId="Web-{EB97FE29-24C1-E441-58C7-C6EEF3546B17}" dt="2023-05-01T14:19:43.508" v="102" actId="20577"/>
          <ac:spMkLst>
            <pc:docMk/>
            <pc:sldMk cId="1269653395" sldId="285"/>
            <ac:spMk id="235" creationId="{00000000-0000-0000-0000-000000000000}"/>
          </ac:spMkLst>
        </pc:spChg>
      </pc:sldChg>
      <pc:sldChg chg="del">
        <pc:chgData name="Scharf, Jason" userId="S::jscharf@syr.gov::a2955c1a-834d-45f4-a24b-1ce392e94d5e" providerId="AD" clId="Web-{EB97FE29-24C1-E441-58C7-C6EEF3546B17}" dt="2023-05-01T14:19:51.398" v="103"/>
        <pc:sldMkLst>
          <pc:docMk/>
          <pc:sldMk cId="1704817284" sldId="288"/>
        </pc:sldMkLst>
      </pc:sldChg>
      <pc:sldChg chg="del">
        <pc:chgData name="Scharf, Jason" userId="S::jscharf@syr.gov::a2955c1a-834d-45f4-a24b-1ce392e94d5e" providerId="AD" clId="Web-{EB97FE29-24C1-E441-58C7-C6EEF3546B17}" dt="2023-05-01T14:19:55.617" v="104"/>
        <pc:sldMkLst>
          <pc:docMk/>
          <pc:sldMk cId="498310327" sldId="289"/>
        </pc:sldMkLst>
      </pc:sldChg>
      <pc:sldChg chg="modSp">
        <pc:chgData name="Scharf, Jason" userId="S::jscharf@syr.gov::a2955c1a-834d-45f4-a24b-1ce392e94d5e" providerId="AD" clId="Web-{EB97FE29-24C1-E441-58C7-C6EEF3546B17}" dt="2023-05-01T14:20:14.680" v="105" actId="14100"/>
        <pc:sldMkLst>
          <pc:docMk/>
          <pc:sldMk cId="2550945212" sldId="292"/>
        </pc:sldMkLst>
        <pc:spChg chg="mod">
          <ac:chgData name="Scharf, Jason" userId="S::jscharf@syr.gov::a2955c1a-834d-45f4-a24b-1ce392e94d5e" providerId="AD" clId="Web-{EB97FE29-24C1-E441-58C7-C6EEF3546B17}" dt="2023-05-01T14:20:14.680" v="105" actId="14100"/>
          <ac:spMkLst>
            <pc:docMk/>
            <pc:sldMk cId="2550945212" sldId="292"/>
            <ac:spMk id="306" creationId="{00000000-0000-0000-0000-000000000000}"/>
          </ac:spMkLst>
        </pc:spChg>
      </pc:sldChg>
      <pc:sldChg chg="modSp">
        <pc:chgData name="Scharf, Jason" userId="S::jscharf@syr.gov::a2955c1a-834d-45f4-a24b-1ce392e94d5e" providerId="AD" clId="Web-{EB97FE29-24C1-E441-58C7-C6EEF3546B17}" dt="2023-05-01T14:16:20.192" v="89" actId="20577"/>
        <pc:sldMkLst>
          <pc:docMk/>
          <pc:sldMk cId="907047371" sldId="295"/>
        </pc:sldMkLst>
        <pc:spChg chg="mod">
          <ac:chgData name="Scharf, Jason" userId="S::jscharf@syr.gov::a2955c1a-834d-45f4-a24b-1ce392e94d5e" providerId="AD" clId="Web-{EB97FE29-24C1-E441-58C7-C6EEF3546B17}" dt="2023-05-01T14:16:20.192" v="89" actId="20577"/>
          <ac:spMkLst>
            <pc:docMk/>
            <pc:sldMk cId="907047371" sldId="295"/>
            <ac:spMk id="235" creationId="{00000000-0000-0000-0000-000000000000}"/>
          </ac:spMkLst>
        </pc:spChg>
        <pc:spChg chg="mod">
          <ac:chgData name="Scharf, Jason" userId="S::jscharf@syr.gov::a2955c1a-834d-45f4-a24b-1ce392e94d5e" providerId="AD" clId="Web-{EB97FE29-24C1-E441-58C7-C6EEF3546B17}" dt="2023-05-01T14:16:05.910" v="59" actId="20577"/>
          <ac:spMkLst>
            <pc:docMk/>
            <pc:sldMk cId="907047371" sldId="295"/>
            <ac:spMk id="236" creationId="{00000000-0000-0000-0000-000000000000}"/>
          </ac:spMkLst>
        </pc:spChg>
      </pc:sldChg>
      <pc:sldChg chg="add ord replId">
        <pc:chgData name="Scharf, Jason" userId="S::jscharf@syr.gov::a2955c1a-834d-45f4-a24b-1ce392e94d5e" providerId="AD" clId="Web-{EB97FE29-24C1-E441-58C7-C6EEF3546B17}" dt="2023-05-01T14:21:46.713" v="121"/>
        <pc:sldMkLst>
          <pc:docMk/>
          <pc:sldMk cId="4241858604" sldId="296"/>
        </pc:sldMkLst>
      </pc:sldChg>
    </pc:docChg>
  </pc:docChgLst>
  <pc:docChgLst>
    <pc:chgData name="Scharf, Jason" userId="S::jscharf@syr.gov::a2955c1a-834d-45f4-a24b-1ce392e94d5e" providerId="AD" clId="Web-{9A166552-34D8-407F-96ED-C66D3D847539}"/>
    <pc:docChg chg="modSld">
      <pc:chgData name="Scharf, Jason" userId="S::jscharf@syr.gov::a2955c1a-834d-45f4-a24b-1ce392e94d5e" providerId="AD" clId="Web-{9A166552-34D8-407F-96ED-C66D3D847539}" dt="2023-05-01T19:26:21.750" v="61" actId="20577"/>
      <pc:docMkLst>
        <pc:docMk/>
      </pc:docMkLst>
      <pc:sldChg chg="modSp">
        <pc:chgData name="Scharf, Jason" userId="S::jscharf@syr.gov::a2955c1a-834d-45f4-a24b-1ce392e94d5e" providerId="AD" clId="Web-{9A166552-34D8-407F-96ED-C66D3D847539}" dt="2023-05-01T19:19:31.962" v="1"/>
        <pc:sldMkLst>
          <pc:docMk/>
          <pc:sldMk cId="4241858604" sldId="296"/>
        </pc:sldMkLst>
        <pc:graphicFrameChg chg="mod modGraphic">
          <ac:chgData name="Scharf, Jason" userId="S::jscharf@syr.gov::a2955c1a-834d-45f4-a24b-1ce392e94d5e" providerId="AD" clId="Web-{9A166552-34D8-407F-96ED-C66D3D847539}" dt="2023-05-01T19:19:31.962" v="1"/>
          <ac:graphicFrameMkLst>
            <pc:docMk/>
            <pc:sldMk cId="4241858604" sldId="296"/>
            <ac:graphicFrameMk id="162" creationId="{00000000-0000-0000-0000-000000000000}"/>
          </ac:graphicFrameMkLst>
        </pc:graphicFrameChg>
      </pc:sldChg>
      <pc:sldChg chg="modSp">
        <pc:chgData name="Scharf, Jason" userId="S::jscharf@syr.gov::a2955c1a-834d-45f4-a24b-1ce392e94d5e" providerId="AD" clId="Web-{9A166552-34D8-407F-96ED-C66D3D847539}" dt="2023-05-01T19:26:21.750" v="61" actId="20577"/>
        <pc:sldMkLst>
          <pc:docMk/>
          <pc:sldMk cId="3933070226" sldId="297"/>
        </pc:sldMkLst>
        <pc:spChg chg="mod">
          <ac:chgData name="Scharf, Jason" userId="S::jscharf@syr.gov::a2955c1a-834d-45f4-a24b-1ce392e94d5e" providerId="AD" clId="Web-{9A166552-34D8-407F-96ED-C66D3D847539}" dt="2023-05-01T19:26:21.750" v="61" actId="20577"/>
          <ac:spMkLst>
            <pc:docMk/>
            <pc:sldMk cId="3933070226" sldId="297"/>
            <ac:spMk id="235" creationId="{00000000-0000-0000-0000-000000000000}"/>
          </ac:spMkLst>
        </pc:spChg>
      </pc:sldChg>
    </pc:docChg>
  </pc:docChgLst>
  <pc:docChgLst>
    <pc:chgData name="Diaz, Nicolas" userId="S::ndiaz@syr.gov::bca8ca78-1f46-4ed7-8c4a-7d0dec4fe90a" providerId="AD" clId="Web-{7926C9F2-FF2C-F556-00AE-9591538C40CD}"/>
    <pc:docChg chg="modSld">
      <pc:chgData name="Diaz, Nicolas" userId="S::ndiaz@syr.gov::bca8ca78-1f46-4ed7-8c4a-7d0dec4fe90a" providerId="AD" clId="Web-{7926C9F2-FF2C-F556-00AE-9591538C40CD}" dt="2023-05-02T21:50:31.038" v="173"/>
      <pc:docMkLst>
        <pc:docMk/>
      </pc:docMkLst>
      <pc:sldChg chg="modSp">
        <pc:chgData name="Diaz, Nicolas" userId="S::ndiaz@syr.gov::bca8ca78-1f46-4ed7-8c4a-7d0dec4fe90a" providerId="AD" clId="Web-{7926C9F2-FF2C-F556-00AE-9591538C40CD}" dt="2023-05-02T20:53:05.091" v="7"/>
        <pc:sldMkLst>
          <pc:docMk/>
          <pc:sldMk cId="0" sldId="262"/>
        </pc:sldMkLst>
        <pc:spChg chg="mod">
          <ac:chgData name="Diaz, Nicolas" userId="S::ndiaz@syr.gov::bca8ca78-1f46-4ed7-8c4a-7d0dec4fe90a" providerId="AD" clId="Web-{7926C9F2-FF2C-F556-00AE-9591538C40CD}" dt="2023-05-02T20:53:05.028" v="4"/>
          <ac:spMkLst>
            <pc:docMk/>
            <pc:sldMk cId="0" sldId="262"/>
            <ac:spMk id="159" creationId="{00000000-0000-0000-0000-000000000000}"/>
          </ac:spMkLst>
        </pc:spChg>
        <pc:spChg chg="mod">
          <ac:chgData name="Diaz, Nicolas" userId="S::ndiaz@syr.gov::bca8ca78-1f46-4ed7-8c4a-7d0dec4fe90a" providerId="AD" clId="Web-{7926C9F2-FF2C-F556-00AE-9591538C40CD}" dt="2023-05-02T20:53:05.044" v="5"/>
          <ac:spMkLst>
            <pc:docMk/>
            <pc:sldMk cId="0" sldId="262"/>
            <ac:spMk id="162" creationId="{00000000-0000-0000-0000-000000000000}"/>
          </ac:spMkLst>
        </pc:spChg>
        <pc:spChg chg="mod">
          <ac:chgData name="Diaz, Nicolas" userId="S::ndiaz@syr.gov::bca8ca78-1f46-4ed7-8c4a-7d0dec4fe90a" providerId="AD" clId="Web-{7926C9F2-FF2C-F556-00AE-9591538C40CD}" dt="2023-05-02T20:53:05.075" v="6"/>
          <ac:spMkLst>
            <pc:docMk/>
            <pc:sldMk cId="0" sldId="262"/>
            <ac:spMk id="165" creationId="{00000000-0000-0000-0000-000000000000}"/>
          </ac:spMkLst>
        </pc:spChg>
        <pc:spChg chg="mod">
          <ac:chgData name="Diaz, Nicolas" userId="S::ndiaz@syr.gov::bca8ca78-1f46-4ed7-8c4a-7d0dec4fe90a" providerId="AD" clId="Web-{7926C9F2-FF2C-F556-00AE-9591538C40CD}" dt="2023-05-02T20:53:05.091" v="7"/>
          <ac:spMkLst>
            <pc:docMk/>
            <pc:sldMk cId="0" sldId="262"/>
            <ac:spMk id="168" creationId="{00000000-0000-0000-0000-000000000000}"/>
          </ac:spMkLst>
        </pc:spChg>
      </pc:sldChg>
      <pc:sldChg chg="modSp">
        <pc:chgData name="Diaz, Nicolas" userId="S::ndiaz@syr.gov::bca8ca78-1f46-4ed7-8c4a-7d0dec4fe90a" providerId="AD" clId="Web-{7926C9F2-FF2C-F556-00AE-9591538C40CD}" dt="2023-05-02T21:33:01.932" v="27" actId="20577"/>
        <pc:sldMkLst>
          <pc:docMk/>
          <pc:sldMk cId="690957692" sldId="290"/>
        </pc:sldMkLst>
        <pc:spChg chg="mod">
          <ac:chgData name="Diaz, Nicolas" userId="S::ndiaz@syr.gov::bca8ca78-1f46-4ed7-8c4a-7d0dec4fe90a" providerId="AD" clId="Web-{7926C9F2-FF2C-F556-00AE-9591538C40CD}" dt="2023-05-02T21:33:01.932" v="27" actId="20577"/>
          <ac:spMkLst>
            <pc:docMk/>
            <pc:sldMk cId="690957692" sldId="290"/>
            <ac:spMk id="235" creationId="{00000000-0000-0000-0000-000000000000}"/>
          </ac:spMkLst>
        </pc:spChg>
      </pc:sldChg>
      <pc:sldChg chg="modSp">
        <pc:chgData name="Diaz, Nicolas" userId="S::ndiaz@syr.gov::bca8ca78-1f46-4ed7-8c4a-7d0dec4fe90a" providerId="AD" clId="Web-{7926C9F2-FF2C-F556-00AE-9591538C40CD}" dt="2023-05-02T21:45:24.753" v="78" actId="20577"/>
        <pc:sldMkLst>
          <pc:docMk/>
          <pc:sldMk cId="3283632360" sldId="291"/>
        </pc:sldMkLst>
        <pc:spChg chg="mod">
          <ac:chgData name="Diaz, Nicolas" userId="S::ndiaz@syr.gov::bca8ca78-1f46-4ed7-8c4a-7d0dec4fe90a" providerId="AD" clId="Web-{7926C9F2-FF2C-F556-00AE-9591538C40CD}" dt="2023-05-02T21:45:24.753" v="78" actId="20577"/>
          <ac:spMkLst>
            <pc:docMk/>
            <pc:sldMk cId="3283632360" sldId="291"/>
            <ac:spMk id="235" creationId="{00000000-0000-0000-0000-000000000000}"/>
          </ac:spMkLst>
        </pc:spChg>
      </pc:sldChg>
      <pc:sldChg chg="modSp">
        <pc:chgData name="Diaz, Nicolas" userId="S::ndiaz@syr.gov::bca8ca78-1f46-4ed7-8c4a-7d0dec4fe90a" providerId="AD" clId="Web-{7926C9F2-FF2C-F556-00AE-9591538C40CD}" dt="2023-05-02T21:50:31.038" v="173"/>
        <pc:sldMkLst>
          <pc:docMk/>
          <pc:sldMk cId="2550945212" sldId="292"/>
        </pc:sldMkLst>
        <pc:graphicFrameChg chg="mod modGraphic">
          <ac:chgData name="Diaz, Nicolas" userId="S::ndiaz@syr.gov::bca8ca78-1f46-4ed7-8c4a-7d0dec4fe90a" providerId="AD" clId="Web-{7926C9F2-FF2C-F556-00AE-9591538C40CD}" dt="2023-05-02T21:50:31.038" v="173"/>
          <ac:graphicFrameMkLst>
            <pc:docMk/>
            <pc:sldMk cId="2550945212" sldId="292"/>
            <ac:graphicFrameMk id="307" creationId="{00000000-0000-0000-0000-000000000000}"/>
          </ac:graphicFrameMkLst>
        </pc:graphicFrameChg>
      </pc:sldChg>
      <pc:sldChg chg="modSp">
        <pc:chgData name="Diaz, Nicolas" userId="S::ndiaz@syr.gov::bca8ca78-1f46-4ed7-8c4a-7d0dec4fe90a" providerId="AD" clId="Web-{7926C9F2-FF2C-F556-00AE-9591538C40CD}" dt="2023-05-02T21:49:12.552" v="143"/>
        <pc:sldMkLst>
          <pc:docMk/>
          <pc:sldMk cId="1030124741" sldId="293"/>
        </pc:sldMkLst>
        <pc:graphicFrameChg chg="mod modGraphic">
          <ac:chgData name="Diaz, Nicolas" userId="S::ndiaz@syr.gov::bca8ca78-1f46-4ed7-8c4a-7d0dec4fe90a" providerId="AD" clId="Web-{7926C9F2-FF2C-F556-00AE-9591538C40CD}" dt="2023-05-02T21:49:12.552" v="143"/>
          <ac:graphicFrameMkLst>
            <pc:docMk/>
            <pc:sldMk cId="1030124741" sldId="293"/>
            <ac:graphicFrameMk id="300" creationId="{00000000-0000-0000-0000-000000000000}"/>
          </ac:graphicFrameMkLst>
        </pc:graphicFrameChg>
      </pc:sldChg>
      <pc:sldChg chg="modSp">
        <pc:chgData name="Diaz, Nicolas" userId="S::ndiaz@syr.gov::bca8ca78-1f46-4ed7-8c4a-7d0dec4fe90a" providerId="AD" clId="Web-{7926C9F2-FF2C-F556-00AE-9591538C40CD}" dt="2023-05-02T21:17:03.873" v="23"/>
        <pc:sldMkLst>
          <pc:docMk/>
          <pc:sldMk cId="4241858604" sldId="296"/>
        </pc:sldMkLst>
        <pc:graphicFrameChg chg="mod modGraphic">
          <ac:chgData name="Diaz, Nicolas" userId="S::ndiaz@syr.gov::bca8ca78-1f46-4ed7-8c4a-7d0dec4fe90a" providerId="AD" clId="Web-{7926C9F2-FF2C-F556-00AE-9591538C40CD}" dt="2023-05-02T21:17:03.873" v="23"/>
          <ac:graphicFrameMkLst>
            <pc:docMk/>
            <pc:sldMk cId="4241858604" sldId="296"/>
            <ac:graphicFrameMk id="16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0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26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67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9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597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44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yr.gov/files/sharedassets/public/2-departments/police/documents/policies/2021bodyworncamerapolicy.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yr.gov/files/sharedassets/public/2-departments/api/surv.-tech-working-group-files/stwg-alpr-recommendation-1.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docs.google.com/document/d/1g_Uimx_KsyHVERkj8cHpn0QoTu3fTDVh-VciuxWlLEQ/edit?usp=shari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a:solidFill>
                  <a:srgbClr val="F2F2F2"/>
                </a:solidFill>
                <a:latin typeface="Libre Baskerville"/>
                <a:ea typeface="Libre Baskerville"/>
                <a:cs typeface="Libre Baskerville"/>
                <a:sym typeface="Libre Baskerville"/>
              </a:rPr>
              <a:t>Surveillance Technology Working Group </a:t>
            </a:r>
            <a:endParaRPr sz="4800" b="1">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a:solidFill>
                  <a:srgbClr val="F2F2F2"/>
                </a:solidFill>
                <a:latin typeface="Libre Baskerville"/>
                <a:ea typeface="Libre Baskerville"/>
                <a:cs typeface="Libre Baskerville"/>
                <a:sym typeface="Libre Baskerville"/>
              </a:rPr>
              <a:t>Meeting #45</a:t>
            </a:r>
            <a:br>
              <a:rPr lang="en" sz="3000">
                <a:latin typeface="Libre Baskerville"/>
                <a:ea typeface="Libre Baskerville"/>
                <a:cs typeface="Libre Baskerville"/>
                <a:sym typeface="Libre Baskerville"/>
              </a:rPr>
            </a:br>
            <a:r>
              <a:rPr lang="en" sz="3000">
                <a:solidFill>
                  <a:srgbClr val="F2F2F2"/>
                </a:solidFill>
                <a:latin typeface="Libre Baskerville"/>
                <a:ea typeface="Libre Baskerville"/>
                <a:cs typeface="Libre Baskerville"/>
                <a:sym typeface="Libre Baskerville"/>
              </a:rPr>
              <a:t>5/02/2023</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a:off x="-2240100" y="401932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924570" y="271275"/>
            <a:ext cx="7102380" cy="611280"/>
          </a:xfrm>
          <a:prstGeom prst="rect">
            <a:avLst/>
          </a:prstGeom>
          <a:noFill/>
          <a:ln>
            <a:noFill/>
          </a:ln>
        </p:spPr>
        <p:txBody>
          <a:bodyPr spcFirstLastPara="1" wrap="square" lIns="91425" tIns="45700" rIns="91425" bIns="45700" anchor="ctr" anchorCtr="0">
            <a:noAutofit/>
          </a:bodyPr>
          <a:lstStyle/>
          <a:p>
            <a:pPr algn="r"/>
            <a:r>
              <a:rPr lang="en" sz="3600" b="1">
                <a:solidFill>
                  <a:srgbClr val="B98E00"/>
                </a:solidFill>
                <a:latin typeface="Times"/>
                <a:cs typeface="Times"/>
                <a:sym typeface="Times"/>
              </a:rPr>
              <a:t>United Radio Body Cameras</a:t>
            </a:r>
            <a:endParaRPr lang="en-US"/>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668068845"/>
              </p:ext>
            </p:extLst>
          </p:nvPr>
        </p:nvGraphicFramePr>
        <p:xfrm>
          <a:off x="122825" y="843625"/>
          <a:ext cx="8904175" cy="388611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Code Enforcement</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United Radio (tentative)</a:t>
                      </a:r>
                      <a:endParaRPr lang="en"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1000" i="1">
                          <a:solidFill>
                            <a:schemeClr val="dk1"/>
                          </a:solidFill>
                        </a:rPr>
                        <a:t>Code Enforcement</a:t>
                      </a: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4/12/23</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United Radio </a:t>
                      </a:r>
                      <a:r>
                        <a:rPr lang="en" sz="900" b="0" i="1" u="none" strike="noStrike" noProof="0">
                          <a:solidFill>
                            <a:schemeClr val="accent1"/>
                          </a:solidFill>
                          <a:latin typeface="Arial"/>
                        </a:rPr>
                        <a:t>(tentative)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t>To outfit Code Enforcement Officers with Body Worn cameras.  This would assist with keeping inspectors safe while out in the field and allows Codes Department another means to document inspection activity.</a:t>
                      </a:r>
                      <a:endParaRPr lang="en"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i="1">
                          <a:solidFill>
                            <a:schemeClr val="dk1"/>
                          </a:solidFill>
                        </a:rPr>
                        <a:t>This technology would be used internally by Code Enforcement, would be used for internal documentation purposes only.  Codes Enforcement would like to follow similar policies for standards and policies that SPD uses for </a:t>
                      </a:r>
                      <a:r>
                        <a:rPr lang="en" sz="1000" i="1" err="1">
                          <a:solidFill>
                            <a:schemeClr val="dk1"/>
                          </a:solidFill>
                        </a:rPr>
                        <a:t>ther</a:t>
                      </a:r>
                      <a:r>
                        <a:rPr lang="en" sz="1000" i="1">
                          <a:solidFill>
                            <a:schemeClr val="dk1"/>
                          </a:solidFill>
                        </a:rPr>
                        <a:t> officer worn cameras.</a:t>
                      </a:r>
                      <a:endParaRPr lang="en"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These Cody Cameras would be worn by Code Enforcement inspectors when they are responding to housing inspections.  These would document incident/safety concerns and as evidence for inspections.</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1" u="none" strike="noStrike" noProof="0">
                          <a:solidFill>
                            <a:schemeClr val="accent1"/>
                          </a:solidFill>
                          <a:latin typeface="Arial"/>
                        </a:rPr>
                        <a:t>The info or video collected is only for code officers use as official government agents.</a:t>
                      </a:r>
                      <a:endParaRPr lang="en" sz="900" i="1">
                        <a:solidFill>
                          <a:schemeClr val="accent1"/>
                        </a:solidFill>
                      </a:endParaRPr>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24185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6978116"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Jake Dishaw, Director of Codes Enforcement</a:t>
            </a: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Code Enforcement Body Camera's Overview</a:t>
            </a:r>
          </a:p>
        </p:txBody>
      </p:sp>
    </p:spTree>
    <p:extLst>
      <p:ext uri="{BB962C8B-B14F-4D97-AF65-F5344CB8AC3E}">
        <p14:creationId xmlns:p14="http://schemas.microsoft.com/office/powerpoint/2010/main" val="90704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069825"/>
            <a:ext cx="8631383"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200">
                <a:solidFill>
                  <a:srgbClr val="062858"/>
                </a:solidFill>
              </a:rPr>
              <a:t>Discussion</a:t>
            </a:r>
            <a:endParaRPr lang="en-US" sz="1200"/>
          </a:p>
          <a:p>
            <a:pPr marL="457200" lvl="1" indent="-355600">
              <a:buClr>
                <a:srgbClr val="062858"/>
              </a:buClr>
              <a:buSzPts val="2000"/>
              <a:buFont typeface="Twentieth Century"/>
              <a:buChar char="●"/>
            </a:pPr>
            <a:r>
              <a:rPr lang="en" sz="1200">
                <a:solidFill>
                  <a:srgbClr val="062858"/>
                </a:solidFill>
              </a:rPr>
              <a:t>Does this meet the definition of being a type of surveillance technology?</a:t>
            </a:r>
          </a:p>
          <a:p>
            <a:pPr marL="457200" lvl="4" indent="-355600">
              <a:buClr>
                <a:srgbClr val="062858"/>
              </a:buClr>
              <a:buSzPts val="2000"/>
              <a:buFont typeface="Twentieth Century"/>
              <a:buChar char="●"/>
            </a:pPr>
            <a:r>
              <a:rPr lang="en" sz="1200" i="1"/>
              <a:t>Technologies that “observe or analyze the movements, behavior, or actions of identifiable individuals in a manner that is reasonably likely to raise concerns about civil liberties, freedom of speech or association, racial equity or social justice.”</a:t>
            </a:r>
          </a:p>
          <a:p>
            <a:pPr marL="457200" lvl="1" indent="-355600">
              <a:buSzPts val="2000"/>
              <a:buFont typeface="Twentieth Century,Sans-Serif"/>
              <a:buChar char="●"/>
            </a:pPr>
            <a:r>
              <a:rPr lang="en" sz="1200">
                <a:solidFill>
                  <a:srgbClr val="062858"/>
                </a:solidFill>
              </a:rPr>
              <a:t>Does this meet any of the exemptions?</a:t>
            </a:r>
            <a:br>
              <a:rPr lang="en" sz="1200">
                <a:solidFill>
                  <a:srgbClr val="062858"/>
                </a:solidFill>
              </a:rPr>
            </a:br>
            <a:endParaRPr lang="en" sz="1200">
              <a:solidFill>
                <a:srgbClr val="062858"/>
              </a:solidFill>
            </a:endParaRPr>
          </a:p>
          <a:p>
            <a:pPr marL="457200" lvl="2" indent="-355600">
              <a:buSzPts val="2000"/>
              <a:buFont typeface="Twentieth Century,Sans-Serif"/>
              <a:buChar char="●"/>
            </a:pPr>
            <a:r>
              <a:rPr lang="en" sz="1200"/>
              <a:t>Exemptions:</a:t>
            </a:r>
          </a:p>
          <a:p>
            <a:pPr marL="228600" lvl="3" indent="-228600">
              <a:buSzPts val="2000"/>
              <a:buAutoNum type="alphaLcParenR"/>
            </a:pPr>
            <a:r>
              <a:rPr lang="en" sz="1200"/>
              <a:t>Technology that is used to collect data where any individual knowingly and willingly provides the data.</a:t>
            </a:r>
          </a:p>
          <a:p>
            <a:pPr marL="228600" lvl="3" indent="-228600">
              <a:buSzPts val="2000"/>
              <a:buAutoNum type="alphaLcParenR"/>
            </a:pPr>
            <a:r>
              <a:rPr lang="en" sz="1200"/>
              <a:t>Technology that is used to collect data where individuals were presented with a clear and conspicuous opt-out notice.</a:t>
            </a:r>
            <a:endParaRPr lang="en"/>
          </a:p>
          <a:p>
            <a:pPr marL="228600" lvl="3" indent="-228600">
              <a:buSzPts val="2000"/>
              <a:buAutoNum type="alphaLcParenR"/>
            </a:pPr>
            <a:r>
              <a:rPr lang="en" sz="1200"/>
              <a:t>Technologies used for everyday, normal course of business office use.</a:t>
            </a:r>
            <a:endParaRPr lang="en"/>
          </a:p>
          <a:p>
            <a:pPr marL="228600" lvl="3" indent="-228600">
              <a:buSzPts val="2000"/>
              <a:buAutoNum type="alphaLcParenR"/>
            </a:pPr>
            <a:r>
              <a:rPr lang="en" sz="1200"/>
              <a:t>Body-worn cameras (refer to existing </a:t>
            </a:r>
            <a:r>
              <a:rPr lang="en" sz="1200">
                <a:hlinkClick r:id="rId3"/>
              </a:rPr>
              <a:t>BWC policy</a:t>
            </a:r>
            <a:r>
              <a:rPr lang="en" sz="1200"/>
              <a:t>).</a:t>
            </a:r>
            <a:endParaRPr lang="en"/>
          </a:p>
          <a:p>
            <a:pPr marL="228600" lvl="3" indent="-228600">
              <a:buSzPts val="2000"/>
              <a:buAutoNum type="alphaLcParenR"/>
            </a:pPr>
            <a:r>
              <a:rPr lang="en" sz="1200"/>
              <a:t>Cameras installed in or on a police vehicle (refer to existing policy).</a:t>
            </a:r>
          </a:p>
          <a:p>
            <a:pPr marL="228600" lvl="3" indent="-228600">
              <a:buSzPts val="2000"/>
              <a:buAutoNum type="alphaLcParenR"/>
            </a:pPr>
            <a:r>
              <a:rPr lang="en" sz="1200"/>
              <a:t>Cameras installed pursuant to state law authorization in or on any vehicle or along a public right-of-way solely to record traffic violations (data collected would be used exclusively for traffic enforcement purposes).</a:t>
            </a:r>
          </a:p>
          <a:p>
            <a:pPr marL="228600" lvl="3" indent="-228600">
              <a:buSzPts val="2000"/>
              <a:buAutoNum type="alphaLcParenR"/>
            </a:pPr>
            <a:r>
              <a:rPr lang="en" sz="1200"/>
              <a:t>Cameras installed on City property solely for security purposes.</a:t>
            </a:r>
            <a:endParaRPr lang="en"/>
          </a:p>
          <a:p>
            <a:pPr marL="228600" lvl="3" indent="-228600">
              <a:buSzPts val="2000"/>
              <a:buAutoNum type="alphaLcParenR"/>
            </a:pPr>
            <a:r>
              <a:rPr lang="en" sz="1200"/>
              <a:t>Cameras installed solely to protect the physical integrity of City infrastructure, such as cameras at water reservoirs.</a:t>
            </a:r>
            <a:endParaRPr lang="en"/>
          </a:p>
          <a:p>
            <a:pPr marL="228600" lvl="3" indent="-228600">
              <a:buSzPts val="2000"/>
              <a:buAutoNum type="alphaLcParenR"/>
            </a:pPr>
            <a:r>
              <a:rPr lang="en" sz="1200"/>
              <a:t>Technology that monitors only City employees in the performance of their City functions.</a:t>
            </a:r>
            <a:endParaRPr lang="en"/>
          </a:p>
          <a:p>
            <a:pPr marL="457200" lvl="4" indent="-355600">
              <a:buClr>
                <a:srgbClr val="062858"/>
              </a:buClr>
              <a:buSzPts val="2000"/>
              <a:buFont typeface="Twentieth Century"/>
              <a:buChar char="●"/>
            </a:pPr>
            <a:endParaRPr lang="en" sz="1100" i="1"/>
          </a:p>
          <a:p>
            <a:pPr marL="457200" lvl="2" indent="-355600">
              <a:buClr>
                <a:srgbClr val="062858"/>
              </a:buClr>
              <a:buSzPts val="2000"/>
              <a:buFont typeface="Twentieth Century"/>
              <a:buChar char="●"/>
            </a:pPr>
            <a:endParaRPr lang="en" sz="1100">
              <a:solidFill>
                <a:srgbClr val="062858"/>
              </a:solidFill>
            </a:endParaRP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Code Enforcement Body Camera's Overview</a:t>
            </a:r>
          </a:p>
        </p:txBody>
      </p:sp>
    </p:spTree>
    <p:extLst>
      <p:ext uri="{BB962C8B-B14F-4D97-AF65-F5344CB8AC3E}">
        <p14:creationId xmlns:p14="http://schemas.microsoft.com/office/powerpoint/2010/main" val="393307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LPRs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144099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LPR Technology Summary</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1101025608"/>
              </p:ext>
            </p:extLst>
          </p:nvPr>
        </p:nvGraphicFramePr>
        <p:xfrm>
          <a:off x="122825" y="843625"/>
          <a:ext cx="8904175" cy="408423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SPD</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TBD</a:t>
                      </a:r>
                      <a:endParaRPr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900" i="1">
                          <a:solidFill>
                            <a:srgbClr val="062858"/>
                          </a:solidFill>
                        </a:rPr>
                        <a:t>Syracuse Police Department</a:t>
                      </a:r>
                      <a:endParaRPr sz="900" i="1">
                        <a:solidFill>
                          <a:srgbClr val="062858"/>
                        </a:solidFill>
                      </a:endParaRP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900" i="1">
                          <a:solidFill>
                            <a:srgbClr val="062858"/>
                          </a:solidFill>
                        </a:rPr>
                        <a:t>2/28/23</a:t>
                      </a:r>
                      <a:endParaRPr sz="9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TBD (Currently in RFP Committee)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solidFill>
                            <a:srgbClr val="062858"/>
                          </a:solidFill>
                        </a:rPr>
                        <a:t>Street cameras that capture still photos and also vehicle license plates to aid police with investigations and apprehension of suspect after criminal activity has occurred.</a:t>
                      </a:r>
                      <a:endParaRPr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900" i="1">
                          <a:solidFill>
                            <a:schemeClr val="accent1"/>
                          </a:solidFill>
                        </a:rPr>
                        <a:t>The technology will be installed on free-standing poles on city streets or in overlays of currently existing cops cameras</a:t>
                      </a:r>
                      <a:r>
                        <a:rPr lang="en" sz="1000" i="1">
                          <a:solidFill>
                            <a:schemeClr val="accent1"/>
                          </a:solidFill>
                        </a:rPr>
                        <a:t>.</a:t>
                      </a:r>
                      <a:endParaRPr sz="10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endParaRPr sz="9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r>
                        <a:rPr lang="en" sz="900" i="1">
                          <a:solidFill>
                            <a:schemeClr val="accent1"/>
                          </a:solidFill>
                        </a:rPr>
                        <a:t>Locations were chosen consulting analysts and officers. 26 locations were pinpointed, covering the entire City.</a:t>
                      </a:r>
                      <a:endParaRPr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r>
                        <a:rPr lang="en" sz="900" i="1">
                          <a:solidFill>
                            <a:schemeClr val="accent1"/>
                          </a:solidFill>
                        </a:rPr>
                        <a:t>Retention follows standards set by the New York State Educational Law.</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 technology will be permanently installed and will operate continuously. This technology will assist the Syracuse Police Department in its mission to make the city safer by improving their ability to more swiftly and effectively investigate criminal activity, as well as, apprehend those committing the crimes. </a:t>
                      </a:r>
                      <a:endParaRPr sz="1000" i="1">
                        <a:solidFill>
                          <a:srgbClr val="062858"/>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900" i="1">
                          <a:solidFill>
                            <a:schemeClr val="accent1"/>
                          </a:solidFill>
                        </a:rPr>
                        <a:t>Audit trails and passwords that track what data is pulled</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900" i="1">
                          <a:solidFill>
                            <a:schemeClr val="accent1"/>
                          </a:solidFill>
                        </a:rPr>
                        <a:t>Training detectives (SPOs watch cameras) - not every officer.</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How many units/how is the system deployed?: </a:t>
                      </a:r>
                      <a:r>
                        <a:rPr lang="en" sz="900" i="1">
                          <a:solidFill>
                            <a:schemeClr val="accent1"/>
                          </a:solidFill>
                        </a:rPr>
                        <a:t>26 cameras primarily near on and off ramps, to assist on investigations</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79321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Char char="•"/>
            </a:pPr>
            <a:r>
              <a:rPr lang="en" sz="2000">
                <a:solidFill>
                  <a:schemeClr val="accent1"/>
                </a:solidFill>
                <a:latin typeface="Twentieth Century"/>
                <a:ea typeface="Twentieth Century"/>
                <a:cs typeface="Twentieth Century"/>
              </a:rPr>
              <a:t>Discussion of New Technology Request-</a:t>
            </a:r>
            <a:r>
              <a:rPr lang="en" sz="2000">
                <a:solidFill>
                  <a:schemeClr val="accent1"/>
                </a:solidFill>
                <a:latin typeface="Twentieth Century"/>
                <a:ea typeface="Twentieth Century"/>
              </a:rPr>
              <a:t> (</a:t>
            </a:r>
            <a:r>
              <a:rPr lang="en" sz="2000">
                <a:solidFill>
                  <a:schemeClr val="accent1"/>
                </a:solidFill>
                <a:ea typeface="Twentieth Century"/>
              </a:rPr>
              <a:t>15 min.)</a:t>
            </a:r>
            <a:r>
              <a:rPr lang="en" sz="2000">
                <a:solidFill>
                  <a:schemeClr val="accent1"/>
                </a:solidFill>
                <a:latin typeface="Twentieth Century"/>
                <a:ea typeface="Twentieth Century"/>
                <a:cs typeface="Twentieth Century"/>
              </a:rPr>
              <a:t>  </a:t>
            </a:r>
            <a:endParaRPr lang="en" sz="2000">
              <a:solidFill>
                <a:schemeClr val="accent1"/>
              </a:solidFill>
              <a:latin typeface="Twentieth Century"/>
              <a:ea typeface="Twentieth Century"/>
            </a:endParaRPr>
          </a:p>
          <a:p>
            <a:pPr marL="444500" lvl="2" indent="-342900">
              <a:buClr>
                <a:srgbClr val="062858"/>
              </a:buClr>
              <a:buSzPts val="2000"/>
              <a:buFont typeface="Arial"/>
              <a:buChar char="•"/>
            </a:pPr>
            <a:r>
              <a:rPr lang="en" sz="2000">
                <a:solidFill>
                  <a:schemeClr val="accent1"/>
                </a:solidFill>
                <a:latin typeface="Twentieth Century"/>
                <a:ea typeface="Twentieth Century"/>
              </a:rPr>
              <a:t>          Code Enforcement Inspector's Body Camera's</a:t>
            </a:r>
            <a:endParaRPr lang="en" sz="200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a:solidFill>
                  <a:schemeClr val="accent1"/>
                </a:solidFill>
                <a:latin typeface="Twentieth Century"/>
                <a:ea typeface="Twentieth Century"/>
                <a:cs typeface="Twentieth Century"/>
              </a:rPr>
              <a:t>ALPR Guidelines Discussion - (30 min.)</a:t>
            </a:r>
          </a:p>
          <a:p>
            <a:pPr marL="444500" indent="-342900">
              <a:buClr>
                <a:srgbClr val="062858"/>
              </a:buClr>
              <a:buSzPts val="2000"/>
              <a:buFont typeface="Arial"/>
              <a:buChar char="•"/>
            </a:pPr>
            <a:r>
              <a:rPr lang="en" sz="2000">
                <a:solidFill>
                  <a:schemeClr val="accent1"/>
                </a:solidFill>
                <a:latin typeface="Twentieth Century"/>
                <a:ea typeface="Twentieth Century"/>
                <a:cs typeface="Twentieth Century"/>
                <a:sym typeface="Twentieth Century"/>
              </a:rPr>
              <a:t>ALPR Vote - (10 min.)</a:t>
            </a:r>
            <a:endParaRPr lang="en" sz="200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a:solidFill>
                  <a:schemeClr val="accent1"/>
                </a:solidFill>
                <a:latin typeface="Twentieth Century"/>
                <a:ea typeface="Twentieth Century"/>
                <a:cs typeface="Twentieth Century"/>
                <a:sym typeface="Twentieth Century"/>
              </a:rPr>
              <a:t>Coming Up - (5 min.)</a:t>
            </a:r>
            <a:endParaRPr sz="2000">
              <a:solidFill>
                <a:schemeClr val="accent1"/>
              </a:solidFill>
              <a:latin typeface="Twentieth Century"/>
              <a:ea typeface="Twentieth Century"/>
              <a:cs typeface="Twentieth Century"/>
            </a:endParaRPr>
          </a:p>
          <a:p>
            <a:pPr marL="444500" marR="0" lvl="0" indent="-342900" algn="l" rtl="0">
              <a:spcBef>
                <a:spcPts val="0"/>
              </a:spcBef>
              <a:spcAft>
                <a:spcPts val="0"/>
              </a:spcAft>
              <a:buClr>
                <a:srgbClr val="062858"/>
              </a:buClr>
              <a:buSzPts val="2000"/>
              <a:buFont typeface="Arial"/>
              <a:buChar char="•"/>
            </a:pPr>
            <a:r>
              <a:rPr lang="en" sz="2000">
                <a:solidFill>
                  <a:schemeClr val="accent1"/>
                </a:solidFill>
                <a:latin typeface="Twentieth Century"/>
                <a:ea typeface="Twentieth Century"/>
                <a:cs typeface="Twentieth Century"/>
                <a:sym typeface="Twentieth Century"/>
              </a:rPr>
              <a:t>Questions</a:t>
            </a:r>
            <a:endParaRPr sz="200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7665"/>
            <a:ext cx="3344400"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a:solidFill>
                  <a:srgbClr val="062858"/>
                </a:solidFill>
                <a:latin typeface="Twentieth Century"/>
              </a:rPr>
              <a:t>Previous Stipulations that we had drafted can be viewed </a:t>
            </a:r>
            <a:r>
              <a:rPr lang="en" sz="1800">
                <a:solidFill>
                  <a:srgbClr val="062858"/>
                </a:solidFill>
                <a:latin typeface="Twentieth Century"/>
                <a:hlinkClick r:id="rId3"/>
              </a:rPr>
              <a:t>HERE</a:t>
            </a:r>
            <a:br>
              <a:rPr lang="en" sz="1800">
                <a:latin typeface="Twentieth Century"/>
              </a:rPr>
            </a:br>
            <a:endParaRPr lang="en" sz="1800">
              <a:solidFill>
                <a:srgbClr val="062858"/>
              </a:solidFill>
              <a:latin typeface="Twentieth Century"/>
            </a:endParaRPr>
          </a:p>
          <a:p>
            <a:pPr marL="457200" lvl="1" indent="-355600">
              <a:buSzPts val="2000"/>
              <a:buFont typeface="Twentieth Century,Sans-Serif"/>
              <a:buChar char="●"/>
            </a:pPr>
            <a:r>
              <a:rPr lang="en" sz="1800">
                <a:solidFill>
                  <a:srgbClr val="062858"/>
                </a:solidFill>
              </a:rPr>
              <a:t>Would like to continue to go through the individual sections (Currently at Section 4.) - </a:t>
            </a:r>
            <a:r>
              <a:rPr lang="en" sz="1800">
                <a:solidFill>
                  <a:srgbClr val="062858"/>
                </a:solidFill>
                <a:hlinkClick r:id="rId4"/>
              </a:rPr>
              <a:t>Link to Proposed Doc is HERE</a:t>
            </a:r>
            <a:br>
              <a:rPr lang="en" sz="1800">
                <a:solidFill>
                  <a:srgbClr val="062858"/>
                </a:solidFill>
              </a:rPr>
            </a:br>
            <a:endParaRPr lang="en" sz="1800">
              <a:solidFill>
                <a:srgbClr val="062858"/>
              </a:solidFill>
            </a:endParaRPr>
          </a:p>
          <a:p>
            <a:pPr marL="457200" lvl="1" indent="-355600">
              <a:buSzPts val="2000"/>
              <a:buFont typeface="Twentieth Century,Sans-Serif"/>
              <a:buChar char="●"/>
            </a:pPr>
            <a:r>
              <a:rPr lang="en" sz="1800">
                <a:solidFill>
                  <a:srgbClr val="062858"/>
                </a:solidFill>
              </a:rPr>
              <a:t>We plan spend 15 min. on each of the remaining two sections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pic>
        <p:nvPicPr>
          <p:cNvPr id="2" name="Picture 2">
            <a:extLst>
              <a:ext uri="{FF2B5EF4-FFF2-40B4-BE49-F238E27FC236}">
                <a16:creationId xmlns:a16="http://schemas.microsoft.com/office/drawing/2014/main" id="{631F3B69-6ED7-B583-75C4-D92DEEFCE59E}"/>
              </a:ext>
            </a:extLst>
          </p:cNvPr>
          <p:cNvPicPr>
            <a:picLocks noChangeAspect="1"/>
          </p:cNvPicPr>
          <p:nvPr/>
        </p:nvPicPr>
        <p:blipFill>
          <a:blip r:embed="rId5"/>
          <a:stretch>
            <a:fillRect/>
          </a:stretch>
        </p:blipFill>
        <p:spPr>
          <a:xfrm>
            <a:off x="3535680" y="948313"/>
            <a:ext cx="4564380" cy="3932674"/>
          </a:xfrm>
          <a:prstGeom prst="rect">
            <a:avLst/>
          </a:prstGeom>
        </p:spPr>
      </p:pic>
    </p:spTree>
    <p:extLst>
      <p:ext uri="{BB962C8B-B14F-4D97-AF65-F5344CB8AC3E}">
        <p14:creationId xmlns:p14="http://schemas.microsoft.com/office/powerpoint/2010/main" val="126965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9540" y="10848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sz="1800" b="1"/>
              <a:t>4. Addressing Accuracy Limitations of the Technology: </a:t>
            </a:r>
            <a:r>
              <a:rPr lang="en" sz="1800"/>
              <a:t>An evaluation of ALPR accuracy rates should be part of the training of all officers and officials who use and have access to the technology. SPD should establish proper training and clear procedures for addressing ALPR mismatch and avoid unwarranted detainment. For example, plates should be confirmed visually before a stop if possible, and at minimum, they should be confirmed as soon as the officer exits the patrol vehicle. </a:t>
            </a:r>
            <a:endParaRPr lang="en-US" sz="1800"/>
          </a:p>
          <a:p>
            <a:pPr marL="444500" lvl="1" indent="-342900">
              <a:buClr>
                <a:srgbClr val="062858"/>
              </a:buClr>
              <a:buSzPts val="2000"/>
              <a:buAutoNum type="arabicPeriod"/>
            </a:pPr>
            <a:endParaRPr lang="en" sz="1800"/>
          </a:p>
          <a:p>
            <a:pPr marL="387350" lvl="1" indent="-285750">
              <a:buClr>
                <a:srgbClr val="062858"/>
              </a:buClr>
              <a:buSzPts val="2000"/>
              <a:buChar char="•"/>
            </a:pPr>
            <a:r>
              <a:rPr lang="en" sz="1800"/>
              <a:t>Any revisions that folks would like made to this?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69095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9540" y="10848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b="1"/>
              <a:t>5. Reporting and Audits</a:t>
            </a:r>
            <a:r>
              <a:rPr lang="en"/>
              <a:t>: SPD will post its ALPR system use policy and privacy policy on its publicly available website. SPD will report in an annual basis on its ALPR practices and usage to the Mayor’s office and the STWG. The report will also be conspicuously posted on SPD’s website and on the STWG website. The report shall include: the locations and specifications of all cameras used for the ALPR system; </a:t>
            </a:r>
            <a:endParaRPr lang="en-US"/>
          </a:p>
          <a:p>
            <a:pPr marL="444500" lvl="1" indent="-342900">
              <a:buSzPts val="2000"/>
              <a:buAutoNum type="alphaLcPeriod"/>
            </a:pPr>
            <a:r>
              <a:rPr lang="en"/>
              <a:t>the number of license plates scanned; </a:t>
            </a:r>
            <a:endParaRPr lang="en-US"/>
          </a:p>
          <a:p>
            <a:pPr marL="444500" lvl="1" indent="-342900">
              <a:buSzPts val="2000"/>
              <a:buAutoNum type="alphaLcPeriod"/>
            </a:pPr>
            <a:r>
              <a:rPr lang="en"/>
              <a:t>the total number of incidents (DR #’s) investigated in which an LPR match was generated, total number of incidents (DR #s) investigated that did not generate a match, the number of confirmed matches, and the number of matches that upon further investigation did not correlate to an alert; </a:t>
            </a:r>
            <a:endParaRPr lang="en-US"/>
          </a:p>
          <a:p>
            <a:pPr marL="444500" lvl="1" indent="-342900">
              <a:buSzPts val="2000"/>
              <a:buAutoNum type="alphaLcPeriod"/>
            </a:pPr>
            <a:r>
              <a:rPr lang="en"/>
              <a:t>of all incidents investigated that had related ALPR matches, related offenses that were verified subsequent to the match, broken out by offense type, subsequent arrests that occurred in relation to those offenses, broken out by arrest type, charges filed subsequent to related arrests; </a:t>
            </a:r>
            <a:endParaRPr lang="en-US"/>
          </a:p>
          <a:p>
            <a:pPr marL="444500" lvl="1" indent="-342900">
              <a:buSzPts val="2000"/>
              <a:buAutoNum type="alphaLcPeriod"/>
            </a:pPr>
            <a:r>
              <a:rPr lang="en"/>
              <a:t>the number of manually-entered license plate numbers, broken down by incident type, % of entries that have a stated reason, % of entries that have a corresponding DR#, number of confirmed matches and the number of matches that upon further investigation did not correlate to an alert; </a:t>
            </a:r>
            <a:endParaRPr lang="en-US"/>
          </a:p>
          <a:p>
            <a:pPr marL="444500" lvl="1" indent="-342900">
              <a:buSzPts val="2000"/>
              <a:buAutoNum type="alphaLcPeriod"/>
            </a:pPr>
            <a:r>
              <a:rPr lang="en"/>
              <a:t> any changes to the ALPR system or to the use or privacy policy; </a:t>
            </a:r>
            <a:endParaRPr lang="en-US"/>
          </a:p>
          <a:p>
            <a:pPr marL="444500" lvl="1" indent="-342900">
              <a:buSzPts val="2000"/>
              <a:buAutoNum type="alphaLcPeriod"/>
            </a:pPr>
            <a:r>
              <a:rPr lang="en"/>
              <a:t> data on accuracy, including date and time, for each instance of a false match.</a:t>
            </a:r>
            <a:endParaRPr lang="en-US"/>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328363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69736" y="273249"/>
            <a:ext cx="1316598"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2040778396"/>
              </p:ext>
            </p:extLst>
          </p:nvPr>
        </p:nvGraphicFramePr>
        <p:xfrm>
          <a:off x="851300" y="1023955"/>
          <a:ext cx="7403625" cy="396213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a:spcBef>
                          <a:spcPts val="0"/>
                        </a:spcBef>
                        <a:spcAft>
                          <a:spcPts val="0"/>
                        </a:spcAft>
                        <a:buNone/>
                      </a:pPr>
                      <a:r>
                        <a:rPr lang="en" sz="1200" b="0" i="0" u="none" strike="noStrike" noProof="0"/>
                        <a:t>Nico Diaz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a:spcBef>
                          <a:spcPts val="0"/>
                        </a:spcBef>
                        <a:spcAft>
                          <a:spcPts val="0"/>
                        </a:spcAft>
                        <a:buNone/>
                      </a:pPr>
                      <a:r>
                        <a:rPr lang="en" sz="1200" b="0" i="0" u="none" strike="noStrike" noProof="0">
                          <a:latin typeface="Arial"/>
                        </a:rPr>
                        <a:t>Chief Tim Gleeson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a:spcBef>
                          <a:spcPts val="0"/>
                        </a:spcBef>
                        <a:spcAft>
                          <a:spcPts val="0"/>
                        </a:spcAft>
                        <a:buNone/>
                      </a:pPr>
                      <a:r>
                        <a:rPr lang="en" sz="1200" b="0" i="0" u="none" strike="noStrike" noProof="0">
                          <a:latin typeface="Arial"/>
                        </a:rPr>
                        <a:t>Martha Grabowski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extLst>
                  <a:ext uri="{0D108BD9-81ED-4DB2-BD59-A6C34878D82A}">
                    <a16:rowId xmlns:a16="http://schemas.microsoft.com/office/drawing/2014/main" val="10003"/>
                  </a:ext>
                </a:extLst>
              </a:tr>
              <a:tr h="371375">
                <a:tc>
                  <a:txBody>
                    <a:bodyPr/>
                    <a:lstStyle/>
                    <a:p>
                      <a:pPr marL="0" lvl="0" indent="0" algn="l">
                        <a:spcBef>
                          <a:spcPts val="0"/>
                        </a:spcBef>
                        <a:spcAft>
                          <a:spcPts val="0"/>
                        </a:spcAft>
                        <a:buNone/>
                      </a:pPr>
                      <a:r>
                        <a:rPr lang="en" sz="1200" b="0" i="0" u="none" strike="noStrike" noProof="0">
                          <a:latin typeface="Arial"/>
                        </a:rPr>
                        <a:t>Johannes Himmelreich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a:spcBef>
                          <a:spcPts val="0"/>
                        </a:spcBef>
                        <a:spcAft>
                          <a:spcPts val="0"/>
                        </a:spcAft>
                        <a:buNone/>
                      </a:pPr>
                      <a:r>
                        <a:rPr lang="en" sz="1200" b="0" i="0" u="none" strike="noStrike" noProof="0" err="1">
                          <a:latin typeface="Arial"/>
                        </a:rPr>
                        <a:t>Ocesa</a:t>
                      </a:r>
                      <a:r>
                        <a:rPr lang="en" sz="1200" b="0" i="0" u="none" strike="noStrike" noProof="0">
                          <a:latin typeface="Arial"/>
                        </a:rPr>
                        <a:t> Keaton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a:spcBef>
                          <a:spcPts val="0"/>
                        </a:spcBef>
                        <a:spcAft>
                          <a:spcPts val="0"/>
                        </a:spcAft>
                        <a:buNone/>
                      </a:pPr>
                      <a:r>
                        <a:rPr lang="en" sz="1200" b="0" i="0" u="none" strike="noStrike" noProof="0">
                          <a:latin typeface="Arial"/>
                        </a:rPr>
                        <a:t>Mark King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a:spcBef>
                          <a:spcPts val="0"/>
                        </a:spcBef>
                        <a:spcAft>
                          <a:spcPts val="0"/>
                        </a:spcAft>
                        <a:buNone/>
                      </a:pPr>
                      <a:r>
                        <a:rPr lang="en" sz="1200" b="0" i="0" u="none" strike="noStrike" noProof="0">
                          <a:latin typeface="Arial"/>
                        </a:rPr>
                        <a:t>Timothy Liles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a:spcBef>
                          <a:spcPts val="0"/>
                        </a:spcBef>
                        <a:spcAft>
                          <a:spcPts val="0"/>
                        </a:spcAft>
                        <a:buNone/>
                      </a:pPr>
                      <a:r>
                        <a:rPr lang="en" sz="1200" b="0" i="0" u="none" strike="noStrike" noProof="0"/>
                        <a:t>Dep. Mayor Sharon Owens </a:t>
                      </a:r>
                      <a:endParaRPr lang="en-US"/>
                    </a:p>
                  </a:txBody>
                  <a:tcPr marL="91425" marR="91425" marT="91425" marB="91425"/>
                </a:tc>
                <a:tc>
                  <a:txBody>
                    <a:bodyPr/>
                    <a:lstStyle/>
                    <a:p>
                      <a:pPr lvl="0" algn="ctr">
                        <a:lnSpc>
                          <a:spcPct val="100000"/>
                        </a:lnSpc>
                        <a:spcBef>
                          <a:spcPts val="0"/>
                        </a:spcBef>
                        <a:spcAft>
                          <a:spcPts val="0"/>
                        </a:spcAft>
                        <a:buNone/>
                      </a:pPr>
                      <a:endParaRPr lang="en" sz="1400" b="0" i="0" u="none" strike="noStrike" noProof="0">
                        <a:latin typeface="Arial"/>
                      </a:endParaRPr>
                    </a:p>
                    <a:p>
                      <a:pPr marL="0" lvl="0" indent="0" algn="ctr">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1076937"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872926620"/>
              </p:ext>
            </p:extLst>
          </p:nvPr>
        </p:nvGraphicFramePr>
        <p:xfrm>
          <a:off x="796450" y="997975"/>
          <a:ext cx="7293850" cy="335256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a:spcBef>
                          <a:spcPts val="0"/>
                        </a:spcBef>
                        <a:spcAft>
                          <a:spcPts val="0"/>
                        </a:spcAft>
                        <a:buNone/>
                      </a:pPr>
                      <a:r>
                        <a:rPr lang="en-US" sz="1200" b="0" i="0" u="none" strike="noStrike" noProof="0"/>
                        <a:t>Jawwaad Rasheed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a:spcBef>
                          <a:spcPts val="0"/>
                        </a:spcBef>
                        <a:spcAft>
                          <a:spcPts val="0"/>
                        </a:spcAft>
                        <a:buNone/>
                      </a:pPr>
                      <a:r>
                        <a:rPr lang="en-US" sz="1200" b="0" i="0" u="none" strike="noStrike" noProof="0">
                          <a:latin typeface="Arial"/>
                        </a:rPr>
                        <a:t>Jason Scharf </a:t>
                      </a:r>
                      <a:endParaRPr lang="en" sz="1200" u="none" strike="noStrike" noProof="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t>X</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a:spcBef>
                          <a:spcPts val="0"/>
                        </a:spcBef>
                        <a:spcAft>
                          <a:spcPts val="0"/>
                        </a:spcAft>
                        <a:buNone/>
                      </a:pPr>
                      <a:r>
                        <a:rPr lang="en-US" sz="1200" b="0" i="0" u="none" strike="noStrike" noProof="0">
                          <a:latin typeface="Arial"/>
                        </a:rPr>
                        <a:t>Daniel Schwarz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Michelle </a:t>
                      </a:r>
                      <a:r>
                        <a:rPr lang="en" sz="1200" err="1"/>
                        <a:t>Sczpanski</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a:spcBef>
                          <a:spcPts val="0"/>
                        </a:spcBef>
                        <a:spcAft>
                          <a:spcPts val="0"/>
                        </a:spcAft>
                        <a:buNone/>
                      </a:pPr>
                      <a:r>
                        <a:rPr lang="en" sz="1200" b="0" i="0" u="none" strike="noStrike" noProof="0">
                          <a:latin typeface="Arial"/>
                        </a:rPr>
                        <a:t>1st DC Richard Shoff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a:spcBef>
                          <a:spcPts val="0"/>
                        </a:spcBef>
                        <a:spcAft>
                          <a:spcPts val="0"/>
                        </a:spcAft>
                        <a:buNone/>
                      </a:pPr>
                      <a:r>
                        <a:rPr lang="en-US" sz="1200" b="0" i="0" u="none" strike="noStrike" noProof="0">
                          <a:latin typeface="Arial"/>
                        </a:rPr>
                        <a:t>Jen Tifft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a:spcBef>
                          <a:spcPts val="0"/>
                        </a:spcBef>
                        <a:spcAft>
                          <a:spcPts val="0"/>
                        </a:spcAft>
                        <a:buNone/>
                      </a:pPr>
                      <a:r>
                        <a:rPr lang="en-US" sz="1200" b="0" i="0" u="none" strike="noStrike" noProof="0">
                          <a:latin typeface="Arial"/>
                        </a:rPr>
                        <a:t>Valerie Didamo</a:t>
                      </a:r>
                      <a:endParaRPr sz="1200" b="0" i="0" u="none" strike="noStrike" noProof="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US"/>
                        <a:t>X</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ALPR: Nico to work on integrating the STWG comments to the final recommendation to the Mayor</a:t>
            </a:r>
            <a:endParaRPr lang="en-US"/>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Citywide Technology Audit: Continue to integrate the work done on various sections</a:t>
            </a:r>
          </a:p>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Move forward on Body Worn Camera pipeline (Code Enforcement)</a:t>
            </a:r>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Initial submission to determination of surveillance </a:t>
            </a:r>
            <a:endParaRPr sz="1100">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Short duration meeting to vote on technology exemptions</a:t>
            </a:r>
            <a:endParaRPr sz="1100">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Public comment period:</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Issuance of press release </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Council meeting</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 For now public input will be received via a Google Form and in the future will be on the new website.</a:t>
            </a:r>
            <a:endParaRPr sz="1100">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Submission of finalized form (by dept.) to time of recommendation. </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Group will individually research; departments will get follow-up questions; group to vote yes/no;  and submit recommendation.</a:t>
            </a:r>
            <a:endParaRPr sz="11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3" ma:contentTypeDescription="Create a new document." ma:contentTypeScope="" ma:versionID="7dcabe6f3abf410d4c74b0812237078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d8e6b217a9e7ceaa139ce92913a10276"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2.xml><?xml version="1.0" encoding="utf-8"?>
<ds:datastoreItem xmlns:ds="http://schemas.openxmlformats.org/officeDocument/2006/customXml" ds:itemID="{F814F95F-C7C0-4C54-9841-587011180597}">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27</Slides>
  <Notes>27</Notes>
  <HiddenSlides>1</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City of Syracuse No. #5</vt:lpstr>
      <vt:lpstr>Surveillance Technology Working Group  Meeting #45 5/02/2023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United Radio Body Cameras</vt:lpstr>
      <vt:lpstr>PowerPoint Presentation</vt:lpstr>
      <vt:lpstr>PowerPoint Presentation</vt:lpstr>
      <vt:lpstr>LPRs</vt:lpstr>
      <vt:lpstr>LPR Technology Summary </vt:lpstr>
      <vt:lpstr>PowerPoint Presentation</vt:lpstr>
      <vt:lpstr>PowerPoint Presentation</vt:lpstr>
      <vt:lpstr>PowerPoint Presentation</vt:lpstr>
      <vt:lpstr> </vt:lpstr>
      <vt:lpstr>    </vt:lpstr>
      <vt:lpstr>Coming Up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1</cp:revision>
  <dcterms:modified xsi:type="dcterms:W3CDTF">2023-05-02T21:52:08Z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