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 id="2147483664" r:id="rId5"/>
  </p:sldMasterIdLst>
  <p:notesMasterIdLst>
    <p:notesMasterId r:id="rId32"/>
  </p:notesMasterIdLst>
  <p:sldIdLst>
    <p:sldId id="256" r:id="rId6"/>
    <p:sldId id="257" r:id="rId7"/>
    <p:sldId id="279" r:id="rId8"/>
    <p:sldId id="258" r:id="rId9"/>
    <p:sldId id="259" r:id="rId10"/>
    <p:sldId id="260" r:id="rId11"/>
    <p:sldId id="261" r:id="rId12"/>
    <p:sldId id="262" r:id="rId13"/>
    <p:sldId id="263" r:id="rId14"/>
    <p:sldId id="264" r:id="rId15"/>
    <p:sldId id="265" r:id="rId16"/>
    <p:sldId id="266" r:id="rId17"/>
    <p:sldId id="267" r:id="rId18"/>
    <p:sldId id="280" r:id="rId19"/>
    <p:sldId id="295" r:id="rId20"/>
    <p:sldId id="294" r:id="rId21"/>
    <p:sldId id="285" r:id="rId22"/>
    <p:sldId id="288" r:id="rId23"/>
    <p:sldId id="289" r:id="rId24"/>
    <p:sldId id="290" r:id="rId25"/>
    <p:sldId id="291" r:id="rId26"/>
    <p:sldId id="293" r:id="rId27"/>
    <p:sldId id="292" r:id="rId28"/>
    <p:sldId id="270" r:id="rId29"/>
    <p:sldId id="271" r:id="rId30"/>
    <p:sldId id="276"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Libre Baskerville" panose="02000000000000000000" pitchFamily="2" charset="0"/>
      <p:regular r:id="rId37"/>
      <p:bold r:id="rId38"/>
      <p:italic r:id="rId39"/>
    </p:embeddedFont>
    <p:embeddedFont>
      <p:font typeface="Nunito" pitchFamily="2" charset="0"/>
      <p:regular r:id="rId40"/>
      <p:bold r:id="rId41"/>
      <p:italic r:id="rId42"/>
      <p:boldItalic r:id="rId43"/>
    </p:embeddedFont>
    <p:embeddedFont>
      <p:font typeface="Poppins" panose="000005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Times" panose="02020603050405020304"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AB911-F66F-C52E-8F89-157BB5EF6B96}" v="500" dt="2023-04-17T16:56:25.563"/>
    <p1510:client id="{2CD4BBE2-9DE1-7FF3-8D93-405BFAE271FE}" v="197" dt="2023-03-30T18:40:49.463"/>
    <p1510:client id="{3E5039FA-28EC-9EAE-0E55-A0E9F9FAA9BB}" v="549" dt="2023-02-28T21:36:13.439"/>
    <p1510:client id="{4151F212-9553-4B70-90E6-A323D7DB984F}" v="15" dt="2023-02-28T19:57:18.740"/>
    <p1510:client id="{4C275B6E-48A8-961E-33E6-34FDD62C0130}" v="272" dt="2023-04-03T17:39:47.286"/>
    <p1510:client id="{5DCA46DA-EE2E-4D71-9B7C-3CD4DE3CED38}" v="62" dt="2023-04-04T18:51:56.835"/>
    <p1510:client id="{63D90CCC-DFA6-B87F-7446-61D873572477}" v="470" dt="2023-04-03T23:32:47.138"/>
    <p1510:client id="{7882B33F-D968-8131-D9ED-116C5F9D001E}" v="14" dt="2023-04-04T21:15:03.152"/>
    <p1510:client id="{8668B70D-EF8D-ACA4-34F4-0843BBA981A0}" v="74" dt="2023-04-17T21:45:25.924"/>
    <p1510:client id="{8EE63F30-A88B-AAD8-AC97-AB24C83C62AF}" v="25" dt="2023-04-18T20:47:26.038"/>
    <p1510:client id="{C8CCF198-CEF4-858E-8959-A78C75472AB3}" v="326" dt="2023-03-20T19:04:10.034"/>
    <p1510:client id="{CDD4C11B-7762-59E0-171B-EA05EED6F477}" v="207" dt="2023-03-31T19:31:09.362"/>
    <p1510:client id="{D6B575E7-9C84-CEC6-32CD-7E1591475E2D}" v="11" dt="2023-03-21T14:12:19.469"/>
    <p1510:client id="{D86BD812-2849-747C-CC3D-D3159556D691}" v="106" dt="2023-04-18T15:07:30.038"/>
    <p1510:client id="{DC6111DD-65D8-F5FC-6409-31A6AF9DA42B}" v="158" dt="2023-03-21T15:59:38.341"/>
    <p1510:client id="{E17C0279-8FC4-5C62-9D68-E73D5897005E}" v="302" dt="2023-03-21T21:18:43.584"/>
    <p1510:client id="{E96C6737-096A-4EB2-AA8D-2DAC74BB81E5}" v="1" dt="2023-03-20T19:08:08.796"/>
    <p1510:client id="{F580ECFF-1DFF-99ED-C693-B40FB105A56E}" v="273" dt="2023-03-21T20:39:03.193"/>
  </p1510:revLst>
</p1510:revInfo>
</file>

<file path=ppt/tableStyles.xml><?xml version="1.0" encoding="utf-8"?>
<a:tblStyleLst xmlns:a="http://schemas.openxmlformats.org/drawingml/2006/main" def="{08F9307A-0B5B-464F-924F-999C77223E5F}">
  <a:tblStyle styleId="{08F9307A-0B5B-464F-924F-999C77223E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3"/>
        <p:guide pos="144"/>
        <p:guide pos="5616"/>
        <p:guide orient="horz" pos="28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2.fntdata"/><Relationship Id="rId52" Type="http://schemas.openxmlformats.org/officeDocument/2006/relationships/font" Target="fonts/font20.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rf, Jason" userId="S::jscharf@syr.gov::a2955c1a-834d-45f4-a24b-1ce392e94d5e" providerId="AD" clId="Web-{8EE63F30-A88B-AAD8-AC97-AB24C83C62AF}"/>
    <pc:docChg chg="modSld">
      <pc:chgData name="Scharf, Jason" userId="S::jscharf@syr.gov::a2955c1a-834d-45f4-a24b-1ce392e94d5e" providerId="AD" clId="Web-{8EE63F30-A88B-AAD8-AC97-AB24C83C62AF}" dt="2023-04-18T20:47:26.038" v="24" actId="20577"/>
      <pc:docMkLst>
        <pc:docMk/>
      </pc:docMkLst>
      <pc:sldChg chg="modSp">
        <pc:chgData name="Scharf, Jason" userId="S::jscharf@syr.gov::a2955c1a-834d-45f4-a24b-1ce392e94d5e" providerId="AD" clId="Web-{8EE63F30-A88B-AAD8-AC97-AB24C83C62AF}" dt="2023-04-18T20:47:26.038" v="24" actId="20577"/>
        <pc:sldMkLst>
          <pc:docMk/>
          <pc:sldMk cId="1269653395" sldId="285"/>
        </pc:sldMkLst>
        <pc:spChg chg="mod">
          <ac:chgData name="Scharf, Jason" userId="S::jscharf@syr.gov::a2955c1a-834d-45f4-a24b-1ce392e94d5e" providerId="AD" clId="Web-{8EE63F30-A88B-AAD8-AC97-AB24C83C62AF}" dt="2023-04-18T20:47:26.038" v="24" actId="20577"/>
          <ac:spMkLst>
            <pc:docMk/>
            <pc:sldMk cId="1269653395" sldId="285"/>
            <ac:spMk id="235" creationId="{00000000-0000-0000-0000-000000000000}"/>
          </ac:spMkLst>
        </pc:spChg>
      </pc:sldChg>
    </pc:docChg>
  </pc:docChgLst>
  <pc:docChgLst>
    <pc:chgData name="Scharf, Jason" userId="S::jscharf@syr.gov::a2955c1a-834d-45f4-a24b-1ce392e94d5e" providerId="AD" clId="Web-{8668B70D-EF8D-ACA4-34F4-0843BBA981A0}"/>
    <pc:docChg chg="addSld modSld">
      <pc:chgData name="Scharf, Jason" userId="S::jscharf@syr.gov::a2955c1a-834d-45f4-a24b-1ce392e94d5e" providerId="AD" clId="Web-{8668B70D-EF8D-ACA4-34F4-0843BBA981A0}" dt="2023-04-17T21:45:25.924" v="70" actId="20577"/>
      <pc:docMkLst>
        <pc:docMk/>
      </pc:docMkLst>
      <pc:sldChg chg="addSp delSp modSp">
        <pc:chgData name="Scharf, Jason" userId="S::jscharf@syr.gov::a2955c1a-834d-45f4-a24b-1ce392e94d5e" providerId="AD" clId="Web-{8668B70D-EF8D-ACA4-34F4-0843BBA981A0}" dt="2023-04-17T21:37:00.275" v="3" actId="20577"/>
        <pc:sldMkLst>
          <pc:docMk/>
          <pc:sldMk cId="0" sldId="256"/>
        </pc:sldMkLst>
        <pc:spChg chg="add del mod">
          <ac:chgData name="Scharf, Jason" userId="S::jscharf@syr.gov::a2955c1a-834d-45f4-a24b-1ce392e94d5e" providerId="AD" clId="Web-{8668B70D-EF8D-ACA4-34F4-0843BBA981A0}" dt="2023-04-17T21:36:47.681" v="1"/>
          <ac:spMkLst>
            <pc:docMk/>
            <pc:sldMk cId="0" sldId="256"/>
            <ac:spMk id="3" creationId="{22028257-CE9E-4669-05EF-FC37A4BF2703}"/>
          </ac:spMkLst>
        </pc:spChg>
        <pc:spChg chg="add del mod">
          <ac:chgData name="Scharf, Jason" userId="S::jscharf@syr.gov::a2955c1a-834d-45f4-a24b-1ce392e94d5e" providerId="AD" clId="Web-{8668B70D-EF8D-ACA4-34F4-0843BBA981A0}" dt="2023-04-17T21:37:00.275" v="3" actId="20577"/>
          <ac:spMkLst>
            <pc:docMk/>
            <pc:sldMk cId="0" sldId="256"/>
            <ac:spMk id="109" creationId="{00000000-0000-0000-0000-000000000000}"/>
          </ac:spMkLst>
        </pc:spChg>
      </pc:sldChg>
      <pc:sldChg chg="delSp modSp add replId">
        <pc:chgData name="Scharf, Jason" userId="S::jscharf@syr.gov::a2955c1a-834d-45f4-a24b-1ce392e94d5e" providerId="AD" clId="Web-{8668B70D-EF8D-ACA4-34F4-0843BBA981A0}" dt="2023-04-17T21:45:25.924" v="70" actId="20577"/>
        <pc:sldMkLst>
          <pc:docMk/>
          <pc:sldMk cId="907047371" sldId="295"/>
        </pc:sldMkLst>
        <pc:spChg chg="mod">
          <ac:chgData name="Scharf, Jason" userId="S::jscharf@syr.gov::a2955c1a-834d-45f4-a24b-1ce392e94d5e" providerId="AD" clId="Web-{8668B70D-EF8D-ACA4-34F4-0843BBA981A0}" dt="2023-04-17T21:43:38.391" v="68" actId="1076"/>
          <ac:spMkLst>
            <pc:docMk/>
            <pc:sldMk cId="907047371" sldId="295"/>
            <ac:spMk id="235" creationId="{00000000-0000-0000-0000-000000000000}"/>
          </ac:spMkLst>
        </pc:spChg>
        <pc:spChg chg="mod">
          <ac:chgData name="Scharf, Jason" userId="S::jscharf@syr.gov::a2955c1a-834d-45f4-a24b-1ce392e94d5e" providerId="AD" clId="Web-{8668B70D-EF8D-ACA4-34F4-0843BBA981A0}" dt="2023-04-17T21:45:25.924" v="70" actId="20577"/>
          <ac:spMkLst>
            <pc:docMk/>
            <pc:sldMk cId="907047371" sldId="295"/>
            <ac:spMk id="236" creationId="{00000000-0000-0000-0000-000000000000}"/>
          </ac:spMkLst>
        </pc:spChg>
        <pc:picChg chg="del">
          <ac:chgData name="Scharf, Jason" userId="S::jscharf@syr.gov::a2955c1a-834d-45f4-a24b-1ce392e94d5e" providerId="AD" clId="Web-{8668B70D-EF8D-ACA4-34F4-0843BBA981A0}" dt="2023-04-17T21:42:28.936" v="14"/>
          <ac:picMkLst>
            <pc:docMk/>
            <pc:sldMk cId="907047371" sldId="295"/>
            <ac:picMk id="2" creationId="{631F3B69-6ED7-B583-75C4-D92DEEFCE59E}"/>
          </ac:picMkLst>
        </pc:picChg>
      </pc:sldChg>
    </pc:docChg>
  </pc:docChgLst>
  <pc:docChgLst>
    <pc:chgData name="Scharf, Jason" userId="S::jscharf@syr.gov::a2955c1a-834d-45f4-a24b-1ce392e94d5e" providerId="AD" clId="Web-{D86BD812-2849-747C-CC3D-D3159556D691}"/>
    <pc:docChg chg="modSld">
      <pc:chgData name="Scharf, Jason" userId="S::jscharf@syr.gov::a2955c1a-834d-45f4-a24b-1ce392e94d5e" providerId="AD" clId="Web-{D86BD812-2849-747C-CC3D-D3159556D691}" dt="2023-04-18T15:07:30.038" v="105" actId="20577"/>
      <pc:docMkLst>
        <pc:docMk/>
      </pc:docMkLst>
      <pc:sldChg chg="modSp">
        <pc:chgData name="Scharf, Jason" userId="S::jscharf@syr.gov::a2955c1a-834d-45f4-a24b-1ce392e94d5e" providerId="AD" clId="Web-{D86BD812-2849-747C-CC3D-D3159556D691}" dt="2023-04-18T15:07:30.038" v="105" actId="20577"/>
        <pc:sldMkLst>
          <pc:docMk/>
          <pc:sldMk cId="0" sldId="257"/>
        </pc:sldMkLst>
        <pc:spChg chg="mod">
          <ac:chgData name="Scharf, Jason" userId="S::jscharf@syr.gov::a2955c1a-834d-45f4-a24b-1ce392e94d5e" providerId="AD" clId="Web-{D86BD812-2849-747C-CC3D-D3159556D691}" dt="2023-04-18T15:07:30.038" v="105" actId="20577"/>
          <ac:spMkLst>
            <pc:docMk/>
            <pc:sldMk cId="0" sldId="257"/>
            <ac:spMk id="117" creationId="{00000000-0000-0000-0000-000000000000}"/>
          </ac:spMkLst>
        </pc:spChg>
      </pc:sldChg>
      <pc:sldChg chg="modSp">
        <pc:chgData name="Scharf, Jason" userId="S::jscharf@syr.gov::a2955c1a-834d-45f4-a24b-1ce392e94d5e" providerId="AD" clId="Web-{D86BD812-2849-747C-CC3D-D3159556D691}" dt="2023-04-18T14:53:04.063" v="27" actId="20577"/>
        <pc:sldMkLst>
          <pc:docMk/>
          <pc:sldMk cId="1269653395" sldId="285"/>
        </pc:sldMkLst>
        <pc:spChg chg="mod">
          <ac:chgData name="Scharf, Jason" userId="S::jscharf@syr.gov::a2955c1a-834d-45f4-a24b-1ce392e94d5e" providerId="AD" clId="Web-{D86BD812-2849-747C-CC3D-D3159556D691}" dt="2023-04-18T14:53:04.063" v="27" actId="20577"/>
          <ac:spMkLst>
            <pc:docMk/>
            <pc:sldMk cId="1269653395" sldId="285"/>
            <ac:spMk id="235" creationId="{00000000-0000-0000-0000-000000000000}"/>
          </ac:spMkLst>
        </pc:spChg>
      </pc:sldChg>
    </pc:docChg>
  </pc:docChgLst>
  <pc:docChgLst>
    <pc:chgData name="Scharf, Jason" userId="S::jscharf@syr.gov::a2955c1a-834d-45f4-a24b-1ce392e94d5e" providerId="AD" clId="Web-{21AAB911-F66F-C52E-8F89-157BB5EF6B96}"/>
    <pc:docChg chg="delSld modSld sldOrd">
      <pc:chgData name="Scharf, Jason" userId="S::jscharf@syr.gov::a2955c1a-834d-45f4-a24b-1ce392e94d5e" providerId="AD" clId="Web-{21AAB911-F66F-C52E-8F89-157BB5EF6B96}" dt="2023-04-17T16:56:25.563" v="442" actId="20577"/>
      <pc:docMkLst>
        <pc:docMk/>
      </pc:docMkLst>
      <pc:sldChg chg="modSp">
        <pc:chgData name="Scharf, Jason" userId="S::jscharf@syr.gov::a2955c1a-834d-45f4-a24b-1ce392e94d5e" providerId="AD" clId="Web-{21AAB911-F66F-C52E-8F89-157BB5EF6B96}" dt="2023-04-17T16:30:42.100" v="4" actId="20577"/>
        <pc:sldMkLst>
          <pc:docMk/>
          <pc:sldMk cId="0" sldId="256"/>
        </pc:sldMkLst>
        <pc:spChg chg="mod">
          <ac:chgData name="Scharf, Jason" userId="S::jscharf@syr.gov::a2955c1a-834d-45f4-a24b-1ce392e94d5e" providerId="AD" clId="Web-{21AAB911-F66F-C52E-8F89-157BB5EF6B96}" dt="2023-04-17T16:30:42.100" v="4" actId="20577"/>
          <ac:spMkLst>
            <pc:docMk/>
            <pc:sldMk cId="0" sldId="256"/>
            <ac:spMk id="109" creationId="{00000000-0000-0000-0000-000000000000}"/>
          </ac:spMkLst>
        </pc:spChg>
      </pc:sldChg>
      <pc:sldChg chg="modSp">
        <pc:chgData name="Scharf, Jason" userId="S::jscharf@syr.gov::a2955c1a-834d-45f4-a24b-1ce392e94d5e" providerId="AD" clId="Web-{21AAB911-F66F-C52E-8F89-157BB5EF6B96}" dt="2023-04-17T16:56:25.563" v="442" actId="20577"/>
        <pc:sldMkLst>
          <pc:docMk/>
          <pc:sldMk cId="0" sldId="257"/>
        </pc:sldMkLst>
        <pc:spChg chg="mod">
          <ac:chgData name="Scharf, Jason" userId="S::jscharf@syr.gov::a2955c1a-834d-45f4-a24b-1ce392e94d5e" providerId="AD" clId="Web-{21AAB911-F66F-C52E-8F89-157BB5EF6B96}" dt="2023-04-17T16:56:25.563" v="442" actId="20577"/>
          <ac:spMkLst>
            <pc:docMk/>
            <pc:sldMk cId="0" sldId="257"/>
            <ac:spMk id="117" creationId="{00000000-0000-0000-0000-000000000000}"/>
          </ac:spMkLst>
        </pc:spChg>
      </pc:sldChg>
      <pc:sldChg chg="modSp">
        <pc:chgData name="Scharf, Jason" userId="S::jscharf@syr.gov::a2955c1a-834d-45f4-a24b-1ce392e94d5e" providerId="AD" clId="Web-{21AAB911-F66F-C52E-8F89-157BB5EF6B96}" dt="2023-04-17T16:55:44.233" v="439" actId="20577"/>
        <pc:sldMkLst>
          <pc:docMk/>
          <pc:sldMk cId="0" sldId="270"/>
        </pc:sldMkLst>
        <pc:spChg chg="mod">
          <ac:chgData name="Scharf, Jason" userId="S::jscharf@syr.gov::a2955c1a-834d-45f4-a24b-1ce392e94d5e" providerId="AD" clId="Web-{21AAB911-F66F-C52E-8F89-157BB5EF6B96}" dt="2023-04-17T16:55:44.233" v="439" actId="20577"/>
          <ac:spMkLst>
            <pc:docMk/>
            <pc:sldMk cId="0" sldId="270"/>
            <ac:spMk id="3" creationId="{A0533E9A-E628-5792-2CC4-F47C92071CA5}"/>
          </ac:spMkLst>
        </pc:spChg>
      </pc:sldChg>
      <pc:sldChg chg="ord">
        <pc:chgData name="Scharf, Jason" userId="S::jscharf@syr.gov::a2955c1a-834d-45f4-a24b-1ce392e94d5e" providerId="AD" clId="Web-{21AAB911-F66F-C52E-8F89-157BB5EF6B96}" dt="2023-04-17T16:55:54.796" v="440"/>
        <pc:sldMkLst>
          <pc:docMk/>
          <pc:sldMk cId="1998112385" sldId="276"/>
        </pc:sldMkLst>
      </pc:sldChg>
      <pc:sldChg chg="del">
        <pc:chgData name="Scharf, Jason" userId="S::jscharf@syr.gov::a2955c1a-834d-45f4-a24b-1ce392e94d5e" providerId="AD" clId="Web-{21AAB911-F66F-C52E-8F89-157BB5EF6B96}" dt="2023-04-17T16:44:00.879" v="103"/>
        <pc:sldMkLst>
          <pc:docMk/>
          <pc:sldMk cId="2298796762" sldId="277"/>
        </pc:sldMkLst>
      </pc:sldChg>
      <pc:sldChg chg="modSp">
        <pc:chgData name="Scharf, Jason" userId="S::jscharf@syr.gov::a2955c1a-834d-45f4-a24b-1ce392e94d5e" providerId="AD" clId="Web-{21AAB911-F66F-C52E-8F89-157BB5EF6B96}" dt="2023-04-17T16:46:39.885" v="163" actId="20577"/>
        <pc:sldMkLst>
          <pc:docMk/>
          <pc:sldMk cId="1269653395" sldId="285"/>
        </pc:sldMkLst>
        <pc:spChg chg="mod">
          <ac:chgData name="Scharf, Jason" userId="S::jscharf@syr.gov::a2955c1a-834d-45f4-a24b-1ce392e94d5e" providerId="AD" clId="Web-{21AAB911-F66F-C52E-8F89-157BB5EF6B96}" dt="2023-04-17T16:46:39.885" v="163" actId="20577"/>
          <ac:spMkLst>
            <pc:docMk/>
            <pc:sldMk cId="1269653395" sldId="285"/>
            <ac:spMk id="235" creationId="{00000000-0000-0000-0000-000000000000}"/>
          </ac:spMkLst>
        </pc:spChg>
      </pc:sldChg>
      <pc:sldChg chg="del">
        <pc:chgData name="Scharf, Jason" userId="S::jscharf@syr.gov::a2955c1a-834d-45f4-a24b-1ce392e94d5e" providerId="AD" clId="Web-{21AAB911-F66F-C52E-8F89-157BB5EF6B96}" dt="2023-04-17T16:46:50.432" v="164"/>
        <pc:sldMkLst>
          <pc:docMk/>
          <pc:sldMk cId="1112912349" sldId="287"/>
        </pc:sldMkLst>
      </pc:sldChg>
      <pc:sldChg chg="modSp">
        <pc:chgData name="Scharf, Jason" userId="S::jscharf@syr.gov::a2955c1a-834d-45f4-a24b-1ce392e94d5e" providerId="AD" clId="Web-{21AAB911-F66F-C52E-8F89-157BB5EF6B96}" dt="2023-04-17T16:47:57.185" v="189" actId="20577"/>
        <pc:sldMkLst>
          <pc:docMk/>
          <pc:sldMk cId="498310327" sldId="289"/>
        </pc:sldMkLst>
        <pc:spChg chg="mod">
          <ac:chgData name="Scharf, Jason" userId="S::jscharf@syr.gov::a2955c1a-834d-45f4-a24b-1ce392e94d5e" providerId="AD" clId="Web-{21AAB911-F66F-C52E-8F89-157BB5EF6B96}" dt="2023-04-17T16:47:57.185" v="189" actId="20577"/>
          <ac:spMkLst>
            <pc:docMk/>
            <pc:sldMk cId="498310327" sldId="289"/>
            <ac:spMk id="235" creationId="{00000000-0000-0000-0000-000000000000}"/>
          </ac:spMkLst>
        </pc:spChg>
        <pc:spChg chg="mod">
          <ac:chgData name="Scharf, Jason" userId="S::jscharf@syr.gov::a2955c1a-834d-45f4-a24b-1ce392e94d5e" providerId="AD" clId="Web-{21AAB911-F66F-C52E-8F89-157BB5EF6B96}" dt="2023-04-17T16:47:42.809" v="186" actId="1076"/>
          <ac:spMkLst>
            <pc:docMk/>
            <pc:sldMk cId="498310327" sldId="289"/>
            <ac:spMk id="236" creationId="{00000000-0000-0000-0000-000000000000}"/>
          </ac:spMkLst>
        </pc:spChg>
      </pc:sldChg>
      <pc:sldChg chg="modSp">
        <pc:chgData name="Scharf, Jason" userId="S::jscharf@syr.gov::a2955c1a-834d-45f4-a24b-1ce392e94d5e" providerId="AD" clId="Web-{21AAB911-F66F-C52E-8F89-157BB5EF6B96}" dt="2023-04-17T16:53:40.197" v="309"/>
        <pc:sldMkLst>
          <pc:docMk/>
          <pc:sldMk cId="2550945212" sldId="292"/>
        </pc:sldMkLst>
        <pc:graphicFrameChg chg="mod modGraphic">
          <ac:chgData name="Scharf, Jason" userId="S::jscharf@syr.gov::a2955c1a-834d-45f4-a24b-1ce392e94d5e" providerId="AD" clId="Web-{21AAB911-F66F-C52E-8F89-157BB5EF6B96}" dt="2023-04-17T16:53:40.197" v="309"/>
          <ac:graphicFrameMkLst>
            <pc:docMk/>
            <pc:sldMk cId="2550945212" sldId="292"/>
            <ac:graphicFrameMk id="307" creationId="{00000000-0000-0000-0000-000000000000}"/>
          </ac:graphicFrameMkLst>
        </pc:graphicFrameChg>
      </pc:sldChg>
      <pc:sldChg chg="modSp">
        <pc:chgData name="Scharf, Jason" userId="S::jscharf@syr.gov::a2955c1a-834d-45f4-a24b-1ce392e94d5e" providerId="AD" clId="Web-{21AAB911-F66F-C52E-8F89-157BB5EF6B96}" dt="2023-04-17T16:51:06.113" v="236"/>
        <pc:sldMkLst>
          <pc:docMk/>
          <pc:sldMk cId="1030124741" sldId="293"/>
        </pc:sldMkLst>
        <pc:spChg chg="mod">
          <ac:chgData name="Scharf, Jason" userId="S::jscharf@syr.gov::a2955c1a-834d-45f4-a24b-1ce392e94d5e" providerId="AD" clId="Web-{21AAB911-F66F-C52E-8F89-157BB5EF6B96}" dt="2023-04-17T16:48:22.092" v="191" actId="1076"/>
          <ac:spMkLst>
            <pc:docMk/>
            <pc:sldMk cId="1030124741" sldId="293"/>
            <ac:spMk id="299" creationId="{00000000-0000-0000-0000-000000000000}"/>
          </ac:spMkLst>
        </pc:spChg>
        <pc:graphicFrameChg chg="mod modGraphic">
          <ac:chgData name="Scharf, Jason" userId="S::jscharf@syr.gov::a2955c1a-834d-45f4-a24b-1ce392e94d5e" providerId="AD" clId="Web-{21AAB911-F66F-C52E-8F89-157BB5EF6B96}" dt="2023-04-17T16:51:06.113" v="236"/>
          <ac:graphicFrameMkLst>
            <pc:docMk/>
            <pc:sldMk cId="1030124741" sldId="293"/>
            <ac:graphicFrameMk id="300" creationId="{00000000-0000-0000-0000-000000000000}"/>
          </ac:graphicFrameMkLst>
        </pc:graphicFrameChg>
      </pc:sldChg>
      <pc:sldChg chg="addSp modSp">
        <pc:chgData name="Scharf, Jason" userId="S::jscharf@syr.gov::a2955c1a-834d-45f4-a24b-1ce392e94d5e" providerId="AD" clId="Web-{21AAB911-F66F-C52E-8F89-157BB5EF6B96}" dt="2023-04-17T16:42:28.501" v="100" actId="1076"/>
        <pc:sldMkLst>
          <pc:docMk/>
          <pc:sldMk cId="793218579" sldId="294"/>
        </pc:sldMkLst>
        <pc:spChg chg="add mod">
          <ac:chgData name="Scharf, Jason" userId="S::jscharf@syr.gov::a2955c1a-834d-45f4-a24b-1ce392e94d5e" providerId="AD" clId="Web-{21AAB911-F66F-C52E-8F89-157BB5EF6B96}" dt="2023-04-17T16:42:28.501" v="100" actId="1076"/>
          <ac:spMkLst>
            <pc:docMk/>
            <pc:sldMk cId="793218579" sldId="294"/>
            <ac:spMk id="2" creationId="{B2163331-7708-3D8A-4C32-4F18E08F9C09}"/>
          </ac:spMkLst>
        </pc:spChg>
        <pc:graphicFrameChg chg="modGraphic">
          <ac:chgData name="Scharf, Jason" userId="S::jscharf@syr.gov::a2955c1a-834d-45f4-a24b-1ce392e94d5e" providerId="AD" clId="Web-{21AAB911-F66F-C52E-8F89-157BB5EF6B96}" dt="2023-04-17T16:41:32.327" v="83"/>
          <ac:graphicFrameMkLst>
            <pc:docMk/>
            <pc:sldMk cId="793218579" sldId="294"/>
            <ac:graphicFrameMk id="162" creationId="{00000000-0000-0000-0000-000000000000}"/>
          </ac:graphicFrameMkLst>
        </pc:graphicFrameChg>
      </pc:sldChg>
      <pc:sldChg chg="del">
        <pc:chgData name="Scharf, Jason" userId="S::jscharf@syr.gov::a2955c1a-834d-45f4-a24b-1ce392e94d5e" providerId="AD" clId="Web-{21AAB911-F66F-C52E-8F89-157BB5EF6B96}" dt="2023-04-17T16:42:34.798" v="101"/>
        <pc:sldMkLst>
          <pc:docMk/>
          <pc:sldMk cId="583879665" sldId="295"/>
        </pc:sldMkLst>
      </pc:sldChg>
      <pc:sldChg chg="del">
        <pc:chgData name="Scharf, Jason" userId="S::jscharf@syr.gov::a2955c1a-834d-45f4-a24b-1ce392e94d5e" providerId="AD" clId="Web-{21AAB911-F66F-C52E-8F89-157BB5EF6B96}" dt="2023-04-17T16:43:05.518" v="102"/>
        <pc:sldMkLst>
          <pc:docMk/>
          <pc:sldMk cId="819456509" sldId="296"/>
        </pc:sldMkLst>
      </pc:sldChg>
      <pc:sldChg chg="del">
        <pc:chgData name="Scharf, Jason" userId="S::jscharf@syr.gov::a2955c1a-834d-45f4-a24b-1ce392e94d5e" providerId="AD" clId="Web-{21AAB911-F66F-C52E-8F89-157BB5EF6B96}" dt="2023-04-17T16:44:07.598" v="104"/>
        <pc:sldMkLst>
          <pc:docMk/>
          <pc:sldMk cId="4132753631"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277ffae0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277ffae0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fe5db85010_1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fe5db85010_1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96f439572b_3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0" name="Google Shape;220;g196f439572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7592578d4_0_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26" name="Google Shape;226;g137592578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3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9263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2dab2fcff_3_1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8" name="Google Shape;158;g112dab2fcff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498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491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74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6810c52c3_0_3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13" name="Google Shape;113;g86810c52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597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443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2555230c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96" name="Google Shape;296;g122555230c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2555230c4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303" name="Google Shape;303;g122555230c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7592578d4_0_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46" name="Google Shape;246;g137592578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8eb1c9761_0_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52" name="Google Shape;252;g98eb1c97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357e2b91f_0_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232" name="Google Shape;232;g20357e2b91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77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c11150254_3_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07" name="Google Shape;107;g7c11150254_3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5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21b901c8_0_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0" name="Google Shape;120;ge221b901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41b7129d_0_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28" name="Google Shape;128;gfd41b712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9277ffae0_0_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36" name="Google Shape;136;g129277ffa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2555230c4_0_38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44" name="Google Shape;144;g122555230c4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bab3d7879_0_3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152" name="Google Shape;152;gdbab3d787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9277ffae0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9277ffae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Twentieth Century"/>
                <a:ea typeface="Twentieth Century"/>
                <a:cs typeface="Twentieth Century"/>
                <a:sym typeface="Twentieth Century"/>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Twentieth Century"/>
                <a:ea typeface="Twentieth Century"/>
                <a:cs typeface="Twentieth Century"/>
                <a:sym typeface="Twentieth Century"/>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Twentieth Century"/>
                <a:ea typeface="Twentieth Century"/>
                <a:cs typeface="Twentieth Century"/>
                <a:sym typeface="Twentieth Century"/>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1"/>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rot="5400000">
            <a:off x="5503664" y="1411486"/>
            <a:ext cx="430887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rot="5400000">
            <a:off x="1312664" y="-569714"/>
            <a:ext cx="4308872"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txBox="1">
            <a:spLocks noGrp="1"/>
          </p:cNvSpPr>
          <p:nvPr>
            <p:ph type="title"/>
          </p:nvPr>
        </p:nvSpPr>
        <p:spPr>
          <a:xfrm>
            <a:off x="819150" y="845600"/>
            <a:ext cx="7505700" cy="954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9" name="Google Shape;99;p15"/>
          <p:cNvSpPr txBox="1">
            <a:spLocks noGrp="1"/>
          </p:cNvSpPr>
          <p:nvPr>
            <p:ph type="body" idx="1"/>
          </p:nvPr>
        </p:nvSpPr>
        <p:spPr>
          <a:xfrm>
            <a:off x="819150" y="1990725"/>
            <a:ext cx="7505700" cy="24480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00" name="Google Shape;100;p15"/>
          <p:cNvSpPr txBox="1">
            <a:spLocks noGrp="1"/>
          </p:cNvSpPr>
          <p:nvPr>
            <p:ph type="sldNum" idx="12"/>
          </p:nvPr>
        </p:nvSpPr>
        <p:spPr>
          <a:xfrm>
            <a:off x="8390734" y="4543668"/>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555600"/>
            <a:ext cx="2808000" cy="755700"/>
          </a:xfrm>
          <a:prstGeom prst="rect">
            <a:avLst/>
          </a:prstGeom>
        </p:spPr>
        <p:txBody>
          <a:bodyPr spcFirstLastPara="1" wrap="square" lIns="91425" tIns="45700" rIns="91425" bIns="45700"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6"/>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Autofit/>
          </a:bodyPr>
          <a:lstStyle>
            <a:lvl1pPr marL="457200" lvl="0" indent="-304800" rtl="0">
              <a:spcBef>
                <a:spcPts val="640"/>
              </a:spcBef>
              <a:spcAft>
                <a:spcPts val="0"/>
              </a:spcAft>
              <a:buSzPts val="1200"/>
              <a:buChar char="•"/>
              <a:defRPr sz="12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04" name="Google Shape;104;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Clr>
                <a:schemeClr val="dk1"/>
              </a:buClr>
              <a:buSzPts val="4000"/>
              <a:buFont typeface="Times New Roman"/>
              <a:buNone/>
              <a:defRPr sz="2400" b="1">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rgbClr val="888888"/>
                </a:solidFill>
                <a:latin typeface="Poppins"/>
                <a:ea typeface="Poppins"/>
                <a:cs typeface="Poppins"/>
                <a:sym typeface="Poppins"/>
              </a:rPr>
              <a:t>‹#›</a:t>
            </a:fld>
            <a:endParaRPr sz="800" b="0" i="0" u="none" strike="noStrike" cap="non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45" name="Google Shape;45;p7"/>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46" name="Google Shape;46;p7"/>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Times New Roman"/>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0"/>
            <a:ext cx="8229600" cy="77747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062858"/>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062858"/>
                </a:solidFill>
                <a:latin typeface="Poppins"/>
                <a:ea typeface="Poppins"/>
                <a:cs typeface="Poppins"/>
                <a:sym typeface="Poppins"/>
              </a:defRPr>
            </a:lvl1pPr>
            <a:lvl2pPr marL="0" marR="0" lvl="1" indent="0" algn="r" rtl="0">
              <a:spcBef>
                <a:spcPts val="0"/>
              </a:spcBef>
              <a:buNone/>
              <a:defRPr sz="800" b="0" i="0" u="none" strike="noStrike" cap="none">
                <a:solidFill>
                  <a:srgbClr val="062858"/>
                </a:solidFill>
                <a:latin typeface="Poppins"/>
                <a:ea typeface="Poppins"/>
                <a:cs typeface="Poppins"/>
                <a:sym typeface="Poppins"/>
              </a:defRPr>
            </a:lvl2pPr>
            <a:lvl3pPr marL="0" marR="0" lvl="2" indent="0" algn="r" rtl="0">
              <a:spcBef>
                <a:spcPts val="0"/>
              </a:spcBef>
              <a:buNone/>
              <a:defRPr sz="800" b="0" i="0" u="none" strike="noStrike" cap="none">
                <a:solidFill>
                  <a:srgbClr val="062858"/>
                </a:solidFill>
                <a:latin typeface="Poppins"/>
                <a:ea typeface="Poppins"/>
                <a:cs typeface="Poppins"/>
                <a:sym typeface="Poppins"/>
              </a:defRPr>
            </a:lvl3pPr>
            <a:lvl4pPr marL="0" marR="0" lvl="3" indent="0" algn="r" rtl="0">
              <a:spcBef>
                <a:spcPts val="0"/>
              </a:spcBef>
              <a:buNone/>
              <a:defRPr sz="800" b="0" i="0" u="none" strike="noStrike" cap="none">
                <a:solidFill>
                  <a:srgbClr val="062858"/>
                </a:solidFill>
                <a:latin typeface="Poppins"/>
                <a:ea typeface="Poppins"/>
                <a:cs typeface="Poppins"/>
                <a:sym typeface="Poppins"/>
              </a:defRPr>
            </a:lvl4pPr>
            <a:lvl5pPr marL="0" marR="0" lvl="4" indent="0" algn="r" rtl="0">
              <a:spcBef>
                <a:spcPts val="0"/>
              </a:spcBef>
              <a:buNone/>
              <a:defRPr sz="800" b="0" i="0" u="none" strike="noStrike" cap="none">
                <a:solidFill>
                  <a:srgbClr val="062858"/>
                </a:solidFill>
                <a:latin typeface="Poppins"/>
                <a:ea typeface="Poppins"/>
                <a:cs typeface="Poppins"/>
                <a:sym typeface="Poppins"/>
              </a:defRPr>
            </a:lvl5pPr>
            <a:lvl6pPr marL="0" marR="0" lvl="5" indent="0" algn="r" rtl="0">
              <a:spcBef>
                <a:spcPts val="0"/>
              </a:spcBef>
              <a:buNone/>
              <a:defRPr sz="800" b="0" i="0" u="none" strike="noStrike" cap="none">
                <a:solidFill>
                  <a:srgbClr val="062858"/>
                </a:solidFill>
                <a:latin typeface="Poppins"/>
                <a:ea typeface="Poppins"/>
                <a:cs typeface="Poppins"/>
                <a:sym typeface="Poppins"/>
              </a:defRPr>
            </a:lvl6pPr>
            <a:lvl7pPr marL="0" marR="0" lvl="6" indent="0" algn="r" rtl="0">
              <a:spcBef>
                <a:spcPts val="0"/>
              </a:spcBef>
              <a:buNone/>
              <a:defRPr sz="800" b="0" i="0" u="none" strike="noStrike" cap="none">
                <a:solidFill>
                  <a:srgbClr val="062858"/>
                </a:solidFill>
                <a:latin typeface="Poppins"/>
                <a:ea typeface="Poppins"/>
                <a:cs typeface="Poppins"/>
                <a:sym typeface="Poppins"/>
              </a:defRPr>
            </a:lvl7pPr>
            <a:lvl8pPr marL="0" marR="0" lvl="7" indent="0" algn="r" rtl="0">
              <a:spcBef>
                <a:spcPts val="0"/>
              </a:spcBef>
              <a:buNone/>
              <a:defRPr sz="800" b="0" i="0" u="none" strike="noStrike" cap="none">
                <a:solidFill>
                  <a:srgbClr val="062858"/>
                </a:solidFill>
                <a:latin typeface="Poppins"/>
                <a:ea typeface="Poppins"/>
                <a:cs typeface="Poppins"/>
                <a:sym typeface="Poppins"/>
              </a:defRPr>
            </a:lvl8pPr>
            <a:lvl9pPr marL="0" marR="0" lvl="8" indent="0" algn="r" rtl="0">
              <a:spcBef>
                <a:spcPts val="0"/>
              </a:spcBef>
              <a:buNone/>
              <a:defRPr sz="800" b="0" i="0" u="none" strike="noStrike" cap="none">
                <a:solidFill>
                  <a:srgbClr val="06285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w="28575" cap="flat" cmpd="sng">
            <a:solidFill>
              <a:srgbClr val="062858"/>
            </a:solidFill>
            <a:prstDash val="solid"/>
            <a:round/>
            <a:headEnd type="none" w="sm" len="sm"/>
            <a:tailEnd type="none" w="sm" len="sm"/>
          </a:ln>
        </p:spPr>
      </p:cxnSp>
      <p:sp>
        <p:nvSpPr>
          <p:cNvPr id="12" name="Google Shape;12;p1"/>
          <p:cNvSpPr txBox="1"/>
          <p:nvPr/>
        </p:nvSpPr>
        <p:spPr>
          <a:xfrm>
            <a:off x="4767300" y="11850"/>
            <a:ext cx="39195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u/2/d/1k6L1jqTUVrrmlFYGLFA98nz6NAd7XdfOdB914-Y7Kns/edit?usp=drive_web"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ourcity.syrgov.net/wp-content/uploads/2020/12/Executive-Order-No2.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wyISMxkyWOhJTmGFqUZNFGsN2o8m1S39/edit#gid=1356674884"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ocs.google.com/spreadsheets/d/1eWWoo5crLtCPkoWCmSTU23bfQ17gtzb4H73btlcMi78/edit?usp=sharing" TargetMode="External"/><Relationship Id="rId5" Type="http://schemas.openxmlformats.org/officeDocument/2006/relationships/hyperlink" Target="https://docs.google.com/spreadsheets/d/1mlWvScvAiKUGcFp-Y0qCXbX_gTVMenAMghrAIySJ298/edit?usp=sharing" TargetMode="External"/><Relationship Id="rId4" Type="http://schemas.openxmlformats.org/officeDocument/2006/relationships/hyperlink" Target="https://docs.google.com/spreadsheets/d/1FUW1Zy0DJeL9YtXtJG3M3VCuQocGFTN5XjjgW81iRn4/edit?usp=shar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z0cH9YkZMqeduQEXpIOXEGN1dEtrhBU8/edit?usp=sharing&amp;ouid=111414255230039529132&amp;rtpof=true&amp;sd=tru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syr.gov/files/sharedassets/public/2-departments/api/surv.-tech-working-group-files/stwg-alpr-recommendation-1.pdf"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docs.google.com/document/d/1g_Uimx_KsyHVERkj8cHpn0QoTu3fTDVh-VciuxWlLEQ/edit?usp=shar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I32tFa96Hyiw9MsCkWbXU7gm3b7axzdKRL2-BOuSFnw/edit?usp=sharing"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0oIo5eBeYepGn45VDKTRWqBT8QxFT_ETiJDDvdzLhto/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5000"/>
              </a:lnSpc>
              <a:buClr>
                <a:srgbClr val="F2F2F2"/>
              </a:buClr>
              <a:buSzPts val="6600"/>
            </a:pPr>
            <a:r>
              <a:rPr lang="en" sz="4800" b="1" dirty="0">
                <a:solidFill>
                  <a:srgbClr val="F2F2F2"/>
                </a:solidFill>
                <a:latin typeface="Libre Baskerville"/>
                <a:ea typeface="Libre Baskerville"/>
                <a:cs typeface="Libre Baskerville"/>
                <a:sym typeface="Libre Baskerville"/>
              </a:rPr>
              <a:t>Surveillance Technology Working Group </a:t>
            </a:r>
            <a:endParaRPr sz="4800" b="1" dirty="0">
              <a:solidFill>
                <a:srgbClr val="F2F2F2"/>
              </a:solidFill>
              <a:latin typeface="Libre Baskerville"/>
              <a:ea typeface="Libre Baskerville"/>
              <a:cs typeface="Libre Baskerville"/>
              <a:sym typeface="Libre Baskerville"/>
            </a:endParaRPr>
          </a:p>
          <a:p>
            <a:pPr>
              <a:lnSpc>
                <a:spcPct val="115000"/>
              </a:lnSpc>
              <a:buClr>
                <a:srgbClr val="F2F2F2"/>
              </a:buClr>
              <a:buSzPts val="6600"/>
            </a:pPr>
            <a:r>
              <a:rPr lang="en" sz="3000" dirty="0">
                <a:solidFill>
                  <a:srgbClr val="F2F2F2"/>
                </a:solidFill>
                <a:latin typeface="Libre Baskerville"/>
                <a:ea typeface="Libre Baskerville"/>
                <a:cs typeface="Libre Baskerville"/>
                <a:sym typeface="Libre Baskerville"/>
              </a:rPr>
              <a:t>Meeting #44</a:t>
            </a:r>
            <a:br>
              <a:rPr lang="en" sz="3000" dirty="0">
                <a:latin typeface="Libre Baskerville"/>
                <a:ea typeface="Libre Baskerville"/>
                <a:cs typeface="Libre Baskerville"/>
                <a:sym typeface="Libre Baskerville"/>
              </a:rPr>
            </a:br>
            <a:r>
              <a:rPr lang="en" sz="3000" dirty="0">
                <a:solidFill>
                  <a:srgbClr val="F2F2F2"/>
                </a:solidFill>
                <a:latin typeface="Libre Baskerville"/>
                <a:ea typeface="Libre Baskerville"/>
                <a:cs typeface="Libre Baskerville"/>
                <a:sym typeface="Libre Baskerville"/>
              </a:rPr>
              <a:t>4/18/2023</a:t>
            </a:r>
            <a:endParaRPr sz="3000" dirty="0">
              <a:solidFill>
                <a:srgbClr val="F2F2F2"/>
              </a:solidFill>
              <a:latin typeface="Libre Baskerville"/>
              <a:ea typeface="Libre Baskerville"/>
              <a:cs typeface="Libre Baskerville"/>
              <a:sym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name="adj1" fmla="val -8095"/>
              <a:gd name="adj2" fmla="val 63526"/>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 name="Google Shape;193;p25"/>
          <p:cNvCxnSpPr>
            <a:stCxn id="194" idx="6"/>
          </p:cNvCxnSpPr>
          <p:nvPr/>
        </p:nvCxnSpPr>
        <p:spPr>
          <a:xfrm>
            <a:off x="4826400" y="4031625"/>
            <a:ext cx="7591800" cy="6300"/>
          </a:xfrm>
          <a:prstGeom prst="straightConnector1">
            <a:avLst/>
          </a:prstGeom>
          <a:noFill/>
          <a:ln w="38100" cap="flat" cmpd="sng">
            <a:solidFill>
              <a:srgbClr val="053259"/>
            </a:solidFill>
            <a:prstDash val="dash"/>
            <a:round/>
            <a:headEnd type="none" w="med" len="med"/>
            <a:tailEnd type="none" w="med" len="med"/>
          </a:ln>
        </p:spPr>
      </p:cxnSp>
      <p:cxnSp>
        <p:nvCxnSpPr>
          <p:cNvPr id="195" name="Google Shape;195;p25"/>
          <p:cNvCxnSpPr>
            <a:endCxn id="194" idx="6"/>
          </p:cNvCxnSpPr>
          <p:nvPr/>
        </p:nvCxnSpPr>
        <p:spPr>
          <a:xfrm>
            <a:off x="-2240100" y="401932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94" name="Google Shape;194;p25"/>
          <p:cNvSpPr/>
          <p:nvPr/>
        </p:nvSpPr>
        <p:spPr>
          <a:xfrm>
            <a:off x="4317600" y="3777225"/>
            <a:ext cx="508800" cy="508800"/>
          </a:xfrm>
          <a:prstGeom prst="ellipse">
            <a:avLst/>
          </a:prstGeom>
          <a:solidFill>
            <a:schemeClr val="accent2"/>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3771250" y="4413275"/>
            <a:ext cx="2347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a:solidFill>
                  <a:srgbClr val="053259"/>
                </a:solidFill>
                <a:latin typeface="Nunito"/>
                <a:ea typeface="Nunito"/>
                <a:cs typeface="Nunito"/>
                <a:sym typeface="Nunito"/>
              </a:rPr>
              <a:t>Begin process of trying to transfer STWG to a </a:t>
            </a:r>
            <a:r>
              <a:rPr lang="en" b="1">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marL="457200" lvl="0" indent="0" algn="l" rtl="0">
              <a:spcBef>
                <a:spcPts val="1000"/>
              </a:spcBef>
              <a:spcAft>
                <a:spcPts val="0"/>
              </a:spcAft>
              <a:buNone/>
            </a:pPr>
            <a:r>
              <a:rPr lang="en">
                <a:solidFill>
                  <a:srgbClr val="053259"/>
                </a:solidFill>
                <a:latin typeface="Nunito"/>
                <a:ea typeface="Nunito"/>
                <a:cs typeface="Nunito"/>
                <a:sym typeface="Nunito"/>
              </a:rPr>
              <a:t>Determine Member’s </a:t>
            </a:r>
            <a:r>
              <a:rPr lang="en" b="1">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98" name="Google Shape;198;p25"/>
          <p:cNvSpPr txBox="1">
            <a:spLocks noGrp="1"/>
          </p:cNvSpPr>
          <p:nvPr>
            <p:ph type="title"/>
          </p:nvPr>
        </p:nvSpPr>
        <p:spPr>
          <a:xfrm>
            <a:off x="426375" y="262725"/>
            <a:ext cx="8260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26"/>
          <p:cNvSpPr/>
          <p:nvPr/>
        </p:nvSpPr>
        <p:spPr>
          <a:xfrm>
            <a:off x="39750" y="1060449"/>
            <a:ext cx="2897700" cy="2505000"/>
          </a:xfrm>
          <a:prstGeom prst="wedgeRectCallout">
            <a:avLst>
              <a:gd name="adj1" fmla="val 1140"/>
              <a:gd name="adj2" fmla="val 57386"/>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033450" y="1057950"/>
            <a:ext cx="2993100" cy="2505000"/>
          </a:xfrm>
          <a:prstGeom prst="wedgeRectCallout">
            <a:avLst>
              <a:gd name="adj1" fmla="val -24197"/>
              <a:gd name="adj2" fmla="val 58021"/>
            </a:avLst>
          </a:prstGeom>
          <a:no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3036604" y="1060449"/>
            <a:ext cx="2897700" cy="2505000"/>
          </a:xfrm>
          <a:prstGeom prst="wedgeRectCallout">
            <a:avLst>
              <a:gd name="adj1" fmla="val 1261"/>
              <a:gd name="adj2" fmla="val 57813"/>
            </a:avLst>
          </a:prstGeom>
          <a:noFill/>
          <a:ln w="9525"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26"/>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207" name="Google Shape;207;p26"/>
          <p:cNvCxnSpPr>
            <a:endCxn id="20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209" name="Google Shape;209;p26"/>
          <p:cNvSpPr/>
          <p:nvPr/>
        </p:nvSpPr>
        <p:spPr>
          <a:xfrm>
            <a:off x="1235025" y="3786375"/>
            <a:ext cx="508800" cy="508800"/>
          </a:xfrm>
          <a:prstGeom prst="ellipse">
            <a:avLst/>
          </a:prstGeom>
          <a:solidFill>
            <a:srgbClr val="741B47"/>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4045050" y="3786375"/>
            <a:ext cx="508800" cy="508800"/>
          </a:xfrm>
          <a:prstGeom prst="ellipse">
            <a:avLst/>
          </a:prstGeom>
          <a:solidFill>
            <a:srgbClr val="CC412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550275" y="3786375"/>
            <a:ext cx="508800" cy="508800"/>
          </a:xfrm>
          <a:prstGeom prst="ellipse">
            <a:avLst/>
          </a:prstGeom>
          <a:solidFill>
            <a:srgbClr val="0C343D"/>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txBox="1"/>
          <p:nvPr/>
        </p:nvSpPr>
        <p:spPr>
          <a:xfrm>
            <a:off x="899325" y="4332775"/>
            <a:ext cx="11802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Digital Services</a:t>
            </a:r>
            <a:endParaRPr sz="1100">
              <a:solidFill>
                <a:srgbClr val="434343"/>
              </a:solidFill>
              <a:latin typeface="Nunito"/>
              <a:ea typeface="Nunito"/>
              <a:cs typeface="Nunito"/>
              <a:sym typeface="Nunito"/>
            </a:endParaRPr>
          </a:p>
        </p:txBody>
      </p:sp>
      <p:sp>
        <p:nvSpPr>
          <p:cNvPr id="212" name="Google Shape;212;p26"/>
          <p:cNvSpPr txBox="1"/>
          <p:nvPr/>
        </p:nvSpPr>
        <p:spPr>
          <a:xfrm rot="1355">
            <a:off x="-7425" y="1061050"/>
            <a:ext cx="3044100" cy="28989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Review List of technology (Make initial determination if “Not Surveillance” or “Need more information”)</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For flagged technologies, send </a:t>
            </a:r>
            <a:r>
              <a:rPr lang="en" u="sng">
                <a:solidFill>
                  <a:schemeClr val="hlink"/>
                </a:solidFill>
                <a:latin typeface="Nunito"/>
                <a:ea typeface="Nunito"/>
                <a:cs typeface="Nunito"/>
                <a:sym typeface="Nunito"/>
                <a:hlinkClick r:id="rId3"/>
              </a:rPr>
              <a:t>Technology Audit Form </a:t>
            </a:r>
            <a:r>
              <a:rPr lang="en">
                <a:solidFill>
                  <a:schemeClr val="dk1"/>
                </a:solidFill>
                <a:latin typeface="Nunito"/>
                <a:ea typeface="Nunito"/>
                <a:cs typeface="Nunito"/>
                <a:sym typeface="Nunito"/>
              </a:rPr>
              <a:t>requesting more info.</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When information is received, group votes on whether identified technology will be characterized as surveillance.</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3" name="Google Shape;213;p26"/>
          <p:cNvSpPr txBox="1"/>
          <p:nvPr/>
        </p:nvSpPr>
        <p:spPr>
          <a:xfrm>
            <a:off x="6022275" y="4332775"/>
            <a:ext cx="15648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Syracuse Police Dept</a:t>
            </a:r>
            <a:endParaRPr sz="1100">
              <a:solidFill>
                <a:srgbClr val="434343"/>
              </a:solidFill>
              <a:latin typeface="Nunito"/>
              <a:ea typeface="Nunito"/>
              <a:cs typeface="Nunito"/>
              <a:sym typeface="Nunito"/>
            </a:endParaRPr>
          </a:p>
        </p:txBody>
      </p:sp>
      <p:sp>
        <p:nvSpPr>
          <p:cNvPr id="214" name="Google Shape;214;p26"/>
          <p:cNvSpPr txBox="1"/>
          <p:nvPr/>
        </p:nvSpPr>
        <p:spPr>
          <a:xfrm>
            <a:off x="3623100" y="4332775"/>
            <a:ext cx="13527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Fire Department</a:t>
            </a:r>
            <a:endParaRPr sz="1100">
              <a:solidFill>
                <a:srgbClr val="434343"/>
              </a:solidFill>
              <a:latin typeface="Nunito"/>
              <a:ea typeface="Nunito"/>
              <a:cs typeface="Nunito"/>
              <a:sym typeface="Nunito"/>
            </a:endParaRPr>
          </a:p>
        </p:txBody>
      </p:sp>
      <p:sp>
        <p:nvSpPr>
          <p:cNvPr id="215" name="Google Shape;215;p26"/>
          <p:cNvSpPr txBox="1">
            <a:spLocks noGrp="1"/>
          </p:cNvSpPr>
          <p:nvPr>
            <p:ph type="title"/>
          </p:nvPr>
        </p:nvSpPr>
        <p:spPr>
          <a:xfrm>
            <a:off x="256200" y="5893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chemeClr val="dk2"/>
                </a:solidFill>
                <a:latin typeface="Times"/>
                <a:ea typeface="Times"/>
                <a:cs typeface="Times"/>
                <a:sym typeface="Times"/>
              </a:rPr>
              <a:t>Technology Audit Roadmap (Review)</a:t>
            </a:r>
            <a:endParaRPr sz="3600" b="1">
              <a:solidFill>
                <a:schemeClr val="dk2"/>
              </a:solidFill>
              <a:latin typeface="Times"/>
              <a:ea typeface="Times"/>
              <a:cs typeface="Times"/>
              <a:sym typeface="Times"/>
            </a:endParaRPr>
          </a:p>
          <a:p>
            <a:pPr marL="0" lvl="0" indent="0" algn="r" rtl="0">
              <a:spcBef>
                <a:spcPts val="0"/>
              </a:spcBef>
              <a:spcAft>
                <a:spcPts val="0"/>
              </a:spcAft>
              <a:buClr>
                <a:srgbClr val="B98E00"/>
              </a:buClr>
              <a:buSzPts val="4000"/>
              <a:buFont typeface="Times New Roman"/>
              <a:buNone/>
            </a:pPr>
            <a:endParaRPr sz="3600" b="1">
              <a:solidFill>
                <a:srgbClr val="B98E00"/>
              </a:solidFill>
              <a:latin typeface="Times"/>
              <a:ea typeface="Times"/>
              <a:cs typeface="Times"/>
              <a:sym typeface="Times"/>
            </a:endParaRPr>
          </a:p>
        </p:txBody>
      </p:sp>
      <p:sp>
        <p:nvSpPr>
          <p:cNvPr id="216" name="Google Shape;216;p26"/>
          <p:cNvSpPr txBox="1"/>
          <p:nvPr/>
        </p:nvSpPr>
        <p:spPr>
          <a:xfrm rot="1378">
            <a:off x="6033450" y="1061050"/>
            <a:ext cx="2993100" cy="203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 and Fire Dept.</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217" name="Google Shape;217;p26"/>
          <p:cNvSpPr txBox="1"/>
          <p:nvPr/>
        </p:nvSpPr>
        <p:spPr>
          <a:xfrm rot="1424">
            <a:off x="3036600" y="1061050"/>
            <a:ext cx="2897700" cy="182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Go through same process as Digital Services</a:t>
            </a:r>
            <a:endParaRPr>
              <a:solidFill>
                <a:schemeClr val="dk1"/>
              </a:solidFill>
              <a:latin typeface="Nunito"/>
              <a:ea typeface="Nunito"/>
              <a:cs typeface="Nunito"/>
              <a:sym typeface="Nunito"/>
            </a:endParaRPr>
          </a:p>
          <a:p>
            <a:pPr marL="457200" lvl="0" indent="-317500" algn="l" rtl="0">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 addition, try to schedule a site visit to be able to find more information about how technologies are used.</a:t>
            </a:r>
            <a:endParaRPr>
              <a:solidFill>
                <a:schemeClr val="dk1"/>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2305975" y="310875"/>
            <a:ext cx="6735000" cy="7065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Definition</a:t>
            </a: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3" name="Google Shape;223;p27"/>
          <p:cNvSpPr txBox="1"/>
          <p:nvPr/>
        </p:nvSpPr>
        <p:spPr>
          <a:xfrm>
            <a:off x="228600" y="1017375"/>
            <a:ext cx="8686800" cy="41262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sz="1700" b="1">
                <a:solidFill>
                  <a:schemeClr val="accent1"/>
                </a:solidFill>
                <a:latin typeface="Twentieth Century"/>
                <a:ea typeface="Twentieth Century"/>
                <a:cs typeface="Twentieth Century"/>
                <a:sym typeface="Twentieth Century"/>
              </a:rPr>
              <a:t>Definition of a Surveillance Technology (According to </a:t>
            </a:r>
            <a:r>
              <a:rPr lang="en" sz="1700" u="sng">
                <a:solidFill>
                  <a:schemeClr val="hlink"/>
                </a:solidFill>
                <a:latin typeface="Twentieth Century"/>
                <a:ea typeface="Twentieth Century"/>
                <a:cs typeface="Twentieth Century"/>
                <a:sym typeface="Twentieth Century"/>
                <a:hlinkClick r:id="rId3"/>
              </a:rPr>
              <a:t>Mayor’s Executive Order on Surveillance Technology</a:t>
            </a:r>
            <a:r>
              <a:rPr lang="en" sz="1700" b="1">
                <a:solidFill>
                  <a:schemeClr val="accent1"/>
                </a:solidFill>
                <a:latin typeface="Twentieth Century"/>
                <a:ea typeface="Twentieth Century"/>
                <a:cs typeface="Twentieth Century"/>
                <a:sym typeface="Twentieth Century"/>
              </a:rPr>
              <a:t>)</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a:solidFill>
                <a:schemeClr val="accent1"/>
              </a:solidFill>
              <a:latin typeface="Twentieth Century"/>
              <a:ea typeface="Twentieth Century"/>
              <a:cs typeface="Twentieth Century"/>
              <a:sym typeface="Twentieth Century"/>
            </a:endParaRPr>
          </a:p>
          <a:p>
            <a:pPr marL="457200" lvl="0" indent="-336550" algn="l" rtl="0">
              <a:spcBef>
                <a:spcPts val="36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Technologies that “observe or analyze the movements, behavior, or actions of identifiable individuals in a manner that is reasonably likely to raise concerns about civil liberties, freedom of speech or association, racial equity or social justice.”</a:t>
            </a:r>
            <a:endParaRPr sz="1700">
              <a:solidFill>
                <a:schemeClr val="accent1"/>
              </a:solidFill>
              <a:latin typeface="Twentieth Century"/>
              <a:ea typeface="Twentieth Century"/>
              <a:cs typeface="Twentieth Century"/>
              <a:sym typeface="Twentieth Century"/>
            </a:endParaRPr>
          </a:p>
          <a:p>
            <a:pPr marL="0" lvl="0" indent="0" algn="l" rtl="0">
              <a:spcBef>
                <a:spcPts val="360"/>
              </a:spcBef>
              <a:spcAft>
                <a:spcPts val="0"/>
              </a:spcAft>
              <a:buNone/>
            </a:pPr>
            <a:endParaRPr sz="1700" b="1">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Technology Audit</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29" name="Google Shape;229;p28"/>
          <p:cNvSpPr txBox="1"/>
          <p:nvPr/>
        </p:nvSpPr>
        <p:spPr>
          <a:xfrm>
            <a:off x="1300125" y="1440200"/>
            <a:ext cx="6799800" cy="3610200"/>
          </a:xfrm>
          <a:prstGeom prst="rect">
            <a:avLst/>
          </a:prstGeom>
          <a:noFill/>
          <a:ln>
            <a:noFill/>
          </a:ln>
        </p:spPr>
        <p:txBody>
          <a:bodyPr spcFirstLastPara="1" wrap="square" lIns="91425" tIns="45700" rIns="91425" bIns="45700" anchor="t" anchorCtr="0">
            <a:noAutofit/>
          </a:bodyPr>
          <a:lstStyle/>
          <a:p>
            <a:pPr marL="457200" marR="0" lvl="0" indent="-336550" algn="l" rtl="0">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Digital Services provided a list of City Software used</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can be viewed </a:t>
            </a:r>
            <a:r>
              <a:rPr lang="en" sz="1700" u="sng">
                <a:solidFill>
                  <a:schemeClr val="hlink"/>
                </a:solidFill>
                <a:latin typeface="Twentieth Century"/>
                <a:ea typeface="Twentieth Century"/>
                <a:cs typeface="Twentieth Century"/>
                <a:sym typeface="Twentieth Century"/>
                <a:hlinkClick r:id="rId3"/>
              </a:rPr>
              <a:t>HERE</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Chief Gleeson provided the list of technology from the Fire Department</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He also completed the survey assessment for this technology.</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Results can be viewed </a:t>
            </a:r>
            <a:r>
              <a:rPr lang="en" sz="1700" u="sng">
                <a:solidFill>
                  <a:schemeClr val="hlink"/>
                </a:solidFill>
                <a:latin typeface="Twentieth Century"/>
                <a:ea typeface="Twentieth Century"/>
                <a:cs typeface="Twentieth Century"/>
                <a:sym typeface="Twentieth Century"/>
                <a:hlinkClick r:id="rId4"/>
              </a:rPr>
              <a:t>HERE</a:t>
            </a:r>
            <a:r>
              <a:rPr lang="en" sz="1700">
                <a:solidFill>
                  <a:schemeClr val="accent1"/>
                </a:solidFill>
                <a:latin typeface="Twentieth Century"/>
                <a:ea typeface="Twentieth Century"/>
                <a:cs typeface="Twentieth Century"/>
                <a:sym typeface="Twentieth Century"/>
              </a:rPr>
              <a:t>.  </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the Syracuse Police Department are:</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5"/>
              </a:rPr>
              <a:t>HERE</a:t>
            </a:r>
            <a:r>
              <a:rPr lang="en" sz="1700">
                <a:solidFill>
                  <a:schemeClr val="accent1"/>
                </a:solidFill>
                <a:latin typeface="Twentieth Century"/>
                <a:ea typeface="Twentieth Century"/>
                <a:cs typeface="Twentieth Century"/>
                <a:sym typeface="Twentieth Century"/>
              </a:rPr>
              <a:t>.</a:t>
            </a:r>
            <a:endParaRPr sz="1700">
              <a:solidFill>
                <a:schemeClr val="accent1"/>
              </a:solidFill>
              <a:latin typeface="Twentieth Century"/>
              <a:ea typeface="Twentieth Century"/>
              <a:cs typeface="Twentieth Century"/>
              <a:sym typeface="Twentieth Century"/>
            </a:endParaRPr>
          </a:p>
          <a:p>
            <a:pPr marL="457200" marR="0" lvl="0"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List of technology provided from Strategic Initiatives / Internet of things</a:t>
            </a:r>
            <a:endParaRPr sz="1700">
              <a:solidFill>
                <a:schemeClr val="accent1"/>
              </a:solidFill>
              <a:latin typeface="Twentieth Century"/>
              <a:ea typeface="Twentieth Century"/>
              <a:cs typeface="Twentieth Century"/>
              <a:sym typeface="Twentieth Century"/>
            </a:endParaRPr>
          </a:p>
          <a:p>
            <a:pPr marL="914400" marR="0" lvl="1" indent="-336550" algn="l" rtl="0">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Documentation can be viewed </a:t>
            </a:r>
            <a:r>
              <a:rPr lang="en" sz="1700" u="sng">
                <a:solidFill>
                  <a:schemeClr val="hlink"/>
                </a:solidFill>
                <a:latin typeface="Twentieth Century"/>
                <a:ea typeface="Twentieth Century"/>
                <a:cs typeface="Twentieth Century"/>
                <a:sym typeface="Twentieth Century"/>
                <a:hlinkClick r:id="rId6"/>
              </a:rPr>
              <a:t>HERE</a:t>
            </a:r>
            <a:endParaRPr sz="1700">
              <a:solidFill>
                <a:schemeClr val="accent1"/>
              </a:solidFill>
              <a:latin typeface="Twentieth Century"/>
              <a:ea typeface="Twentieth Century"/>
              <a:cs typeface="Twentieth Century"/>
              <a:sym typeface="Twentieth Century"/>
            </a:endParaRPr>
          </a:p>
          <a:p>
            <a:pPr marL="914400" marR="0" lvl="0" indent="0" algn="l" rtl="0">
              <a:lnSpc>
                <a:spcPct val="100000"/>
              </a:lnSpc>
              <a:spcBef>
                <a:spcPts val="360"/>
              </a:spcBef>
              <a:spcAft>
                <a:spcPts val="0"/>
              </a:spcAft>
              <a:buNone/>
            </a:pP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Meeting slides</a:t>
            </a:r>
            <a:endParaRPr lang="en-US"/>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21867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307757" y="1416807"/>
            <a:ext cx="6978116"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dirty="0">
                <a:solidFill>
                  <a:srgbClr val="062858"/>
                </a:solidFill>
                <a:latin typeface="Twentieth Century"/>
              </a:rPr>
              <a:t>Corey Driscoll Dunham, Chief Operating Officer</a:t>
            </a:r>
          </a:p>
          <a:p>
            <a:pPr marL="457200" lvl="1" indent="-355600">
              <a:buClr>
                <a:srgbClr val="062858"/>
              </a:buClr>
              <a:buSzPts val="2000"/>
              <a:buFont typeface="Twentieth Century"/>
              <a:buChar char="●"/>
            </a:pPr>
            <a:r>
              <a:rPr lang="en" sz="1800" dirty="0">
                <a:solidFill>
                  <a:srgbClr val="062858"/>
                </a:solidFill>
                <a:latin typeface="Twentieth Century"/>
              </a:rPr>
              <a:t>Neil Milcarek-Burke, Director of Special Projects</a:t>
            </a:r>
          </a:p>
          <a:p>
            <a:pPr marL="457200" lvl="1" indent="-355600">
              <a:buClr>
                <a:srgbClr val="062858"/>
              </a:buClr>
              <a:buSzPts val="2000"/>
              <a:buFont typeface="Twentieth Century"/>
              <a:buChar char="●"/>
            </a:pPr>
            <a:endParaRPr lang="en" sz="1800">
              <a:solidFill>
                <a:srgbClr val="062858"/>
              </a:solidFill>
              <a:latin typeface="Twentieth Century"/>
            </a:endParaRPr>
          </a:p>
        </p:txBody>
      </p:sp>
      <p:sp>
        <p:nvSpPr>
          <p:cNvPr id="236" name="Google Shape;236;p29"/>
          <p:cNvSpPr txBox="1"/>
          <p:nvPr/>
        </p:nvSpPr>
        <p:spPr>
          <a:xfrm>
            <a:off x="457200" y="685452"/>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Bus Arm and Red Light Cameras Overview</a:t>
            </a:r>
          </a:p>
        </p:txBody>
      </p:sp>
    </p:spTree>
    <p:extLst>
      <p:ext uri="{BB962C8B-B14F-4D97-AF65-F5344CB8AC3E}">
        <p14:creationId xmlns:p14="http://schemas.microsoft.com/office/powerpoint/2010/main" val="90704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LPR Technology Summary</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61" name="Google Shape;161;p22"/>
          <p:cNvSpPr txBox="1"/>
          <p:nvPr/>
        </p:nvSpPr>
        <p:spPr>
          <a:xfrm>
            <a:off x="457200" y="1141325"/>
            <a:ext cx="7573500" cy="324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162" name="Google Shape;162;p22"/>
          <p:cNvGraphicFramePr/>
          <p:nvPr>
            <p:extLst>
              <p:ext uri="{D42A27DB-BD31-4B8C-83A1-F6EECF244321}">
                <p14:modId xmlns:p14="http://schemas.microsoft.com/office/powerpoint/2010/main" val="1101025608"/>
              </p:ext>
            </p:extLst>
          </p:nvPr>
        </p:nvGraphicFramePr>
        <p:xfrm>
          <a:off x="122825" y="843625"/>
          <a:ext cx="8904175" cy="4084230"/>
        </p:xfrm>
        <a:graphic>
          <a:graphicData uri="http://schemas.openxmlformats.org/drawingml/2006/table">
            <a:tbl>
              <a:tblPr>
                <a:noFill/>
              </a:tblPr>
              <a:tblGrid>
                <a:gridCol w="2163925">
                  <a:extLst>
                    <a:ext uri="{9D8B030D-6E8A-4147-A177-3AD203B41FA5}">
                      <a16:colId xmlns:a16="http://schemas.microsoft.com/office/drawing/2014/main" val="20000"/>
                    </a:ext>
                  </a:extLst>
                </a:gridCol>
                <a:gridCol w="2246750">
                  <a:extLst>
                    <a:ext uri="{9D8B030D-6E8A-4147-A177-3AD203B41FA5}">
                      <a16:colId xmlns:a16="http://schemas.microsoft.com/office/drawing/2014/main" val="20001"/>
                    </a:ext>
                  </a:extLst>
                </a:gridCol>
                <a:gridCol w="2246750">
                  <a:extLst>
                    <a:ext uri="{9D8B030D-6E8A-4147-A177-3AD203B41FA5}">
                      <a16:colId xmlns:a16="http://schemas.microsoft.com/office/drawing/2014/main" val="20002"/>
                    </a:ext>
                  </a:extLst>
                </a:gridCol>
                <a:gridCol w="2246750">
                  <a:extLst>
                    <a:ext uri="{9D8B030D-6E8A-4147-A177-3AD203B41FA5}">
                      <a16:colId xmlns:a16="http://schemas.microsoft.com/office/drawing/2014/main" val="20003"/>
                    </a:ext>
                  </a:extLst>
                </a:gridCol>
              </a:tblGrid>
              <a:tr h="631173">
                <a:tc>
                  <a:txBody>
                    <a:bodyPr/>
                    <a:lstStyle/>
                    <a:p>
                      <a:pPr marL="0" lvl="0" indent="0" algn="l" rtl="0">
                        <a:spcBef>
                          <a:spcPts val="0"/>
                        </a:spcBef>
                        <a:spcAft>
                          <a:spcPts val="0"/>
                        </a:spcAft>
                        <a:buNone/>
                      </a:pPr>
                      <a:r>
                        <a:rPr lang="en" sz="1000"/>
                        <a:t>Applicant name: </a:t>
                      </a:r>
                      <a:r>
                        <a:rPr lang="en" sz="900" i="1">
                          <a:solidFill>
                            <a:srgbClr val="062858"/>
                          </a:solidFill>
                        </a:rPr>
                        <a:t>SPD</a:t>
                      </a:r>
                      <a:endParaRPr sz="900" i="1">
                        <a:solidFill>
                          <a:srgbClr val="062858"/>
                        </a:solidFill>
                      </a:endParaRPr>
                    </a:p>
                    <a:p>
                      <a:pPr marL="0" lvl="0" indent="0" algn="l" rtl="0">
                        <a:spcBef>
                          <a:spcPts val="0"/>
                        </a:spcBef>
                        <a:spcAft>
                          <a:spcPts val="0"/>
                        </a:spcAft>
                        <a:buNone/>
                      </a:pPr>
                      <a:r>
                        <a:rPr lang="en" sz="1000">
                          <a:solidFill>
                            <a:schemeClr val="dk1"/>
                          </a:solidFill>
                        </a:rPr>
                        <a:t>Company:</a:t>
                      </a:r>
                      <a:r>
                        <a:rPr lang="en" sz="900">
                          <a:solidFill>
                            <a:schemeClr val="dk1"/>
                          </a:solidFill>
                        </a:rPr>
                        <a:t> </a:t>
                      </a:r>
                      <a:r>
                        <a:rPr lang="en" sz="900" i="1">
                          <a:solidFill>
                            <a:schemeClr val="accent1"/>
                          </a:solidFill>
                        </a:rPr>
                        <a:t>TBD</a:t>
                      </a:r>
                      <a:endParaRPr sz="900" i="1">
                        <a:solidFill>
                          <a:srgbClr val="062858"/>
                        </a:solidFill>
                      </a:endParaRPr>
                    </a:p>
                    <a:p>
                      <a:pPr marL="0" lvl="0" indent="0" algn="l" rtl="0">
                        <a:spcBef>
                          <a:spcPts val="0"/>
                        </a:spcBef>
                        <a:spcAft>
                          <a:spcPts val="0"/>
                        </a:spcAft>
                        <a:buClr>
                          <a:schemeClr val="dk1"/>
                        </a:buClr>
                        <a:buSzPts val="1100"/>
                        <a:buFont typeface="Arial"/>
                        <a:buNone/>
                      </a:pPr>
                      <a:r>
                        <a:rPr lang="en" sz="1000">
                          <a:solidFill>
                            <a:schemeClr val="dk1"/>
                          </a:solidFill>
                        </a:rPr>
                        <a:t>Sponsoring Department: </a:t>
                      </a:r>
                      <a:r>
                        <a:rPr lang="en" sz="900" i="1">
                          <a:solidFill>
                            <a:srgbClr val="062858"/>
                          </a:solidFill>
                        </a:rPr>
                        <a:t>Syracuse Police Department</a:t>
                      </a:r>
                      <a:endParaRPr sz="900" i="1">
                        <a:solidFill>
                          <a:srgbClr val="062858"/>
                        </a:solidFill>
                      </a:endParaRPr>
                    </a:p>
                  </a:txBody>
                  <a:tcPr marL="91425" marR="91425" marT="91425" marB="91425"/>
                </a:tc>
                <a:tc>
                  <a:txBody>
                    <a:bodyPr/>
                    <a:lstStyle/>
                    <a:p>
                      <a:pPr marL="0" lvl="0" indent="0" algn="l" rtl="0">
                        <a:spcBef>
                          <a:spcPts val="0"/>
                        </a:spcBef>
                        <a:spcAft>
                          <a:spcPts val="0"/>
                        </a:spcAft>
                        <a:buNone/>
                      </a:pPr>
                      <a:r>
                        <a:rPr lang="en" sz="1000">
                          <a:solidFill>
                            <a:schemeClr val="dk1"/>
                          </a:solidFill>
                        </a:rPr>
                        <a:t>Application Date: </a:t>
                      </a:r>
                      <a:r>
                        <a:rPr lang="en" sz="900" i="1">
                          <a:solidFill>
                            <a:srgbClr val="062858"/>
                          </a:solidFill>
                        </a:rPr>
                        <a:t>2/28/23</a:t>
                      </a:r>
                      <a:endParaRPr sz="9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Partner Organization/Technologies: </a:t>
                      </a:r>
                      <a:br>
                        <a:rPr lang="en" sz="1000">
                          <a:solidFill>
                            <a:srgbClr val="000000"/>
                          </a:solidFill>
                        </a:rPr>
                      </a:br>
                      <a:r>
                        <a:rPr lang="en" sz="900" i="1">
                          <a:solidFill>
                            <a:schemeClr val="accent1"/>
                          </a:solidFill>
                        </a:rPr>
                        <a:t>TBD (Currently in RFP Committee)</a:t>
                      </a:r>
                      <a:endParaRPr sz="900" i="1">
                        <a:solidFill>
                          <a:schemeClr val="accent1"/>
                        </a:solidFill>
                      </a:endParaRPr>
                    </a:p>
                  </a:txBody>
                  <a:tcPr marL="91425" marR="91425" marT="91425" marB="91425"/>
                </a:tc>
                <a:tc gridSpan="2">
                  <a:txBody>
                    <a:bodyPr/>
                    <a:lstStyle/>
                    <a:p>
                      <a:pPr marL="0" lvl="0" indent="0" algn="l" rtl="0">
                        <a:spcBef>
                          <a:spcPts val="0"/>
                        </a:spcBef>
                        <a:spcAft>
                          <a:spcPts val="0"/>
                        </a:spcAft>
                        <a:buNone/>
                      </a:pPr>
                      <a:r>
                        <a:rPr lang="en" sz="1000">
                          <a:solidFill>
                            <a:schemeClr val="dk1"/>
                          </a:solidFill>
                        </a:rPr>
                        <a:t>Proof of Concept Demonstration?</a:t>
                      </a:r>
                      <a:endParaRPr sz="1000">
                        <a:solidFill>
                          <a:schemeClr val="dk1"/>
                        </a:solidFill>
                      </a:endParaRPr>
                    </a:p>
                    <a:p>
                      <a:pPr marL="0" lvl="0" indent="0" algn="l" rtl="0">
                        <a:spcBef>
                          <a:spcPts val="0"/>
                        </a:spcBef>
                        <a:spcAft>
                          <a:spcPts val="0"/>
                        </a:spcAft>
                        <a:buNone/>
                      </a:pPr>
                      <a:r>
                        <a:rPr lang="en" sz="1000">
                          <a:solidFill>
                            <a:schemeClr val="dk1"/>
                          </a:solidFill>
                        </a:rPr>
                        <a:t>Technology Implementation?</a:t>
                      </a:r>
                      <a:endParaRPr sz="1000">
                        <a:solidFill>
                          <a:schemeClr val="dk1"/>
                        </a:solidFill>
                      </a:endParaRPr>
                    </a:p>
                    <a:p>
                      <a:pPr marL="0" lvl="0" indent="0" algn="l" rtl="0">
                        <a:spcBef>
                          <a:spcPts val="0"/>
                        </a:spcBef>
                        <a:spcAft>
                          <a:spcPts val="0"/>
                        </a:spcAft>
                        <a:buNone/>
                      </a:pPr>
                      <a:r>
                        <a:rPr lang="en" sz="1000">
                          <a:solidFill>
                            <a:schemeClr val="dk1"/>
                          </a:solidFill>
                        </a:rPr>
                        <a:t>Exempt?</a:t>
                      </a:r>
                      <a:endParaRPr sz="100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726582">
                <a:tc gridSpan="2">
                  <a:txBody>
                    <a:bodyPr/>
                    <a:lstStyle/>
                    <a:p>
                      <a:pPr marL="0" lvl="0" indent="0" algn="l" rtl="0">
                        <a:spcBef>
                          <a:spcPts val="0"/>
                        </a:spcBef>
                        <a:spcAft>
                          <a:spcPts val="0"/>
                        </a:spcAft>
                        <a:buNone/>
                      </a:pPr>
                      <a:r>
                        <a:rPr lang="en" sz="1000"/>
                        <a:t>Technology Purpose:</a:t>
                      </a:r>
                      <a:r>
                        <a:rPr lang="en" sz="900"/>
                        <a:t> </a:t>
                      </a:r>
                      <a:r>
                        <a:rPr lang="en" sz="900" i="1">
                          <a:solidFill>
                            <a:srgbClr val="062858"/>
                          </a:solidFill>
                        </a:rPr>
                        <a:t>Street cameras that capture still photos and also vehicle license plates to aid police with investigations and apprehension of suspect after criminal activity has occurred.</a:t>
                      </a:r>
                      <a:endParaRPr sz="900" i="1">
                        <a:solidFill>
                          <a:srgbClr val="062858"/>
                        </a:solidFill>
                      </a:endParaRPr>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Clr>
                          <a:schemeClr val="dk1"/>
                        </a:buClr>
                        <a:buSzPts val="1100"/>
                        <a:buFont typeface="Arial"/>
                        <a:buNone/>
                      </a:pPr>
                      <a:r>
                        <a:rPr lang="en" sz="1000">
                          <a:solidFill>
                            <a:schemeClr val="dk1"/>
                          </a:solidFill>
                        </a:rPr>
                        <a:t>Operation/Implementation description: </a:t>
                      </a:r>
                      <a:r>
                        <a:rPr lang="en" sz="900" i="1">
                          <a:solidFill>
                            <a:schemeClr val="accent1"/>
                          </a:solidFill>
                        </a:rPr>
                        <a:t>The technology will be installed on free-standing poles on city streets or in overlays of currently existing cops cameras</a:t>
                      </a:r>
                      <a:r>
                        <a:rPr lang="en" sz="1000" i="1">
                          <a:solidFill>
                            <a:schemeClr val="accent1"/>
                          </a:solidFill>
                        </a:rPr>
                        <a:t>.</a:t>
                      </a:r>
                      <a:endParaRPr sz="1000" i="1">
                        <a:solidFill>
                          <a:schemeClr val="accent1"/>
                        </a:solidFill>
                      </a:endParaRPr>
                    </a:p>
                    <a:p>
                      <a:pPr marL="0" marR="0" lvl="0" indent="0" algn="l" rtl="0">
                        <a:lnSpc>
                          <a:spcPct val="100000"/>
                        </a:lnSpc>
                        <a:spcBef>
                          <a:spcPts val="0"/>
                        </a:spcBef>
                        <a:spcAft>
                          <a:spcPts val="0"/>
                        </a:spcAft>
                        <a:buClr>
                          <a:schemeClr val="dk1"/>
                        </a:buClr>
                        <a:buSzPts val="1100"/>
                        <a:buFont typeface="Arial"/>
                        <a:buNone/>
                      </a:pPr>
                      <a:endParaRPr sz="900" i="1">
                        <a:solidFill>
                          <a:schemeClr val="accent1"/>
                        </a:solidFill>
                      </a:endParaRPr>
                    </a:p>
                    <a:p>
                      <a:pPr marL="0" marR="0" lvl="0" indent="0" algn="l" rtl="0">
                        <a:lnSpc>
                          <a:spcPct val="100000"/>
                        </a:lnSpc>
                        <a:spcBef>
                          <a:spcPts val="0"/>
                        </a:spcBef>
                        <a:spcAft>
                          <a:spcPts val="0"/>
                        </a:spcAft>
                        <a:buClr>
                          <a:schemeClr val="dk1"/>
                        </a:buClr>
                        <a:buSzPts val="1100"/>
                        <a:buFont typeface="Arial"/>
                        <a:buNone/>
                      </a:pPr>
                      <a:r>
                        <a:rPr lang="en" sz="900" i="1">
                          <a:solidFill>
                            <a:schemeClr val="accent1"/>
                          </a:solidFill>
                        </a:rPr>
                        <a:t>Locations were chosen consulting analysts and officers. 26 locations were pinpointed, covering the entire City.</a:t>
                      </a:r>
                      <a:endParaRPr sz="900" i="1">
                        <a:solidFill>
                          <a:schemeClr val="accent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1959572">
                <a:tc>
                  <a:txBody>
                    <a:bodyPr/>
                    <a:lstStyle/>
                    <a:p>
                      <a:pPr marL="0" lvl="0" indent="0" algn="l" rtl="0">
                        <a:lnSpc>
                          <a:spcPct val="115000"/>
                        </a:lnSpc>
                        <a:spcBef>
                          <a:spcPts val="0"/>
                        </a:spcBef>
                        <a:spcAft>
                          <a:spcPts val="0"/>
                        </a:spcAft>
                        <a:buNone/>
                      </a:pPr>
                      <a:r>
                        <a:rPr lang="en" sz="1000">
                          <a:solidFill>
                            <a:schemeClr val="dk1"/>
                          </a:solidFill>
                        </a:rPr>
                        <a:t>Data Management Plan: </a:t>
                      </a:r>
                      <a:r>
                        <a:rPr lang="en" sz="900" i="1">
                          <a:solidFill>
                            <a:schemeClr val="accent1"/>
                          </a:solidFill>
                        </a:rPr>
                        <a:t>TBD</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lnSpc>
                          <a:spcPct val="115000"/>
                        </a:lnSpc>
                        <a:spcBef>
                          <a:spcPts val="0"/>
                        </a:spcBef>
                        <a:spcAft>
                          <a:spcPts val="0"/>
                        </a:spcAft>
                        <a:buNone/>
                      </a:pPr>
                      <a:r>
                        <a:rPr lang="en" sz="900" i="1">
                          <a:solidFill>
                            <a:schemeClr val="accent1"/>
                          </a:solidFill>
                        </a:rPr>
                        <a:t>Retention follows standards set by the New York State Educational Law.</a:t>
                      </a:r>
                      <a:endParaRPr sz="900" i="1">
                        <a:solidFill>
                          <a:schemeClr val="accent1"/>
                        </a:solidFill>
                      </a:endParaRPr>
                    </a:p>
                    <a:p>
                      <a:pPr marL="0" lvl="0" indent="0" algn="l" rtl="0">
                        <a:lnSpc>
                          <a:spcPct val="115000"/>
                        </a:lnSpc>
                        <a:spcBef>
                          <a:spcPts val="0"/>
                        </a:spcBef>
                        <a:spcAft>
                          <a:spcPts val="0"/>
                        </a:spcAft>
                        <a:buNone/>
                      </a:pPr>
                      <a:endParaRPr sz="900" i="1">
                        <a:solidFill>
                          <a:schemeClr val="accent1"/>
                        </a:solidFill>
                      </a:endParaRPr>
                    </a:p>
                    <a:p>
                      <a:pPr marL="0" lvl="0" indent="0" algn="l" rtl="0">
                        <a:spcBef>
                          <a:spcPts val="0"/>
                        </a:spcBef>
                        <a:spcAft>
                          <a:spcPts val="0"/>
                        </a:spcAft>
                        <a:buClr>
                          <a:schemeClr val="dk1"/>
                        </a:buClr>
                        <a:buSzPts val="1100"/>
                        <a:buFont typeface="Arial"/>
                        <a:buNone/>
                      </a:pPr>
                      <a:r>
                        <a:rPr lang="en" sz="1000">
                          <a:solidFill>
                            <a:schemeClr val="dk1"/>
                          </a:solidFill>
                        </a:rPr>
                        <a:t>Cloud vs on prem: </a:t>
                      </a:r>
                      <a:r>
                        <a:rPr lang="en" sz="900" i="1">
                          <a:solidFill>
                            <a:schemeClr val="accent1"/>
                          </a:solidFill>
                        </a:rPr>
                        <a:t>TBD</a:t>
                      </a:r>
                      <a:endParaRPr sz="900" i="1">
                        <a:solidFill>
                          <a:schemeClr val="accent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Intended Operation: </a:t>
                      </a:r>
                      <a:r>
                        <a:rPr lang="en" sz="900" i="1">
                          <a:solidFill>
                            <a:schemeClr val="accent1"/>
                          </a:solidFill>
                        </a:rPr>
                        <a:t>The technology will be permanently installed and will operate continuously. This technology will assist the Syracuse Police Department in its mission to make the city safer by improving their ability to more swiftly and effectively investigate criminal activity, as well as, apprehend those committing the crimes. </a:t>
                      </a:r>
                      <a:endParaRPr sz="1000" i="1">
                        <a:solidFill>
                          <a:srgbClr val="062858"/>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000">
                          <a:solidFill>
                            <a:schemeClr val="dk1"/>
                          </a:solidFill>
                        </a:rPr>
                        <a:t>Maintainability/Scalability/Reliability/Vulnerabilities: </a:t>
                      </a:r>
                      <a:r>
                        <a:rPr lang="en" sz="1000" i="1">
                          <a:solidFill>
                            <a:schemeClr val="dk1"/>
                          </a:solidFill>
                        </a:rPr>
                        <a:t>Unknown</a:t>
                      </a:r>
                      <a:endParaRPr sz="1000" i="1">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 sz="1000">
                          <a:solidFill>
                            <a:schemeClr val="dk1"/>
                          </a:solidFill>
                        </a:rPr>
                        <a:t>Cybersecurity Plan: </a:t>
                      </a:r>
                      <a:r>
                        <a:rPr lang="en" sz="900" i="1">
                          <a:solidFill>
                            <a:schemeClr val="accent1"/>
                          </a:solidFill>
                        </a:rPr>
                        <a:t>Audit trails and passwords that track what data is pulled</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Broader Impacts/Unintended Consequences/Concerns: </a:t>
                      </a:r>
                      <a:r>
                        <a:rPr lang="en" sz="1000" i="1">
                          <a:solidFill>
                            <a:schemeClr val="dk1"/>
                          </a:solidFill>
                        </a:rPr>
                        <a:t>Unknown</a:t>
                      </a:r>
                      <a:endParaRPr sz="1000" i="1">
                        <a:solidFill>
                          <a:schemeClr val="dk1"/>
                        </a:solidFill>
                      </a:endParaRPr>
                    </a:p>
                  </a:txBody>
                  <a:tcPr marL="91425" marR="91425" marT="91425" marB="91425">
                    <a:lnB w="9525" cap="flat" cmpd="sng">
                      <a:solidFill>
                        <a:srgbClr val="888888"/>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dk1"/>
                          </a:solidFill>
                        </a:rPr>
                        <a:t>Who is the audience for this system?: </a:t>
                      </a:r>
                      <a:r>
                        <a:rPr lang="en" sz="900" i="1">
                          <a:solidFill>
                            <a:schemeClr val="accent1"/>
                          </a:solidFill>
                        </a:rPr>
                        <a:t>Training detectives (SPOs watch cameras) - not every officer.</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 sz="1000">
                          <a:solidFill>
                            <a:schemeClr val="dk1"/>
                          </a:solidFill>
                        </a:rPr>
                        <a:t>How many units/how is the system deployed?: </a:t>
                      </a:r>
                      <a:r>
                        <a:rPr lang="en" sz="900" i="1">
                          <a:solidFill>
                            <a:schemeClr val="accent1"/>
                          </a:solidFill>
                        </a:rPr>
                        <a:t>26 cameras primarily near on and off ramps, to assist on investigations</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Volume, size and type of data: </a:t>
                      </a:r>
                      <a:r>
                        <a:rPr lang="en" sz="900" i="1">
                          <a:solidFill>
                            <a:schemeClr val="accent1"/>
                          </a:solidFill>
                        </a:rPr>
                        <a:t>Images, size TBD</a:t>
                      </a:r>
                      <a:endParaRPr sz="1000">
                        <a:solidFill>
                          <a:schemeClr val="dk1"/>
                        </a:solidFill>
                      </a:endParaRPr>
                    </a:p>
                    <a:p>
                      <a:pPr marL="0" lvl="0" indent="0" algn="l" rtl="0">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r>
                        <a:rPr lang="en" sz="1000">
                          <a:solidFill>
                            <a:schemeClr val="dk1"/>
                          </a:solidFill>
                        </a:rPr>
                        <a:t>Length of time application is expected to be used: </a:t>
                      </a:r>
                      <a:r>
                        <a:rPr lang="en" sz="900" i="1">
                          <a:solidFill>
                            <a:schemeClr val="accent1"/>
                          </a:solidFill>
                        </a:rPr>
                        <a:t>Indefinitely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163" name="Google Shape;163;p22"/>
          <p:cNvSpPr/>
          <p:nvPr/>
        </p:nvSpPr>
        <p:spPr>
          <a:xfrm>
            <a:off x="6939825" y="9205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636175" y="114132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X</a:t>
            </a:r>
            <a:endParaRPr/>
          </a:p>
        </p:txBody>
      </p:sp>
      <p:sp>
        <p:nvSpPr>
          <p:cNvPr id="165" name="Google Shape;165;p22"/>
          <p:cNvSpPr/>
          <p:nvPr/>
        </p:nvSpPr>
        <p:spPr>
          <a:xfrm>
            <a:off x="5248025" y="1278975"/>
            <a:ext cx="202500" cy="22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2163331-7708-3D8A-4C32-4F18E08F9C09}"/>
              </a:ext>
            </a:extLst>
          </p:cNvPr>
          <p:cNvSpPr txBox="1"/>
          <p:nvPr/>
        </p:nvSpPr>
        <p:spPr>
          <a:xfrm>
            <a:off x="7116098" y="4986799"/>
            <a:ext cx="26086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1600" lvl="1"/>
            <a:r>
              <a:rPr lang="en-US" sz="700" dirty="0"/>
              <a:t>*</a:t>
            </a:r>
            <a:r>
              <a:rPr lang="en" sz="700" dirty="0">
                <a:solidFill>
                  <a:srgbClr val="062858"/>
                </a:solidFill>
              </a:rPr>
              <a:t>Full form responses can be viewed </a:t>
            </a:r>
            <a:r>
              <a:rPr lang="en" sz="700" dirty="0">
                <a:solidFill>
                  <a:srgbClr val="062858"/>
                </a:solidFill>
                <a:hlinkClick r:id="rId3"/>
              </a:rPr>
              <a:t>HERE</a:t>
            </a:r>
            <a:endParaRPr lang="en-US" sz="700" dirty="0"/>
          </a:p>
          <a:p>
            <a:pPr algn="l"/>
            <a:endParaRPr lang="en-US" sz="700" dirty="0"/>
          </a:p>
        </p:txBody>
      </p:sp>
    </p:spTree>
    <p:extLst>
      <p:ext uri="{BB962C8B-B14F-4D97-AF65-F5344CB8AC3E}">
        <p14:creationId xmlns:p14="http://schemas.microsoft.com/office/powerpoint/2010/main" val="793218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47665"/>
            <a:ext cx="3344400" cy="3636780"/>
          </a:xfrm>
          <a:prstGeom prst="rect">
            <a:avLst/>
          </a:prstGeom>
          <a:noFill/>
          <a:ln>
            <a:noFill/>
          </a:ln>
        </p:spPr>
        <p:txBody>
          <a:bodyPr spcFirstLastPara="1" wrap="square" lIns="91425" tIns="45700" rIns="91425" bIns="45700" anchor="t" anchorCtr="0">
            <a:noAutofit/>
          </a:bodyPr>
          <a:lstStyle/>
          <a:p>
            <a:pPr marL="457200" lvl="1" indent="-355600">
              <a:buClr>
                <a:srgbClr val="062858"/>
              </a:buClr>
              <a:buSzPts val="2000"/>
              <a:buFont typeface="Twentieth Century"/>
              <a:buChar char="●"/>
            </a:pPr>
            <a:r>
              <a:rPr lang="en" sz="1800" dirty="0">
                <a:solidFill>
                  <a:srgbClr val="062858"/>
                </a:solidFill>
                <a:latin typeface="Twentieth Century"/>
              </a:rPr>
              <a:t>Previous Stipulations that we had drafted can be viewed </a:t>
            </a:r>
            <a:r>
              <a:rPr lang="en" sz="1800" dirty="0">
                <a:solidFill>
                  <a:srgbClr val="062858"/>
                </a:solidFill>
                <a:latin typeface="Twentieth Century"/>
                <a:hlinkClick r:id="rId3"/>
              </a:rPr>
              <a:t>HERE</a:t>
            </a:r>
            <a:br>
              <a:rPr lang="en" sz="1800" dirty="0">
                <a:latin typeface="Twentieth Century"/>
              </a:rPr>
            </a:br>
            <a:endParaRPr lang="en" sz="1800">
              <a:solidFill>
                <a:srgbClr val="062858"/>
              </a:solidFill>
              <a:latin typeface="Twentieth Century"/>
            </a:endParaRPr>
          </a:p>
          <a:p>
            <a:pPr marL="457200" lvl="1" indent="-355600">
              <a:buSzPts val="2000"/>
              <a:buFont typeface="Twentieth Century,Sans-Serif"/>
              <a:buChar char="●"/>
            </a:pPr>
            <a:r>
              <a:rPr lang="en" sz="1800" dirty="0">
                <a:solidFill>
                  <a:srgbClr val="062858"/>
                </a:solidFill>
              </a:rPr>
              <a:t>Would like to continue to go through the individual sections (Currently at Section 2.) - </a:t>
            </a:r>
            <a:r>
              <a:rPr lang="en" sz="1800" dirty="0">
                <a:solidFill>
                  <a:srgbClr val="062858"/>
                </a:solidFill>
                <a:hlinkClick r:id="rId4"/>
              </a:rPr>
              <a:t>Link to Proposed Doc is HERE</a:t>
            </a:r>
            <a:br>
              <a:rPr lang="en" sz="1800" dirty="0">
                <a:solidFill>
                  <a:srgbClr val="062858"/>
                </a:solidFill>
              </a:rPr>
            </a:br>
            <a:endParaRPr lang="en" sz="1800" dirty="0">
              <a:solidFill>
                <a:srgbClr val="062858"/>
              </a:solidFill>
            </a:endParaRPr>
          </a:p>
          <a:p>
            <a:pPr marL="457200" lvl="1" indent="-355600">
              <a:buSzPts val="2000"/>
              <a:buFont typeface="Twentieth Century,Sans-Serif"/>
              <a:buChar char="●"/>
            </a:pPr>
            <a:r>
              <a:rPr lang="en" sz="1800" dirty="0">
                <a:solidFill>
                  <a:srgbClr val="062858"/>
                </a:solidFill>
              </a:rPr>
              <a:t>We plan spend 10 min. per sections (allow us to </a:t>
            </a:r>
            <a:r>
              <a:rPr lang="en" sz="1800">
                <a:solidFill>
                  <a:srgbClr val="062858"/>
                </a:solidFill>
              </a:rPr>
              <a:t>get through all four)</a:t>
            </a:r>
          </a:p>
          <a:p>
            <a:pPr marL="457200" lvl="1" indent="-355600">
              <a:buClr>
                <a:srgbClr val="062858"/>
              </a:buClr>
              <a:buSzPts val="2000"/>
              <a:buFont typeface="Twentieth Century"/>
              <a:buChar char="●"/>
            </a:pPr>
            <a:endParaRPr lang="en" sz="1800">
              <a:solidFill>
                <a:srgbClr val="062858"/>
              </a:solidFill>
              <a:latin typeface="Twentieth Century"/>
            </a:endParaRP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pic>
        <p:nvPicPr>
          <p:cNvPr id="2" name="Picture 2">
            <a:extLst>
              <a:ext uri="{FF2B5EF4-FFF2-40B4-BE49-F238E27FC236}">
                <a16:creationId xmlns:a16="http://schemas.microsoft.com/office/drawing/2014/main" id="{631F3B69-6ED7-B583-75C4-D92DEEFCE59E}"/>
              </a:ext>
            </a:extLst>
          </p:cNvPr>
          <p:cNvPicPr>
            <a:picLocks noChangeAspect="1"/>
          </p:cNvPicPr>
          <p:nvPr/>
        </p:nvPicPr>
        <p:blipFill>
          <a:blip r:embed="rId5"/>
          <a:stretch>
            <a:fillRect/>
          </a:stretch>
        </p:blipFill>
        <p:spPr>
          <a:xfrm>
            <a:off x="3535680" y="948313"/>
            <a:ext cx="4564380" cy="3932674"/>
          </a:xfrm>
          <a:prstGeom prst="rect">
            <a:avLst/>
          </a:prstGeom>
        </p:spPr>
      </p:pic>
    </p:spTree>
    <p:extLst>
      <p:ext uri="{BB962C8B-B14F-4D97-AF65-F5344CB8AC3E}">
        <p14:creationId xmlns:p14="http://schemas.microsoft.com/office/powerpoint/2010/main" val="126965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21920" y="1161025"/>
            <a:ext cx="8782867" cy="3636780"/>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sz="1800" b="1"/>
              <a:t>2. Permissible Uses</a:t>
            </a:r>
            <a:r>
              <a:rPr lang="en" sz="1800"/>
              <a:t>: The SPD and other law enforcement agencies should only be allowed to request or use ALPR data for specific law enforcement purposes: 1) Attempting to identify vehicle owner(s) or occupant(s) when such individual(s): A) has committed a criminal offense or is under active investigation for allegedly committing a criminal offense, or B) is suspected missing, or a victim or witness to a crime under active investigation; 2) Attempting to locate a vehicle that is involved as part of a criminal investigation, identified by make, model or plate number. A potential violation of immigration laws or immigration status alone is not sufficient to warrant sharing/using this data.</a:t>
            </a:r>
            <a:endParaRPr lang="en-US"/>
          </a:p>
          <a:p>
            <a:pPr marL="444500" lvl="1" indent="-342900">
              <a:buClr>
                <a:srgbClr val="062858"/>
              </a:buClr>
              <a:buSzPts val="2000"/>
              <a:buAutoNum type="arabicPeriod"/>
            </a:pPr>
            <a:endParaRPr lang="en" sz="1800"/>
          </a:p>
          <a:p>
            <a:pPr marL="387350" lvl="1" indent="-285750">
              <a:buClr>
                <a:srgbClr val="062858"/>
              </a:buClr>
              <a:buSzPts val="2000"/>
              <a:buChar char="•"/>
            </a:pPr>
            <a:r>
              <a:rPr lang="en" sz="1800"/>
              <a:t>Any revisions that folks would like made to this?</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170481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37160" y="917677"/>
            <a:ext cx="8782867" cy="4033142"/>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b="1" dirty="0"/>
              <a:t>3. Retention Period:</a:t>
            </a:r>
            <a:r>
              <a:rPr lang="en" dirty="0"/>
              <a:t> For routine data storage, there should be a set limit of time before the data is purged (after reviewing arguments and other policies members of the group proposed a default lengths of time ranging </a:t>
            </a:r>
            <a:r>
              <a:rPr lang="en" b="1" dirty="0"/>
              <a:t>between 7 and 30 days</a:t>
            </a:r>
            <a:r>
              <a:rPr lang="en" dirty="0"/>
              <a:t>). In the event of a felony where ALPR data would assist SPD in the investigation, they may make a Preservation Request to extend the data retention period of a specific geographic zone to a longer time period (members of the group recommended lengths ranging from 21 to 45 days). </a:t>
            </a:r>
            <a:endParaRPr lang="en-US" dirty="0"/>
          </a:p>
          <a:p>
            <a:pPr marL="101600" lvl="1">
              <a:buSzPts val="2000"/>
            </a:pPr>
            <a:endParaRPr lang="en"/>
          </a:p>
          <a:p>
            <a:pPr marL="101600" lvl="1">
              <a:buSzPts val="2000"/>
            </a:pPr>
            <a:r>
              <a:rPr lang="en" dirty="0"/>
              <a:t>An operator of ALPR system, upon the request of a governmental entity or a defendant in a criminal case, shall take all necessary steps to preserve ALPR data in their possession for 14 days pending the issuance of a court order. A requesting governmental entity or defendant in a criminal case must specify in a written sworn statement: the particular camera or cameras for which captured plate data must be preserved or the particular license plate for which captured plate data must be preserved; and the date(s) and/or timeframe for which captured plate data must be preserved. In the event where ALPR data has been brought into Court as evidence to assist in a Law Enforcement investigation, these guidelines allow for this data to be accessible for a longer period of time as is the procedure with other data captured by SPD. </a:t>
            </a:r>
          </a:p>
          <a:p>
            <a:pPr marL="444500" lvl="1" indent="-342900">
              <a:buClr>
                <a:srgbClr val="062858"/>
              </a:buClr>
              <a:buSzPts val="2000"/>
              <a:buAutoNum type="arabicPeriod"/>
            </a:pPr>
            <a:endParaRPr lang="en"/>
          </a:p>
          <a:p>
            <a:pPr marL="387350" lvl="1" indent="-285750">
              <a:buClr>
                <a:srgbClr val="062858"/>
              </a:buClr>
              <a:buSzPts val="2000"/>
              <a:buChar char="•"/>
            </a:pPr>
            <a:r>
              <a:rPr lang="en" dirty="0"/>
              <a:t>Any revisions that folks would like made to this?</a:t>
            </a:r>
          </a:p>
          <a:p>
            <a:pPr marL="387350" lvl="1" indent="-285750">
              <a:buClr>
                <a:srgbClr val="062858"/>
              </a:buClr>
              <a:buSzPts val="2000"/>
              <a:buChar char="•"/>
            </a:pPr>
            <a:r>
              <a:rPr lang="en" dirty="0"/>
              <a:t>Should we hold an initial vote, just on retention period?</a:t>
            </a:r>
          </a:p>
        </p:txBody>
      </p:sp>
      <p:sp>
        <p:nvSpPr>
          <p:cNvPr id="236" name="Google Shape;236;p29"/>
          <p:cNvSpPr txBox="1"/>
          <p:nvPr/>
        </p:nvSpPr>
        <p:spPr>
          <a:xfrm>
            <a:off x="447982" y="424741"/>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49831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dt" idx="4294967295"/>
          </p:nvPr>
        </p:nvSpPr>
        <p:spPr>
          <a:xfrm>
            <a:off x="0" y="4767263"/>
            <a:ext cx="2133600" cy="2746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a:spLocks noGrp="1"/>
          </p:cNvSpPr>
          <p:nvPr>
            <p:ph type="title" idx="4294967295"/>
          </p:nvPr>
        </p:nvSpPr>
        <p:spPr>
          <a:xfrm>
            <a:off x="5029200" y="261938"/>
            <a:ext cx="4114800" cy="58896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Arial"/>
              <a:buChar char="•"/>
            </a:pPr>
            <a:r>
              <a:rPr lang="en" sz="2000">
                <a:solidFill>
                  <a:schemeClr val="accent1"/>
                </a:solidFill>
                <a:latin typeface="Twentieth Century"/>
                <a:ea typeface="Twentieth Century"/>
                <a:cs typeface="Twentieth Century"/>
              </a:rPr>
              <a:t>Membership update - (2 min.)</a:t>
            </a:r>
            <a:endParaRPr lang="en" sz="2000" dirty="0">
              <a:solidFill>
                <a:schemeClr val="accent1"/>
              </a:solidFill>
              <a:latin typeface="Twentieth Century"/>
              <a:ea typeface="Twentieth Century"/>
              <a:cs typeface="Twentieth Century"/>
            </a:endParaRPr>
          </a:p>
          <a:p>
            <a:pPr marL="457200" indent="-355600">
              <a:buClr>
                <a:srgbClr val="062858"/>
              </a:buClr>
              <a:buSzPts val="2000"/>
              <a:buFont typeface="Arial"/>
              <a:buChar char="•"/>
            </a:pPr>
            <a:r>
              <a:rPr lang="en" sz="2000">
                <a:solidFill>
                  <a:schemeClr val="accent1"/>
                </a:solidFill>
                <a:latin typeface="Twentieth Century"/>
                <a:ea typeface="Twentieth Century"/>
                <a:cs typeface="Twentieth Century"/>
              </a:rPr>
              <a:t>Overview of upcoming technology -</a:t>
            </a:r>
            <a:r>
              <a:rPr lang="en" sz="2000" dirty="0">
                <a:solidFill>
                  <a:schemeClr val="accent1"/>
                </a:solidFill>
                <a:latin typeface="Twentieth Century"/>
                <a:ea typeface="Twentieth Century"/>
              </a:rPr>
              <a:t> (</a:t>
            </a:r>
            <a:r>
              <a:rPr lang="en" sz="2000" dirty="0">
                <a:solidFill>
                  <a:schemeClr val="accent1"/>
                </a:solidFill>
                <a:ea typeface="Twentieth Century"/>
              </a:rPr>
              <a:t>10 min.)</a:t>
            </a:r>
            <a:r>
              <a:rPr lang="en" sz="2000" dirty="0">
                <a:solidFill>
                  <a:schemeClr val="accent1"/>
                </a:solidFill>
                <a:latin typeface="Twentieth Century"/>
                <a:ea typeface="Twentieth Century"/>
                <a:cs typeface="Twentieth Century"/>
              </a:rPr>
              <a:t>  </a:t>
            </a:r>
            <a:endParaRPr lang="en" sz="2000" dirty="0">
              <a:solidFill>
                <a:schemeClr val="accent1"/>
              </a:solidFill>
              <a:latin typeface="Twentieth Century"/>
              <a:ea typeface="Twentieth Century"/>
            </a:endParaRPr>
          </a:p>
          <a:p>
            <a:pPr marL="457200" indent="-355600">
              <a:buClr>
                <a:srgbClr val="062858"/>
              </a:buClr>
              <a:buSzPts val="2000"/>
              <a:buFont typeface="Twentieth Century"/>
              <a:buChar char="●"/>
            </a:pPr>
            <a:r>
              <a:rPr lang="en" sz="2000" dirty="0">
                <a:solidFill>
                  <a:schemeClr val="accent1"/>
                </a:solidFill>
                <a:latin typeface="Twentieth Century"/>
                <a:ea typeface="Twentieth Century"/>
              </a:rPr>
              <a:t>               Bus Arm and Red Light Cameras</a:t>
            </a:r>
            <a:endParaRPr lang="en" sz="2000" dirty="0">
              <a:solidFill>
                <a:schemeClr val="accent1"/>
              </a:solidFill>
              <a:latin typeface="Twentieth Century"/>
              <a:ea typeface="Twentieth Century"/>
              <a:cs typeface="Twentieth Century"/>
            </a:endParaRPr>
          </a:p>
          <a:p>
            <a:pPr marL="457200" indent="-355600">
              <a:buClr>
                <a:srgbClr val="062858"/>
              </a:buClr>
              <a:buSzPts val="2000"/>
              <a:buFont typeface="Twentieth Century"/>
              <a:buChar char="●"/>
            </a:pPr>
            <a:r>
              <a:rPr lang="en" sz="2000">
                <a:solidFill>
                  <a:schemeClr val="accent1"/>
                </a:solidFill>
                <a:latin typeface="Twentieth Century"/>
                <a:ea typeface="Twentieth Century"/>
                <a:cs typeface="Twentieth Century"/>
              </a:rPr>
              <a:t>ALPR Guidelines Discussion - (40 min.)</a:t>
            </a:r>
          </a:p>
          <a:p>
            <a:pPr marL="457200" indent="-355600">
              <a:buClr>
                <a:srgbClr val="062858"/>
              </a:buClr>
              <a:buSzPts val="2000"/>
              <a:buFont typeface="Twentieth Century"/>
              <a:buChar char="●"/>
            </a:pPr>
            <a:r>
              <a:rPr lang="en" sz="2000">
                <a:solidFill>
                  <a:schemeClr val="accent1"/>
                </a:solidFill>
                <a:latin typeface="Twentieth Century"/>
                <a:ea typeface="Twentieth Century"/>
                <a:cs typeface="Twentieth Century"/>
                <a:sym typeface="Twentieth Century"/>
              </a:rPr>
              <a:t>ALPR Vote - (5 min.)</a:t>
            </a:r>
            <a:endParaRPr lang="en" sz="2000">
              <a:solidFill>
                <a:schemeClr val="accent1"/>
              </a:solidFill>
              <a:latin typeface="Twentieth Century"/>
              <a:ea typeface="Twentieth Century"/>
              <a:cs typeface="Twentieth Century"/>
            </a:endParaRPr>
          </a:p>
          <a:p>
            <a:pPr marL="457200" indent="-355600">
              <a:buClr>
                <a:srgbClr val="062858"/>
              </a:buClr>
              <a:buSzPts val="2000"/>
              <a:buFont typeface="Twentieth Century"/>
              <a:buChar char="●"/>
            </a:pPr>
            <a:r>
              <a:rPr lang="en" sz="2000">
                <a:solidFill>
                  <a:schemeClr val="accent1"/>
                </a:solidFill>
                <a:latin typeface="Twentieth Century"/>
                <a:ea typeface="Twentieth Century"/>
                <a:cs typeface="Twentieth Century"/>
                <a:sym typeface="Twentieth Century"/>
              </a:rPr>
              <a:t>Coming Up - (2 min.)</a:t>
            </a:r>
            <a:endParaRPr sz="2000" dirty="0">
              <a:solidFill>
                <a:schemeClr val="accent1"/>
              </a:solidFill>
              <a:latin typeface="Twentieth Century"/>
              <a:ea typeface="Twentieth Century"/>
              <a:cs typeface="Twentieth Century"/>
            </a:endParaRPr>
          </a:p>
          <a:p>
            <a:pPr marL="457200" marR="0" lvl="0" indent="-355600" algn="l" rtl="0">
              <a:spcBef>
                <a:spcPts val="0"/>
              </a:spcBef>
              <a:spcAft>
                <a:spcPts val="0"/>
              </a:spcAft>
              <a:buClr>
                <a:srgbClr val="062858"/>
              </a:buClr>
              <a:buSzPts val="2000"/>
              <a:buFont typeface="Twentieth Century"/>
              <a:buChar char="●"/>
            </a:pPr>
            <a:r>
              <a:rPr lang="en" sz="2000" dirty="0">
                <a:solidFill>
                  <a:schemeClr val="accent1"/>
                </a:solidFill>
                <a:latin typeface="Twentieth Century"/>
                <a:ea typeface="Twentieth Century"/>
                <a:cs typeface="Twentieth Century"/>
                <a:sym typeface="Twentieth Century"/>
              </a:rPr>
              <a:t>Questions</a:t>
            </a:r>
            <a:endParaRPr sz="2000">
              <a:solidFill>
                <a:schemeClr val="accent1"/>
              </a:solidFill>
              <a:latin typeface="Twentieth Century"/>
              <a:ea typeface="Twentieth Century"/>
              <a:cs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29540" y="1084825"/>
            <a:ext cx="8782867" cy="3636780"/>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sz="1800" b="1"/>
              <a:t>4. Addressing Accuracy Limitations of the Technology: </a:t>
            </a:r>
            <a:r>
              <a:rPr lang="en" sz="1800"/>
              <a:t>An evaluation of ALPR accuracy rates should be part of the training of all officers and officials who use and have access to the technology. SPD should establish proper training and clear procedures for addressing ALPR mismatch avoid unwarranted detainment. For example, plates should be confirmed visually before a stop if possible, and at minimum, they should be confirmed as soon as the officer exits the patrol vehicle. </a:t>
            </a:r>
            <a:endParaRPr lang="en-US" sz="1800"/>
          </a:p>
          <a:p>
            <a:pPr marL="444500" lvl="1" indent="-342900">
              <a:buClr>
                <a:srgbClr val="062858"/>
              </a:buClr>
              <a:buSzPts val="2000"/>
              <a:buAutoNum type="arabicPeriod"/>
            </a:pPr>
            <a:endParaRPr lang="en" sz="1800"/>
          </a:p>
          <a:p>
            <a:pPr marL="387350" lvl="1" indent="-285750">
              <a:buClr>
                <a:srgbClr val="062858"/>
              </a:buClr>
              <a:buSzPts val="2000"/>
              <a:buChar char="•"/>
            </a:pPr>
            <a:r>
              <a:rPr lang="en" sz="1800"/>
              <a:t>Any revisions that folks would like made to this?</a:t>
            </a:r>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690957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129540" y="1084825"/>
            <a:ext cx="8782867" cy="3636780"/>
          </a:xfrm>
          <a:prstGeom prst="rect">
            <a:avLst/>
          </a:prstGeom>
          <a:noFill/>
          <a:ln>
            <a:noFill/>
          </a:ln>
        </p:spPr>
        <p:txBody>
          <a:bodyPr spcFirstLastPara="1" wrap="square" lIns="91425" tIns="45700" rIns="91425" bIns="45700" anchor="t" anchorCtr="0">
            <a:noAutofit/>
          </a:bodyPr>
          <a:lstStyle/>
          <a:p>
            <a:pPr marL="101600" lvl="1">
              <a:buClr>
                <a:srgbClr val="062858"/>
              </a:buClr>
              <a:buSzPts val="2000"/>
            </a:pPr>
            <a:r>
              <a:rPr lang="en" b="1"/>
              <a:t>5. </a:t>
            </a:r>
            <a:r>
              <a:rPr lang="en"/>
              <a:t>Reporting and Audits: SPD will post its ALPR system use policy and privacy policy on its publicly available website. SPD will report at the end of the pilot period on its ALPR practices and usage to the Mayor’s office and the STWG. The report will also be conspicuously posted on SPD’s website and on the STWG website. The report shall include: the locations and specifications of all cameras used for the ALPR system; </a:t>
            </a:r>
            <a:endParaRPr lang="en-US"/>
          </a:p>
          <a:p>
            <a:pPr marL="444500" lvl="1" indent="-342900">
              <a:buSzPts val="2000"/>
              <a:buAutoNum type="alphaLcPeriod"/>
            </a:pPr>
            <a:r>
              <a:rPr lang="en"/>
              <a:t>the number of license plates scanned; </a:t>
            </a:r>
            <a:endParaRPr lang="en-US"/>
          </a:p>
          <a:p>
            <a:pPr marL="444500" lvl="1" indent="-342900">
              <a:buSzPts val="2000"/>
              <a:buAutoNum type="alphaLcPeriod"/>
            </a:pPr>
            <a:r>
              <a:rPr lang="en"/>
              <a:t>the total number of incidents (DR #’s) investigated in which an LPR match was generated, total number of incidents (DR #s) investigated that did not generate a match, the number of confirmed matches, and the number of matches that upon further investigation did not correlate to an alert; </a:t>
            </a:r>
            <a:endParaRPr lang="en-US"/>
          </a:p>
          <a:p>
            <a:pPr marL="444500" lvl="1" indent="-342900">
              <a:buSzPts val="2000"/>
              <a:buAutoNum type="alphaLcPeriod"/>
            </a:pPr>
            <a:r>
              <a:rPr lang="en"/>
              <a:t>Of all incidents investigated that had related ALPR matches, related offenses that were verified subsequent to the match, broken out by offense type, subsequent arrests that occurred in relation to those offenses, broken out by arrest type, charges filed subsequent to related arrests; </a:t>
            </a:r>
            <a:endParaRPr lang="en-US"/>
          </a:p>
          <a:p>
            <a:pPr marL="444500" lvl="1" indent="-342900">
              <a:buSzPts val="2000"/>
              <a:buAutoNum type="alphaLcPeriod"/>
            </a:pPr>
            <a:r>
              <a:rPr lang="en"/>
              <a:t>the number of manually-entered license plate numbers, broken down by reason justifying the entry and corresponding DR#s, the number of confirmed matches, and the number of matches that upon further investigation did not correlate to an alert; </a:t>
            </a:r>
            <a:endParaRPr lang="en-US"/>
          </a:p>
          <a:p>
            <a:pPr marL="444500" lvl="1" indent="-342900">
              <a:buSzPts val="2000"/>
              <a:buAutoNum type="alphaLcPeriod"/>
            </a:pPr>
            <a:r>
              <a:rPr lang="en"/>
              <a:t> any changes to the ALPR system or to the use or privacy policy; </a:t>
            </a:r>
            <a:endParaRPr lang="en-US"/>
          </a:p>
          <a:p>
            <a:pPr marL="444500" lvl="1" indent="-342900">
              <a:buSzPts val="2000"/>
              <a:buAutoNum type="alphaLcPeriod"/>
            </a:pPr>
            <a:r>
              <a:rPr lang="en"/>
              <a:t> data on accuracy, including date and time, for each instance of a false match.</a:t>
            </a:r>
            <a:endParaRPr lang="en-US"/>
          </a:p>
        </p:txBody>
      </p:sp>
      <p:sp>
        <p:nvSpPr>
          <p:cNvPr id="236" name="Google Shape;236;p29"/>
          <p:cNvSpPr txBox="1"/>
          <p:nvPr/>
        </p:nvSpPr>
        <p:spPr>
          <a:xfrm>
            <a:off x="457200" y="489265"/>
            <a:ext cx="7310713" cy="458400"/>
          </a:xfrm>
          <a:prstGeom prst="rect">
            <a:avLst/>
          </a:prstGeom>
          <a:noFill/>
          <a:ln>
            <a:noFill/>
          </a:ln>
        </p:spPr>
        <p:txBody>
          <a:bodyPr spcFirstLastPara="1" wrap="square" lIns="91425" tIns="45700" rIns="91425" bIns="45700" anchor="t" anchorCtr="0">
            <a:noAutofit/>
          </a:bodyPr>
          <a:lstStyle/>
          <a:p>
            <a:r>
              <a:rPr lang="en" sz="2200" b="1">
                <a:solidFill>
                  <a:srgbClr val="062858"/>
                </a:solidFill>
                <a:latin typeface="Twentieth Century"/>
                <a:ea typeface="Twentieth Century"/>
                <a:cs typeface="Twentieth Century"/>
              </a:rPr>
              <a:t>Automated License Plate Readers (ALPR) Discussion</a:t>
            </a:r>
          </a:p>
        </p:txBody>
      </p:sp>
    </p:spTree>
    <p:extLst>
      <p:ext uri="{BB962C8B-B14F-4D97-AF65-F5344CB8AC3E}">
        <p14:creationId xmlns:p14="http://schemas.microsoft.com/office/powerpoint/2010/main" val="3283632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299" name="Google Shape;299;p38"/>
          <p:cNvSpPr txBox="1"/>
          <p:nvPr/>
        </p:nvSpPr>
        <p:spPr>
          <a:xfrm>
            <a:off x="869736" y="273249"/>
            <a:ext cx="1316598" cy="8005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0" name="Google Shape;300;p38"/>
          <p:cNvGraphicFramePr/>
          <p:nvPr>
            <p:extLst>
              <p:ext uri="{D42A27DB-BD31-4B8C-83A1-F6EECF244321}">
                <p14:modId xmlns:p14="http://schemas.microsoft.com/office/powerpoint/2010/main" val="2263885102"/>
              </p:ext>
            </p:extLst>
          </p:nvPr>
        </p:nvGraphicFramePr>
        <p:xfrm>
          <a:off x="851300" y="1023955"/>
          <a:ext cx="7403625" cy="3962130"/>
        </p:xfrm>
        <a:graphic>
          <a:graphicData uri="http://schemas.openxmlformats.org/drawingml/2006/table">
            <a:tbl>
              <a:tblPr>
                <a:noFill/>
              </a:tblPr>
              <a:tblGrid>
                <a:gridCol w="2365025">
                  <a:extLst>
                    <a:ext uri="{9D8B030D-6E8A-4147-A177-3AD203B41FA5}">
                      <a16:colId xmlns:a16="http://schemas.microsoft.com/office/drawing/2014/main" val="20000"/>
                    </a:ext>
                  </a:extLst>
                </a:gridCol>
                <a:gridCol w="1015600">
                  <a:extLst>
                    <a:ext uri="{9D8B030D-6E8A-4147-A177-3AD203B41FA5}">
                      <a16:colId xmlns:a16="http://schemas.microsoft.com/office/drawing/2014/main" val="20001"/>
                    </a:ext>
                  </a:extLst>
                </a:gridCol>
                <a:gridCol w="1205750">
                  <a:extLst>
                    <a:ext uri="{9D8B030D-6E8A-4147-A177-3AD203B41FA5}">
                      <a16:colId xmlns:a16="http://schemas.microsoft.com/office/drawing/2014/main" val="20002"/>
                    </a:ext>
                  </a:extLst>
                </a:gridCol>
                <a:gridCol w="801100">
                  <a:extLst>
                    <a:ext uri="{9D8B030D-6E8A-4147-A177-3AD203B41FA5}">
                      <a16:colId xmlns:a16="http://schemas.microsoft.com/office/drawing/2014/main" val="20003"/>
                    </a:ext>
                  </a:extLst>
                </a:gridCol>
                <a:gridCol w="1092750">
                  <a:extLst>
                    <a:ext uri="{9D8B030D-6E8A-4147-A177-3AD203B41FA5}">
                      <a16:colId xmlns:a16="http://schemas.microsoft.com/office/drawing/2014/main" val="20004"/>
                    </a:ext>
                  </a:extLst>
                </a:gridCol>
                <a:gridCol w="923400">
                  <a:extLst>
                    <a:ext uri="{9D8B030D-6E8A-4147-A177-3AD203B41FA5}">
                      <a16:colId xmlns:a16="http://schemas.microsoft.com/office/drawing/2014/main" val="20005"/>
                    </a:ext>
                  </a:extLst>
                </a:gridCol>
              </a:tblGrid>
              <a:tr h="542800">
                <a:tc>
                  <a:txBody>
                    <a:bodyPr/>
                    <a:lstStyle/>
                    <a:p>
                      <a:pPr marL="0" lvl="0" indent="0" algn="ctr" rtl="0">
                        <a:spcBef>
                          <a:spcPts val="0"/>
                        </a:spcBef>
                        <a:spcAft>
                          <a:spcPts val="0"/>
                        </a:spcAft>
                        <a:buNone/>
                      </a:pPr>
                      <a:r>
                        <a:rPr lang="en" sz="1300" dirty="0"/>
                        <a:t>STWG Member</a:t>
                      </a:r>
                      <a:endParaRPr sz="1300" dirty="0"/>
                    </a:p>
                  </a:txBody>
                  <a:tcPr marL="91425" marR="91425" marT="91425" marB="91425" anchor="ctr"/>
                </a:tc>
                <a:tc>
                  <a:txBody>
                    <a:bodyPr/>
                    <a:lstStyle/>
                    <a:p>
                      <a:pPr marL="0" lvl="0" indent="0" algn="ctr" rtl="0">
                        <a:spcBef>
                          <a:spcPts val="0"/>
                        </a:spcBef>
                        <a:spcAft>
                          <a:spcPts val="0"/>
                        </a:spcAft>
                        <a:buNone/>
                      </a:pPr>
                      <a:r>
                        <a:rPr lang="en" sz="1300" dirty="0"/>
                        <a:t>Vote in Favor</a:t>
                      </a:r>
                      <a:endParaRPr sz="1300" dirty="0"/>
                    </a:p>
                  </a:txBody>
                  <a:tcPr marL="91425" marR="91425" marT="91425" marB="91425" anchor="ctr"/>
                </a:tc>
                <a:tc>
                  <a:txBody>
                    <a:bodyPr/>
                    <a:lstStyle/>
                    <a:p>
                      <a:pPr marL="0" lvl="0" indent="0" algn="ctr" rtl="0">
                        <a:spcBef>
                          <a:spcPts val="0"/>
                        </a:spcBef>
                        <a:spcAft>
                          <a:spcPts val="0"/>
                        </a:spcAft>
                        <a:buNone/>
                      </a:pPr>
                      <a:r>
                        <a:rPr lang="en" sz="1300" dirty="0"/>
                        <a:t>Vote in Favor w/Stipulations</a:t>
                      </a:r>
                      <a:endParaRPr sz="1300" dirty="0"/>
                    </a:p>
                  </a:txBody>
                  <a:tcPr marL="91425" marR="91425" marT="91425" marB="91425" anchor="ctr"/>
                </a:tc>
                <a:tc>
                  <a:txBody>
                    <a:bodyPr/>
                    <a:lstStyle/>
                    <a:p>
                      <a:pPr marL="0" lvl="0" indent="0" algn="ctr" rtl="0">
                        <a:spcBef>
                          <a:spcPts val="0"/>
                        </a:spcBef>
                        <a:spcAft>
                          <a:spcPts val="0"/>
                        </a:spcAft>
                        <a:buNone/>
                      </a:pPr>
                      <a:r>
                        <a:rPr lang="en" sz="1300" dirty="0"/>
                        <a:t>Vote Against</a:t>
                      </a:r>
                      <a:endParaRPr sz="1300" dirty="0"/>
                    </a:p>
                  </a:txBody>
                  <a:tcPr marL="91425" marR="91425" marT="91425" marB="91425" anchor="ctr"/>
                </a:tc>
                <a:tc>
                  <a:txBody>
                    <a:bodyPr/>
                    <a:lstStyle/>
                    <a:p>
                      <a:pPr marL="0" lvl="0" indent="0" algn="ctr" rtl="0">
                        <a:spcBef>
                          <a:spcPts val="0"/>
                        </a:spcBef>
                        <a:spcAft>
                          <a:spcPts val="0"/>
                        </a:spcAft>
                        <a:buNone/>
                      </a:pPr>
                      <a:r>
                        <a:rPr lang="en" sz="1300" dirty="0"/>
                        <a:t>Abstention</a:t>
                      </a:r>
                      <a:endParaRPr sz="1300" dirty="0"/>
                    </a:p>
                  </a:txBody>
                  <a:tcPr marL="91425" marR="91425" marT="91425" marB="91425" anchor="ctr"/>
                </a:tc>
                <a:tc>
                  <a:txBody>
                    <a:bodyPr/>
                    <a:lstStyle/>
                    <a:p>
                      <a:pPr marL="0" lvl="0" indent="0" algn="ctr" rtl="0">
                        <a:spcBef>
                          <a:spcPts val="0"/>
                        </a:spcBef>
                        <a:spcAft>
                          <a:spcPts val="0"/>
                        </a:spcAft>
                        <a:buNone/>
                      </a:pPr>
                      <a:r>
                        <a:rPr lang="en" sz="1300" dirty="0"/>
                        <a:t>Absence</a:t>
                      </a:r>
                      <a:endParaRPr sz="1300" dirty="0"/>
                    </a:p>
                  </a:txBody>
                  <a:tcPr marL="91425" marR="91425" marT="91425" marB="91425" anchor="ctr"/>
                </a:tc>
                <a:extLst>
                  <a:ext uri="{0D108BD9-81ED-4DB2-BD59-A6C34878D82A}">
                    <a16:rowId xmlns:a16="http://schemas.microsoft.com/office/drawing/2014/main" val="10000"/>
                  </a:ext>
                </a:extLst>
              </a:tr>
              <a:tr h="371375">
                <a:tc>
                  <a:txBody>
                    <a:bodyPr/>
                    <a:lstStyle/>
                    <a:p>
                      <a:pPr marL="0" lvl="0" indent="0" algn="l">
                        <a:spcBef>
                          <a:spcPts val="0"/>
                        </a:spcBef>
                        <a:spcAft>
                          <a:spcPts val="0"/>
                        </a:spcAft>
                        <a:buNone/>
                      </a:pPr>
                      <a:r>
                        <a:rPr lang="en" sz="1200" b="0" i="0" u="none" strike="noStrike" noProof="0" dirty="0"/>
                        <a:t>Nico Diaz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71375">
                <a:tc>
                  <a:txBody>
                    <a:bodyPr/>
                    <a:lstStyle/>
                    <a:p>
                      <a:pPr marL="0" lvl="0" indent="0" algn="l">
                        <a:spcBef>
                          <a:spcPts val="0"/>
                        </a:spcBef>
                        <a:spcAft>
                          <a:spcPts val="0"/>
                        </a:spcAft>
                        <a:buNone/>
                      </a:pPr>
                      <a:r>
                        <a:rPr lang="en" sz="1200" b="0" i="0" u="none" strike="noStrike" noProof="0" dirty="0">
                          <a:latin typeface="Arial"/>
                        </a:rPr>
                        <a:t>Chief Tim Gleeson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1375">
                <a:tc>
                  <a:txBody>
                    <a:bodyPr/>
                    <a:lstStyle/>
                    <a:p>
                      <a:pPr marL="0" lvl="0" indent="0" algn="l">
                        <a:spcBef>
                          <a:spcPts val="0"/>
                        </a:spcBef>
                        <a:spcAft>
                          <a:spcPts val="0"/>
                        </a:spcAft>
                        <a:buNone/>
                      </a:pPr>
                      <a:r>
                        <a:rPr lang="en" sz="1200" b="0" i="0" u="none" strike="noStrike" noProof="0" dirty="0">
                          <a:latin typeface="Arial"/>
                        </a:rPr>
                        <a:t>Martha Grabowski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71375">
                <a:tc>
                  <a:txBody>
                    <a:bodyPr/>
                    <a:lstStyle/>
                    <a:p>
                      <a:pPr marL="0" lvl="0" indent="0" algn="l">
                        <a:spcBef>
                          <a:spcPts val="0"/>
                        </a:spcBef>
                        <a:spcAft>
                          <a:spcPts val="0"/>
                        </a:spcAft>
                        <a:buNone/>
                      </a:pPr>
                      <a:r>
                        <a:rPr lang="en" sz="1200" b="0" i="0" u="none" strike="noStrike" noProof="0" dirty="0">
                          <a:latin typeface="Arial"/>
                        </a:rPr>
                        <a:t>Johannes Himmelreich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71375">
                <a:tc>
                  <a:txBody>
                    <a:bodyPr/>
                    <a:lstStyle/>
                    <a:p>
                      <a:pPr marL="0" lvl="0" indent="0" algn="l">
                        <a:spcBef>
                          <a:spcPts val="0"/>
                        </a:spcBef>
                        <a:spcAft>
                          <a:spcPts val="0"/>
                        </a:spcAft>
                        <a:buNone/>
                      </a:pPr>
                      <a:r>
                        <a:rPr lang="en" sz="1200" b="0" i="0" u="none" strike="noStrike" noProof="0" dirty="0" err="1">
                          <a:latin typeface="Arial"/>
                        </a:rPr>
                        <a:t>Ocesa</a:t>
                      </a:r>
                      <a:r>
                        <a:rPr lang="en" sz="1200" b="0" i="0" u="none" strike="noStrike" noProof="0" dirty="0">
                          <a:latin typeface="Arial"/>
                        </a:rPr>
                        <a:t> Keaton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71375">
                <a:tc>
                  <a:txBody>
                    <a:bodyPr/>
                    <a:lstStyle/>
                    <a:p>
                      <a:pPr marL="0" lvl="0" indent="0" algn="l">
                        <a:spcBef>
                          <a:spcPts val="0"/>
                        </a:spcBef>
                        <a:spcAft>
                          <a:spcPts val="0"/>
                        </a:spcAft>
                        <a:buNone/>
                      </a:pPr>
                      <a:r>
                        <a:rPr lang="en" sz="1200" b="0" i="0" u="none" strike="noStrike" noProof="0" dirty="0">
                          <a:latin typeface="Arial"/>
                        </a:rPr>
                        <a:t>Mark King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71375">
                <a:tc>
                  <a:txBody>
                    <a:bodyPr/>
                    <a:lstStyle/>
                    <a:p>
                      <a:pPr marL="0" lvl="0" indent="0" algn="l">
                        <a:spcBef>
                          <a:spcPts val="0"/>
                        </a:spcBef>
                        <a:spcAft>
                          <a:spcPts val="0"/>
                        </a:spcAft>
                        <a:buNone/>
                      </a:pPr>
                      <a:r>
                        <a:rPr lang="en" sz="1200" b="0" i="0" u="none" strike="noStrike" noProof="0" dirty="0">
                          <a:latin typeface="Arial"/>
                        </a:rPr>
                        <a:t>Timothy Liles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71375">
                <a:tc>
                  <a:txBody>
                    <a:bodyPr/>
                    <a:lstStyle/>
                    <a:p>
                      <a:pPr marL="0" lvl="0" indent="0" algn="l">
                        <a:spcBef>
                          <a:spcPts val="0"/>
                        </a:spcBef>
                        <a:spcAft>
                          <a:spcPts val="0"/>
                        </a:spcAft>
                        <a:buNone/>
                      </a:pPr>
                      <a:r>
                        <a:rPr lang="en" sz="1200" b="0" i="0" u="none" strike="noStrike" noProof="0" dirty="0"/>
                        <a:t>Dep. Mayor Sharon Owens </a:t>
                      </a:r>
                      <a:endParaRPr lang="en-US" dirty="0"/>
                    </a:p>
                  </a:txBody>
                  <a:tcPr marL="91425" marR="91425" marT="91425" marB="91425"/>
                </a:tc>
                <a:tc>
                  <a:txBody>
                    <a:bodyPr/>
                    <a:lstStyle/>
                    <a:p>
                      <a:pPr lvl="0" algn="l">
                        <a:lnSpc>
                          <a:spcPct val="100000"/>
                        </a:lnSpc>
                        <a:spcBef>
                          <a:spcPts val="0"/>
                        </a:spcBef>
                        <a:spcAft>
                          <a:spcPts val="0"/>
                        </a:spcAft>
                        <a:buNone/>
                      </a:pPr>
                      <a:endParaRPr lang="en" sz="1400" b="0" i="0" u="none" strike="noStrike" noProof="0" dirty="0">
                        <a:latin typeface="Arial"/>
                      </a:endParaRPr>
                    </a:p>
                    <a:p>
                      <a:pPr marL="0" lvl="0" indent="0" algn="l">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012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3288550" y="271275"/>
            <a:ext cx="5738400" cy="726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chemeClr val="dk2"/>
              </a:solidFill>
              <a:latin typeface="Times"/>
              <a:ea typeface="Times"/>
              <a:cs typeface="Times"/>
              <a:sym typeface="Times"/>
            </a:endParaRPr>
          </a:p>
          <a:p>
            <a:pPr marL="0" lvl="0" indent="0" algn="r"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06" name="Google Shape;306;p39"/>
          <p:cNvSpPr txBox="1"/>
          <p:nvPr/>
        </p:nvSpPr>
        <p:spPr>
          <a:xfrm>
            <a:off x="851300" y="494475"/>
            <a:ext cx="901800" cy="782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 sz="2100" b="1">
                <a:solidFill>
                  <a:schemeClr val="dk1"/>
                </a:solidFill>
                <a:latin typeface="Twentieth Century"/>
                <a:ea typeface="Twentieth Century"/>
                <a:cs typeface="Twentieth Century"/>
                <a:sym typeface="Twentieth Century"/>
              </a:rPr>
              <a:t>Votes</a:t>
            </a: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2100" b="1">
              <a:solidFill>
                <a:schemeClr val="dk1"/>
              </a:solidFill>
              <a:latin typeface="Twentieth Century"/>
              <a:ea typeface="Twentieth Century"/>
              <a:cs typeface="Twentieth Century"/>
              <a:sym typeface="Twentieth Century"/>
            </a:endParaRPr>
          </a:p>
          <a:p>
            <a:pPr marL="0" lvl="0" indent="0" algn="l" rtl="0">
              <a:lnSpc>
                <a:spcPct val="115000"/>
              </a:lnSpc>
              <a:spcBef>
                <a:spcPts val="1200"/>
              </a:spcBef>
              <a:spcAft>
                <a:spcPts val="0"/>
              </a:spcAft>
              <a:buNone/>
            </a:pPr>
            <a:endParaRPr sz="1700">
              <a:solidFill>
                <a:schemeClr val="dk1"/>
              </a:solidFill>
              <a:latin typeface="Twentieth Century"/>
              <a:ea typeface="Twentieth Century"/>
              <a:cs typeface="Twentieth Century"/>
              <a:sym typeface="Twentieth Century"/>
            </a:endParaRPr>
          </a:p>
          <a:p>
            <a:pPr marL="457200" marR="0" lvl="0" indent="0" algn="l" rtl="0">
              <a:spcBef>
                <a:spcPts val="1200"/>
              </a:spcBef>
              <a:spcAft>
                <a:spcPts val="0"/>
              </a:spcAft>
              <a:buNone/>
            </a:pPr>
            <a:endParaRPr sz="1500">
              <a:solidFill>
                <a:srgbClr val="062858"/>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100"/>
              <a:buFont typeface="Arial"/>
              <a:buNone/>
            </a:pPr>
            <a:endParaRPr sz="1500">
              <a:solidFill>
                <a:srgbClr val="062858"/>
              </a:solidFill>
              <a:latin typeface="Roboto"/>
              <a:ea typeface="Roboto"/>
              <a:cs typeface="Roboto"/>
              <a:sym typeface="Roboto"/>
            </a:endParaRPr>
          </a:p>
          <a:p>
            <a:pPr marL="0" marR="0" lvl="0" indent="0" algn="l" rtl="0">
              <a:spcBef>
                <a:spcPts val="0"/>
              </a:spcBef>
              <a:spcAft>
                <a:spcPts val="0"/>
              </a:spcAft>
              <a:buNone/>
            </a:pPr>
            <a:endParaRPr sz="2000">
              <a:solidFill>
                <a:srgbClr val="062858"/>
              </a:solidFill>
              <a:latin typeface="Twentieth Century"/>
              <a:ea typeface="Twentieth Century"/>
              <a:cs typeface="Twentieth Century"/>
              <a:sym typeface="Twentieth Century"/>
            </a:endParaRPr>
          </a:p>
        </p:txBody>
      </p:sp>
      <p:graphicFrame>
        <p:nvGraphicFramePr>
          <p:cNvPr id="307" name="Google Shape;307;p39"/>
          <p:cNvGraphicFramePr/>
          <p:nvPr>
            <p:extLst>
              <p:ext uri="{D42A27DB-BD31-4B8C-83A1-F6EECF244321}">
                <p14:modId xmlns:p14="http://schemas.microsoft.com/office/powerpoint/2010/main" val="3567329205"/>
              </p:ext>
            </p:extLst>
          </p:nvPr>
        </p:nvGraphicFramePr>
        <p:xfrm>
          <a:off x="796450" y="997975"/>
          <a:ext cx="7293850" cy="4144980"/>
        </p:xfrm>
        <a:graphic>
          <a:graphicData uri="http://schemas.openxmlformats.org/drawingml/2006/table">
            <a:tbl>
              <a:tblPr>
                <a:tableStyleId>{08F9307A-0B5B-464F-924F-999C77223E5F}</a:tableStyleId>
              </a:tblPr>
              <a:tblGrid>
                <a:gridCol w="2501300">
                  <a:extLst>
                    <a:ext uri="{9D8B030D-6E8A-4147-A177-3AD203B41FA5}">
                      <a16:colId xmlns:a16="http://schemas.microsoft.com/office/drawing/2014/main" val="20000"/>
                    </a:ext>
                  </a:extLst>
                </a:gridCol>
                <a:gridCol w="748650">
                  <a:extLst>
                    <a:ext uri="{9D8B030D-6E8A-4147-A177-3AD203B41FA5}">
                      <a16:colId xmlns:a16="http://schemas.microsoft.com/office/drawing/2014/main" val="20001"/>
                    </a:ext>
                  </a:extLst>
                </a:gridCol>
                <a:gridCol w="1289300">
                  <a:extLst>
                    <a:ext uri="{9D8B030D-6E8A-4147-A177-3AD203B41FA5}">
                      <a16:colId xmlns:a16="http://schemas.microsoft.com/office/drawing/2014/main" val="20002"/>
                    </a:ext>
                  </a:extLst>
                </a:gridCol>
                <a:gridCol w="783275">
                  <a:extLst>
                    <a:ext uri="{9D8B030D-6E8A-4147-A177-3AD203B41FA5}">
                      <a16:colId xmlns:a16="http://schemas.microsoft.com/office/drawing/2014/main" val="20003"/>
                    </a:ext>
                  </a:extLst>
                </a:gridCol>
                <a:gridCol w="1068450">
                  <a:extLst>
                    <a:ext uri="{9D8B030D-6E8A-4147-A177-3AD203B41FA5}">
                      <a16:colId xmlns:a16="http://schemas.microsoft.com/office/drawing/2014/main" val="20004"/>
                    </a:ext>
                  </a:extLst>
                </a:gridCol>
                <a:gridCol w="902875">
                  <a:extLst>
                    <a:ext uri="{9D8B030D-6E8A-4147-A177-3AD203B41FA5}">
                      <a16:colId xmlns:a16="http://schemas.microsoft.com/office/drawing/2014/main" val="20005"/>
                    </a:ext>
                  </a:extLst>
                </a:gridCol>
              </a:tblGrid>
              <a:tr h="381000">
                <a:tc>
                  <a:txBody>
                    <a:bodyPr/>
                    <a:lstStyle/>
                    <a:p>
                      <a:pPr marL="0" lvl="0" indent="0" algn="ctr" rtl="0">
                        <a:spcBef>
                          <a:spcPts val="0"/>
                        </a:spcBef>
                        <a:spcAft>
                          <a:spcPts val="0"/>
                        </a:spcAft>
                        <a:buNone/>
                      </a:pPr>
                      <a:r>
                        <a:rPr lang="en" sz="1300" dirty="0"/>
                        <a:t>STWG Member</a:t>
                      </a:r>
                      <a:endParaRPr sz="1300" dirty="0"/>
                    </a:p>
                  </a:txBody>
                  <a:tcPr marL="91425" marR="91425" marT="91425" marB="91425" anchor="ctr"/>
                </a:tc>
                <a:tc>
                  <a:txBody>
                    <a:bodyPr/>
                    <a:lstStyle/>
                    <a:p>
                      <a:pPr marL="0" lvl="0" indent="0" algn="ctr" rtl="0">
                        <a:spcBef>
                          <a:spcPts val="0"/>
                        </a:spcBef>
                        <a:spcAft>
                          <a:spcPts val="0"/>
                        </a:spcAft>
                        <a:buNone/>
                      </a:pPr>
                      <a:r>
                        <a:rPr lang="en" sz="1300" dirty="0"/>
                        <a:t>Vote in Favor</a:t>
                      </a:r>
                      <a:endParaRPr sz="1300" dirty="0"/>
                    </a:p>
                  </a:txBody>
                  <a:tcPr marL="91425" marR="91425" marT="91425" marB="91425" anchor="ctr"/>
                </a:tc>
                <a:tc>
                  <a:txBody>
                    <a:bodyPr/>
                    <a:lstStyle/>
                    <a:p>
                      <a:pPr marL="0" lvl="0" indent="0" algn="ctr" rtl="0">
                        <a:spcBef>
                          <a:spcPts val="0"/>
                        </a:spcBef>
                        <a:spcAft>
                          <a:spcPts val="0"/>
                        </a:spcAft>
                        <a:buNone/>
                      </a:pPr>
                      <a:r>
                        <a:rPr lang="en" sz="1300" dirty="0"/>
                        <a:t>Vote in Favor w/Stipulations</a:t>
                      </a:r>
                      <a:endParaRPr sz="1300" dirty="0"/>
                    </a:p>
                  </a:txBody>
                  <a:tcPr marL="91425" marR="91425" marT="91425" marB="91425" anchor="ctr"/>
                </a:tc>
                <a:tc>
                  <a:txBody>
                    <a:bodyPr/>
                    <a:lstStyle/>
                    <a:p>
                      <a:pPr marL="0" lvl="0" indent="0" algn="ctr" rtl="0">
                        <a:spcBef>
                          <a:spcPts val="0"/>
                        </a:spcBef>
                        <a:spcAft>
                          <a:spcPts val="0"/>
                        </a:spcAft>
                        <a:buNone/>
                      </a:pPr>
                      <a:r>
                        <a:rPr lang="en" sz="1300" dirty="0"/>
                        <a:t>Vote Against</a:t>
                      </a:r>
                      <a:endParaRPr sz="1300" dirty="0"/>
                    </a:p>
                  </a:txBody>
                  <a:tcPr marL="91425" marR="91425" marT="91425" marB="91425" anchor="ctr"/>
                </a:tc>
                <a:tc>
                  <a:txBody>
                    <a:bodyPr/>
                    <a:lstStyle/>
                    <a:p>
                      <a:pPr marL="0" lvl="0" indent="0" algn="ctr" rtl="0">
                        <a:spcBef>
                          <a:spcPts val="0"/>
                        </a:spcBef>
                        <a:spcAft>
                          <a:spcPts val="0"/>
                        </a:spcAft>
                        <a:buNone/>
                      </a:pPr>
                      <a:r>
                        <a:rPr lang="en" sz="1300" dirty="0"/>
                        <a:t>Abstention</a:t>
                      </a:r>
                      <a:endParaRPr sz="1300" dirty="0"/>
                    </a:p>
                  </a:txBody>
                  <a:tcPr marL="91425" marR="91425" marT="91425" marB="91425" anchor="ctr"/>
                </a:tc>
                <a:tc>
                  <a:txBody>
                    <a:bodyPr/>
                    <a:lstStyle/>
                    <a:p>
                      <a:pPr marL="0" lvl="0" indent="0" algn="ctr" rtl="0">
                        <a:spcBef>
                          <a:spcPts val="0"/>
                        </a:spcBef>
                        <a:spcAft>
                          <a:spcPts val="0"/>
                        </a:spcAft>
                        <a:buNone/>
                      </a:pPr>
                      <a:r>
                        <a:rPr lang="en" sz="1300" dirty="0"/>
                        <a:t>Absence</a:t>
                      </a:r>
                      <a:endParaRPr sz="1300" dirty="0"/>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a:spcBef>
                          <a:spcPts val="0"/>
                        </a:spcBef>
                        <a:spcAft>
                          <a:spcPts val="0"/>
                        </a:spcAft>
                        <a:buNone/>
                      </a:pPr>
                      <a:r>
                        <a:rPr lang="en-US" sz="1200" b="0" i="0" u="none" strike="noStrike" noProof="0" dirty="0"/>
                        <a:t>Jawwaad Rasheed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a:spcBef>
                          <a:spcPts val="0"/>
                        </a:spcBef>
                        <a:spcAft>
                          <a:spcPts val="0"/>
                        </a:spcAft>
                        <a:buNone/>
                      </a:pPr>
                      <a:r>
                        <a:rPr lang="en-US" sz="1200" b="0" i="0" u="none" strike="noStrike" noProof="0" dirty="0">
                          <a:latin typeface="Arial"/>
                        </a:rPr>
                        <a:t>Jason Scharf </a:t>
                      </a:r>
                      <a:endParaRPr lang="en" sz="1200" u="none" strike="noStrike" noProof="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a:spcBef>
                          <a:spcPts val="0"/>
                        </a:spcBef>
                        <a:spcAft>
                          <a:spcPts val="0"/>
                        </a:spcAft>
                        <a:buNone/>
                      </a:pPr>
                      <a:r>
                        <a:rPr lang="en-US" sz="1200" b="0" i="0" u="none" strike="noStrike" noProof="0" dirty="0">
                          <a:latin typeface="Arial"/>
                        </a:rPr>
                        <a:t>Daniel Schwarz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200" dirty="0"/>
                        <a:t>Michelle </a:t>
                      </a:r>
                      <a:r>
                        <a:rPr lang="en" sz="1200" dirty="0" err="1"/>
                        <a:t>Sczpanski</a:t>
                      </a:r>
                      <a:endParaRPr lang="en-US"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a:spcBef>
                          <a:spcPts val="0"/>
                        </a:spcBef>
                        <a:spcAft>
                          <a:spcPts val="0"/>
                        </a:spcAft>
                        <a:buNone/>
                      </a:pPr>
                      <a:r>
                        <a:rPr lang="en" sz="1200" b="0" i="0" u="none" strike="noStrike" noProof="0" dirty="0">
                          <a:latin typeface="Arial"/>
                        </a:rPr>
                        <a:t>1st DC Richard Shoff </a:t>
                      </a:r>
                      <a:endParaRPr lang="en-US"/>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a:spcBef>
                          <a:spcPts val="0"/>
                        </a:spcBef>
                        <a:spcAft>
                          <a:spcPts val="0"/>
                        </a:spcAft>
                        <a:buNone/>
                      </a:pPr>
                      <a:r>
                        <a:rPr lang="en-US" sz="1200" b="0" i="0" u="none" strike="noStrike" noProof="0" dirty="0">
                          <a:latin typeface="Arial"/>
                        </a:rPr>
                        <a:t>Jen Tifft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a:spcBef>
                          <a:spcPts val="0"/>
                        </a:spcBef>
                        <a:spcAft>
                          <a:spcPts val="0"/>
                        </a:spcAft>
                        <a:buNone/>
                      </a:pPr>
                      <a:r>
                        <a:rPr lang="en-US" sz="1200" b="0" i="0" u="none" strike="noStrike" noProof="0" dirty="0">
                          <a:latin typeface="Arial"/>
                        </a:rPr>
                        <a:t>Mujtaba </a:t>
                      </a:r>
                      <a:r>
                        <a:rPr lang="en-US" sz="1200" b="0" i="0" u="none" strike="noStrike" noProof="0" dirty="0" err="1">
                          <a:latin typeface="Arial"/>
                        </a:rPr>
                        <a:t>Tirmizey</a:t>
                      </a:r>
                      <a:r>
                        <a:rPr lang="en-US" sz="1200" b="0" i="0" u="none" strike="noStrike" noProof="0" dirty="0">
                          <a:latin typeface="Arial"/>
                        </a:rPr>
                        <a:t>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a:spcBef>
                          <a:spcPts val="0"/>
                        </a:spcBef>
                        <a:spcAft>
                          <a:spcPts val="0"/>
                        </a:spcAft>
                        <a:buNone/>
                      </a:pPr>
                      <a:endParaRPr sz="1200" b="0" i="0" u="none" strike="noStrike" noProof="0" dirty="0">
                        <a:latin typeface="Aria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a:spcBef>
                          <a:spcPts val="0"/>
                        </a:spcBef>
                        <a:spcAft>
                          <a:spcPts val="0"/>
                        </a:spcAft>
                        <a:buNone/>
                      </a:pPr>
                      <a:endParaRPr sz="1200" b="0" i="0" u="none" strike="noStrike" noProof="0" dirty="0">
                        <a:latin typeface="Aria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50945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291825" y="271275"/>
            <a:ext cx="67350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Coming Up</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3" name="Google Shape;235;p29">
            <a:extLst>
              <a:ext uri="{FF2B5EF4-FFF2-40B4-BE49-F238E27FC236}">
                <a16:creationId xmlns:a16="http://schemas.microsoft.com/office/drawing/2014/main" id="{A0533E9A-E628-5792-2CC4-F47C92071CA5}"/>
              </a:ext>
            </a:extLst>
          </p:cNvPr>
          <p:cNvSpPr txBox="1"/>
          <p:nvPr/>
        </p:nvSpPr>
        <p:spPr>
          <a:xfrm>
            <a:off x="457200" y="1122925"/>
            <a:ext cx="7977684"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dirty="0">
                <a:solidFill>
                  <a:srgbClr val="062858"/>
                </a:solidFill>
                <a:latin typeface="Twentieth Century"/>
                <a:ea typeface="Twentieth Century"/>
                <a:cs typeface="Twentieth Century"/>
              </a:rPr>
              <a:t>ALPR: Nico to work on integrating the STWG comments to the final recommendation to the Mayor</a:t>
            </a:r>
            <a:endParaRPr lang="en-US"/>
          </a:p>
          <a:p>
            <a:pPr marL="457200" indent="-355600">
              <a:buClr>
                <a:srgbClr val="062858"/>
              </a:buClr>
              <a:buSzPts val="2000"/>
              <a:buFont typeface="Twentieth Century"/>
              <a:buChar char="●"/>
            </a:pPr>
            <a:r>
              <a:rPr lang="en" sz="2000" dirty="0">
                <a:solidFill>
                  <a:srgbClr val="062858"/>
                </a:solidFill>
                <a:latin typeface="Twentieth Century"/>
                <a:ea typeface="Twentieth Century"/>
                <a:cs typeface="Twentieth Century"/>
              </a:rPr>
              <a:t>New Technology: Code Enforcement Director, Jake Dishaw, to speak about a new technology request for body cameras for Code Enforcement Inspectors.</a:t>
            </a:r>
          </a:p>
          <a:p>
            <a:pPr marL="457200" indent="-355600">
              <a:buClr>
                <a:srgbClr val="062858"/>
              </a:buClr>
              <a:buSzPts val="2000"/>
              <a:buFont typeface="Twentieth Century"/>
              <a:buChar char="●"/>
            </a:pPr>
            <a:r>
              <a:rPr lang="en" sz="2000" dirty="0">
                <a:solidFill>
                  <a:srgbClr val="062858"/>
                </a:solidFill>
                <a:latin typeface="Twentieth Century"/>
                <a:ea typeface="Twentieth Century"/>
                <a:cs typeface="Twentieth Century"/>
              </a:rPr>
              <a:t>Citywide Technology Audit: Continue to integrate the work done on various sections</a:t>
            </a:r>
          </a:p>
          <a:p>
            <a:pPr marL="457200" indent="-355600">
              <a:buClr>
                <a:srgbClr val="062858"/>
              </a:buClr>
              <a:buSzPts val="2000"/>
              <a:buFont typeface="Twentieth Century"/>
              <a:buChar char="●"/>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r>
              <a:rPr lang="en" sz="2000" dirty="0">
                <a:solidFill>
                  <a:srgbClr val="062858"/>
                </a:solidFill>
                <a:latin typeface="Twentieth Century"/>
                <a:ea typeface="Twentieth Century"/>
                <a:cs typeface="Twentieth Century"/>
              </a:rPr>
              <a:t>Review sessions with department heads</a:t>
            </a:r>
          </a:p>
          <a:p>
            <a:pPr marL="457200" lvl="8" indent="-355600">
              <a:buClr>
                <a:srgbClr val="062858"/>
              </a:buClr>
              <a:buSzPts val="2000"/>
              <a:buFont typeface="Wingdings"/>
              <a:buChar char="Ø"/>
            </a:pPr>
            <a:r>
              <a:rPr lang="en" sz="2000" dirty="0">
                <a:solidFill>
                  <a:srgbClr val="062858"/>
                </a:solidFill>
                <a:latin typeface="Twentieth Century"/>
                <a:ea typeface="Twentieth Century"/>
                <a:cs typeface="Twentieth Century"/>
              </a:rPr>
              <a:t>Provide feedback</a:t>
            </a:r>
          </a:p>
          <a:p>
            <a:pPr marL="457200" lvl="8" indent="-355600">
              <a:buClr>
                <a:srgbClr val="062858"/>
              </a:buClr>
              <a:buSzPts val="2000"/>
              <a:buFont typeface="Wingdings"/>
              <a:buChar char="Ø"/>
            </a:pPr>
            <a:r>
              <a:rPr lang="en" sz="2000" dirty="0">
                <a:solidFill>
                  <a:srgbClr val="062858"/>
                </a:solidFill>
                <a:latin typeface="Twentieth Century"/>
                <a:ea typeface="Twentieth Century"/>
                <a:cs typeface="Twentieth Century"/>
              </a:rPr>
              <a:t>Final draft</a:t>
            </a: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a:p>
            <a:pPr marL="457200" lvl="8" indent="-355600">
              <a:buClr>
                <a:srgbClr val="062858"/>
              </a:buClr>
              <a:buSzPts val="2000"/>
              <a:buFont typeface="Wingdings"/>
              <a:buChar char="Ø"/>
            </a:pPr>
            <a:endParaRPr lang="en" sz="2000">
              <a:solidFill>
                <a:srgbClr val="062858"/>
              </a:solidFill>
              <a:latin typeface="Twentieth Century"/>
              <a:ea typeface="Twentieth Century"/>
              <a:cs typeface="Twentieth Centur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55" name="Google Shape;255;p32"/>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Questions</a:t>
            </a:r>
            <a:endParaRPr sz="3600" b="1">
              <a:solidFill>
                <a:srgbClr val="B98E00"/>
              </a:solidFill>
              <a:latin typeface="Times"/>
              <a:ea typeface="Times"/>
              <a:cs typeface="Times"/>
              <a:sym typeface="Times"/>
            </a:endParaRPr>
          </a:p>
        </p:txBody>
      </p:sp>
      <p:sp>
        <p:nvSpPr>
          <p:cNvPr id="256" name="Google Shape;256;p32"/>
          <p:cNvSpPr/>
          <p:nvPr/>
        </p:nvSpPr>
        <p:spPr>
          <a:xfrm>
            <a:off x="3505200" y="1506450"/>
            <a:ext cx="2133600" cy="2130600"/>
          </a:xfrm>
          <a:prstGeom prst="ellipse">
            <a:avLst/>
          </a:prstGeom>
          <a:solidFill>
            <a:srgbClr val="06285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txBox="1"/>
          <p:nvPr/>
        </p:nvSpPr>
        <p:spPr>
          <a:xfrm>
            <a:off x="3666000" y="1256250"/>
            <a:ext cx="1812000" cy="26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Google Shape;234;p29"/>
          <p:cNvSpPr txBox="1">
            <a:spLocks noGrp="1"/>
          </p:cNvSpPr>
          <p:nvPr>
            <p:ph type="dt" idx="4294967295"/>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235" name="Google Shape;235;p29"/>
          <p:cNvSpPr txBox="1"/>
          <p:nvPr/>
        </p:nvSpPr>
        <p:spPr>
          <a:xfrm>
            <a:off x="457200" y="1122925"/>
            <a:ext cx="4309023" cy="3644400"/>
          </a:xfrm>
          <a:prstGeom prst="rect">
            <a:avLst/>
          </a:prstGeom>
          <a:noFill/>
          <a:ln>
            <a:noFill/>
          </a:ln>
        </p:spPr>
        <p:txBody>
          <a:bodyPr spcFirstLastPara="1" wrap="square" lIns="91425" tIns="45700" rIns="91425" bIns="45700" anchor="t" anchorCtr="0">
            <a:noAutofit/>
          </a:bodyPr>
          <a:lstStyle/>
          <a:p>
            <a:pPr marL="457200" indent="-355600">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The template that we put together so far can be viewed </a:t>
            </a:r>
            <a:r>
              <a:rPr lang="en" sz="2000">
                <a:solidFill>
                  <a:srgbClr val="062858"/>
                </a:solidFill>
                <a:latin typeface="Twentieth Century"/>
                <a:ea typeface="Twentieth Century"/>
                <a:cs typeface="Twentieth Century"/>
                <a:sym typeface="Twentieth Century"/>
                <a:hlinkClick r:id="rId3"/>
              </a:rPr>
              <a:t>here</a:t>
            </a:r>
            <a:r>
              <a:rPr lang="en" sz="2000">
                <a:solidFill>
                  <a:srgbClr val="062858"/>
                </a:solidFill>
                <a:latin typeface="Twentieth Century"/>
                <a:ea typeface="Twentieth Century"/>
                <a:cs typeface="Twentieth Century"/>
                <a:sym typeface="Twentieth Century"/>
              </a:rPr>
              <a:t>:</a:t>
            </a:r>
          </a:p>
          <a:p>
            <a:pPr marL="457200" indent="-355600">
              <a:buClr>
                <a:srgbClr val="062858"/>
              </a:buClr>
              <a:buSzPts val="2000"/>
              <a:buFont typeface="Twentieth Century"/>
              <a:buChar char="●"/>
            </a:pPr>
            <a:r>
              <a:rPr lang="en" sz="2000">
                <a:solidFill>
                  <a:srgbClr val="062858"/>
                </a:solidFill>
                <a:latin typeface="Twentieth Century"/>
              </a:rPr>
              <a:t>Review updates on different sections</a:t>
            </a:r>
            <a:endParaRPr lang="en"/>
          </a:p>
          <a:p>
            <a:pPr marL="101600" lvl="2">
              <a:buClr>
                <a:srgbClr val="062858"/>
              </a:buClr>
              <a:buSzPts val="2000"/>
            </a:pPr>
            <a:endParaRPr lang="en" sz="2000">
              <a:solidFill>
                <a:srgbClr val="062858"/>
              </a:solidFill>
              <a:latin typeface="Twentieth Century"/>
              <a:ea typeface="Twentieth Century"/>
              <a:cs typeface="Twentieth Century"/>
            </a:endParaRPr>
          </a:p>
        </p:txBody>
      </p:sp>
      <p:sp>
        <p:nvSpPr>
          <p:cNvPr id="236" name="Google Shape;236;p29"/>
          <p:cNvSpPr txBox="1"/>
          <p:nvPr/>
        </p:nvSpPr>
        <p:spPr>
          <a:xfrm>
            <a:off x="457200" y="664525"/>
            <a:ext cx="4392600" cy="45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200" b="1">
                <a:solidFill>
                  <a:srgbClr val="062858"/>
                </a:solidFill>
                <a:latin typeface="Twentieth Century"/>
                <a:ea typeface="Twentieth Century"/>
                <a:cs typeface="Twentieth Century"/>
                <a:sym typeface="Twentieth Century"/>
              </a:rPr>
              <a:t>City Wide Technology Audit</a:t>
            </a:r>
            <a:endParaRPr sz="2200">
              <a:solidFill>
                <a:srgbClr val="062858"/>
              </a:solidFill>
              <a:latin typeface="Twentieth Century"/>
              <a:ea typeface="Twentieth Century"/>
              <a:cs typeface="Twentieth Century"/>
              <a:sym typeface="Twentieth Century"/>
            </a:endParaRPr>
          </a:p>
        </p:txBody>
      </p:sp>
      <p:pic>
        <p:nvPicPr>
          <p:cNvPr id="3" name="Picture 3">
            <a:extLst>
              <a:ext uri="{FF2B5EF4-FFF2-40B4-BE49-F238E27FC236}">
                <a16:creationId xmlns:a16="http://schemas.microsoft.com/office/drawing/2014/main" id="{DBF86E0B-1369-80A9-8CF0-3F78905CAB84}"/>
              </a:ext>
            </a:extLst>
          </p:cNvPr>
          <p:cNvPicPr>
            <a:picLocks noChangeAspect="1"/>
          </p:cNvPicPr>
          <p:nvPr/>
        </p:nvPicPr>
        <p:blipFill>
          <a:blip r:embed="rId4"/>
          <a:stretch>
            <a:fillRect/>
          </a:stretch>
        </p:blipFill>
        <p:spPr>
          <a:xfrm>
            <a:off x="4465320" y="840985"/>
            <a:ext cx="4335780" cy="3636790"/>
          </a:xfrm>
          <a:prstGeom prst="rect">
            <a:avLst/>
          </a:prstGeom>
        </p:spPr>
      </p:pic>
    </p:spTree>
    <p:extLst>
      <p:ext uri="{BB962C8B-B14F-4D97-AF65-F5344CB8AC3E}">
        <p14:creationId xmlns:p14="http://schemas.microsoft.com/office/powerpoint/2010/main" val="199811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62858"/>
        </a:solid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0" y="1232900"/>
            <a:ext cx="9144000" cy="1909500"/>
          </a:xfrm>
          <a:prstGeom prst="rect">
            <a:avLst/>
          </a:prstGeom>
          <a:noFill/>
          <a:ln>
            <a:noFill/>
          </a:ln>
        </p:spPr>
        <p:txBody>
          <a:bodyPr spcFirstLastPara="1" wrap="square" lIns="91425" tIns="45700" rIns="91425" bIns="45700" anchor="ctr" anchorCtr="0">
            <a:noAutofit/>
          </a:bodyPr>
          <a:lstStyle/>
          <a:p>
            <a:pPr>
              <a:lnSpc>
                <a:spcPct val="114999"/>
              </a:lnSpc>
            </a:pPr>
            <a:r>
              <a:rPr lang="en" sz="4800" b="1">
                <a:solidFill>
                  <a:srgbClr val="F2F2F2"/>
                </a:solidFill>
                <a:latin typeface="Libre Baskerville"/>
                <a:sym typeface="Libre Baskerville"/>
              </a:rPr>
              <a:t>Reference Slides</a:t>
            </a:r>
            <a:endParaRPr lang="en-US">
              <a:solidFill>
                <a:srgbClr val="000000"/>
              </a:solidFill>
              <a:ea typeface="Libre Baskerville"/>
            </a:endParaRPr>
          </a:p>
        </p:txBody>
      </p:sp>
      <p:sp>
        <p:nvSpPr>
          <p:cNvPr id="110" name="Google Shape;11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Tree>
    <p:extLst>
      <p:ext uri="{BB962C8B-B14F-4D97-AF65-F5344CB8AC3E}">
        <p14:creationId xmlns:p14="http://schemas.microsoft.com/office/powerpoint/2010/main" val="30644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rgbClr val="062858"/>
              </a:buClr>
              <a:buSzPts val="1500"/>
              <a:buFont typeface="Twentieth Century"/>
              <a:buChar char="●"/>
            </a:pPr>
            <a:r>
              <a:rPr lang="en" sz="1500" b="1">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Samsara:</a:t>
            </a:r>
            <a:r>
              <a:rPr lang="en" sz="1500">
                <a:solidFill>
                  <a:srgbClr val="062858"/>
                </a:solidFill>
                <a:latin typeface="Twentieth Century"/>
                <a:ea typeface="Twentieth Century"/>
                <a:cs typeface="Twentieth Century"/>
                <a:sym typeface="Twentieth Century"/>
              </a:rPr>
              <a:t> Fleet management technology </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lang="en" sz="1500" b="1">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marL="457200" lvl="0" indent="-323850" algn="l" rtl="0">
              <a:spcBef>
                <a:spcPts val="0"/>
              </a:spcBef>
              <a:spcAft>
                <a:spcPts val="0"/>
              </a:spcAft>
              <a:buClr>
                <a:schemeClr val="accent1"/>
              </a:buClr>
              <a:buSzPts val="1500"/>
              <a:buFont typeface="Calibri"/>
              <a:buChar char="●"/>
            </a:pPr>
            <a:r>
              <a:rPr lang="en" sz="1500" b="1">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marL="457200" lvl="0" indent="0" algn="l" rtl="0">
              <a:spcBef>
                <a:spcPts val="0"/>
              </a:spcBef>
              <a:spcAft>
                <a:spcPts val="0"/>
              </a:spcAft>
              <a:buNone/>
            </a:pPr>
            <a:endParaRPr sz="1500">
              <a:solidFill>
                <a:srgbClr val="062858"/>
              </a:solidFill>
              <a:highlight>
                <a:srgbClr val="9FC5E8"/>
              </a:highlight>
              <a:latin typeface="Twentieth Century"/>
              <a:ea typeface="Twentieth Century"/>
              <a:cs typeface="Twentieth Century"/>
              <a:sym typeface="Twentieth Century"/>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a:p>
            <a:pPr marL="0" lvl="0" indent="0" algn="l" rtl="0">
              <a:spcBef>
                <a:spcPts val="0"/>
              </a:spcBef>
              <a:spcAft>
                <a:spcPts val="0"/>
              </a:spcAft>
              <a:buNone/>
            </a:pP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a:spLocks noGrp="1"/>
          </p:cNvSpPr>
          <p:nvPr>
            <p:ph type="title"/>
          </p:nvPr>
        </p:nvSpPr>
        <p:spPr>
          <a:xfrm>
            <a:off x="3288550" y="271275"/>
            <a:ext cx="5738400" cy="1228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200" b="1">
                <a:solidFill>
                  <a:srgbClr val="062858"/>
                </a:solidFill>
                <a:latin typeface="Twentieth Century"/>
                <a:ea typeface="Twentieth Century"/>
                <a:cs typeface="Twentieth Century"/>
                <a:sym typeface="Twentieth Century"/>
              </a:rPr>
              <a:t>Past 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62858"/>
              </a:buClr>
              <a:buSzPts val="1500"/>
              <a:buFont typeface="Calibri"/>
              <a:buChar char="●"/>
            </a:pPr>
            <a:r>
              <a:rPr lang="en" sz="1500" b="1">
                <a:solidFill>
                  <a:srgbClr val="062858"/>
                </a:solidFill>
                <a:latin typeface="Twentieth Century"/>
                <a:ea typeface="Twentieth Century"/>
                <a:cs typeface="Twentieth Century"/>
                <a:sym typeface="Twentieth Century"/>
              </a:rPr>
              <a:t>Cyclomedia:</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marL="914400" lvl="1" indent="-323850" algn="l" rtl="0">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b="1">
              <a:solidFill>
                <a:srgbClr val="1F497D"/>
              </a:solidFill>
              <a:latin typeface="Twentieth Century"/>
              <a:ea typeface="Twentieth Century"/>
              <a:cs typeface="Twentieth Century"/>
              <a:sym typeface="Twentieth Century"/>
            </a:endParaRPr>
          </a:p>
          <a:p>
            <a:pPr marL="457200" lvl="0" indent="-323850" algn="l" rtl="0">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Dataminr</a:t>
            </a:r>
            <a:r>
              <a:rPr lang="en" sz="1500">
                <a:solidFill>
                  <a:srgbClr val="1F497D"/>
                </a:solidFill>
                <a:latin typeface="Twentieth Century"/>
                <a:ea typeface="Twentieth Century"/>
                <a:cs typeface="Twentieth Century"/>
                <a:sym typeface="Twentieth Century"/>
              </a:rPr>
              <a:t>: Social Media monitoring of violent posts.</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staff met with STWG on 6/21/2022.</a:t>
            </a:r>
            <a:endParaRPr sz="1500">
              <a:solidFill>
                <a:srgbClr val="1F497D"/>
              </a:solidFill>
              <a:highlight>
                <a:srgbClr val="9FC5E8"/>
              </a:highlight>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chemeClr val="accent1"/>
              </a:buClr>
              <a:buSzPts val="1500"/>
              <a:buFont typeface="Twentieth Century"/>
              <a:buChar char="○"/>
            </a:pPr>
            <a:r>
              <a:rPr lang="en" sz="1500">
                <a:solidFill>
                  <a:srgbClr val="1F497D"/>
                </a:solidFill>
                <a:highlight>
                  <a:srgbClr val="9FC5E8"/>
                </a:highlight>
                <a:latin typeface="Twentieth Century"/>
                <a:ea typeface="Twentieth Century"/>
                <a:cs typeface="Twentieth Century"/>
                <a:sym typeface="Twentieth Century"/>
              </a:rPr>
              <a:t>Dataminr then removed their offer of service on 6/21/2022.</a:t>
            </a:r>
            <a:endParaRPr sz="1500">
              <a:solidFill>
                <a:srgbClr val="1F497D"/>
              </a:solidFill>
              <a:highlight>
                <a:srgbClr val="9FC5E8"/>
              </a:highlight>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Rubicon</a:t>
            </a:r>
            <a:r>
              <a:rPr lang="en" sz="1500">
                <a:solidFill>
                  <a:srgbClr val="1F497D"/>
                </a:solidFill>
                <a:latin typeface="Twentieth Century"/>
                <a:ea typeface="Twentieth Century"/>
                <a:cs typeface="Twentieth Century"/>
                <a:sym typeface="Twentieth Century"/>
              </a:rPr>
              <a:t>: Vehicle route optimization software</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9/27/22 and this was determined to not be a form of Surveillance</a:t>
            </a:r>
            <a:endParaRPr sz="1500">
              <a:solidFill>
                <a:srgbClr val="1F497D"/>
              </a:solidFill>
              <a:latin typeface="Twentieth Century"/>
              <a:ea typeface="Twentieth Century"/>
              <a:cs typeface="Twentieth Century"/>
              <a:sym typeface="Twentieth Century"/>
            </a:endParaRPr>
          </a:p>
          <a:p>
            <a:pPr marL="457200" marR="0" lvl="0" indent="-323850" algn="l" rtl="0">
              <a:lnSpc>
                <a:spcPct val="100000"/>
              </a:lnSpc>
              <a:spcBef>
                <a:spcPts val="0"/>
              </a:spcBef>
              <a:spcAft>
                <a:spcPts val="0"/>
              </a:spcAft>
              <a:buClr>
                <a:srgbClr val="1F497D"/>
              </a:buClr>
              <a:buSzPts val="1500"/>
              <a:buFont typeface="Twentieth Century"/>
              <a:buChar char="●"/>
            </a:pPr>
            <a:r>
              <a:rPr lang="en" sz="1500" b="1">
                <a:solidFill>
                  <a:srgbClr val="1F497D"/>
                </a:solidFill>
                <a:latin typeface="Twentieth Century"/>
                <a:ea typeface="Twentieth Century"/>
                <a:cs typeface="Twentieth Century"/>
                <a:sym typeface="Twentieth Century"/>
              </a:rPr>
              <a:t>Opticom</a:t>
            </a:r>
            <a:r>
              <a:rPr lang="en" sz="1500">
                <a:solidFill>
                  <a:srgbClr val="1F497D"/>
                </a:solidFill>
                <a:latin typeface="Twentieth Century"/>
                <a:ea typeface="Twentieth Century"/>
                <a:cs typeface="Twentieth Century"/>
                <a:sym typeface="Twentieth Century"/>
              </a:rPr>
              <a:t>: Software that in an event of an emergency the Fire Department could switch the traffic lights on their route to turn green for them.</a:t>
            </a:r>
            <a:endParaRPr sz="1500">
              <a:solidFill>
                <a:srgbClr val="1F497D"/>
              </a:solidFill>
              <a:latin typeface="Twentieth Century"/>
              <a:ea typeface="Twentieth Century"/>
              <a:cs typeface="Twentieth Century"/>
              <a:sym typeface="Twentieth Century"/>
            </a:endParaRPr>
          </a:p>
          <a:p>
            <a:pPr marL="914400" marR="0" lvl="1" indent="-323850" algn="l" rtl="0">
              <a:lnSpc>
                <a:spcPct val="100000"/>
              </a:lnSpc>
              <a:spcBef>
                <a:spcPts val="0"/>
              </a:spcBef>
              <a:spcAft>
                <a:spcPts val="0"/>
              </a:spcAft>
              <a:buClr>
                <a:srgbClr val="1F497D"/>
              </a:buClr>
              <a:buSzPts val="1500"/>
              <a:buFont typeface="Twentieth Century"/>
              <a:buChar char="○"/>
            </a:pPr>
            <a:r>
              <a:rPr lang="en" sz="1500">
                <a:solidFill>
                  <a:srgbClr val="1F497D"/>
                </a:solidFill>
                <a:latin typeface="Twentieth Century"/>
                <a:ea typeface="Twentieth Century"/>
                <a:cs typeface="Twentieth Century"/>
                <a:sym typeface="Twentieth Century"/>
              </a:rPr>
              <a:t>STWG met on 12/06/22 and this was determined to not be a form of Surveillance</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04800" y="594122"/>
            <a:ext cx="8229600" cy="777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a:latin typeface="Times"/>
                <a:ea typeface="Times"/>
                <a:cs typeface="Times"/>
                <a:sym typeface="Times"/>
              </a:rPr>
              <a:t>Review</a:t>
            </a:r>
            <a:endParaRPr sz="3600" b="1">
              <a:solidFill>
                <a:srgbClr val="B98E00"/>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endParaRPr sz="3600" b="1">
              <a:solidFill>
                <a:srgbClr val="B98E00"/>
              </a:solidFill>
              <a:latin typeface="Times"/>
              <a:ea typeface="Times"/>
              <a:cs typeface="Times"/>
              <a:sym typeface="Times"/>
            </a:endParaRPr>
          </a:p>
        </p:txBody>
      </p:sp>
      <p:sp>
        <p:nvSpPr>
          <p:cNvPr id="147" name="Google Shape;147;p22"/>
          <p:cNvSpPr txBox="1">
            <a:spLocks noGrp="1"/>
          </p:cNvSpPr>
          <p:nvPr>
            <p:ph type="body" idx="1"/>
          </p:nvPr>
        </p:nvSpPr>
        <p:spPr>
          <a:xfrm>
            <a:off x="555550" y="841325"/>
            <a:ext cx="3796800" cy="530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b="1"/>
              <a:t>Internal Norms</a:t>
            </a:r>
            <a:endParaRPr sz="1700"/>
          </a:p>
          <a:p>
            <a:pPr marL="0" lvl="0" indent="0" algn="l" rtl="0">
              <a:spcBef>
                <a:spcPts val="360"/>
              </a:spcBef>
              <a:spcAft>
                <a:spcPts val="0"/>
              </a:spcAft>
              <a:buNone/>
            </a:pPr>
            <a:endParaRPr sz="1700"/>
          </a:p>
        </p:txBody>
      </p:sp>
      <p:sp>
        <p:nvSpPr>
          <p:cNvPr id="148" name="Google Shape;148;p22"/>
          <p:cNvSpPr txBox="1">
            <a:spLocks noGrp="1"/>
          </p:cNvSpPr>
          <p:nvPr>
            <p:ph type="body" idx="1"/>
          </p:nvPr>
        </p:nvSpPr>
        <p:spPr>
          <a:xfrm>
            <a:off x="960500" y="4658225"/>
            <a:ext cx="5361900" cy="485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100" u="sng">
                <a:solidFill>
                  <a:schemeClr val="hlink"/>
                </a:solidFill>
                <a:hlinkClick r:id="rId3"/>
              </a:rPr>
              <a:t>View Attendance and Guest Norms</a:t>
            </a:r>
            <a:endParaRPr sz="1700"/>
          </a:p>
          <a:p>
            <a:pPr marL="0" lvl="0" indent="0" algn="l" rtl="0">
              <a:spcBef>
                <a:spcPts val="360"/>
              </a:spcBef>
              <a:spcAft>
                <a:spcPts val="0"/>
              </a:spcAft>
              <a:buNone/>
            </a:pPr>
            <a:endParaRPr sz="1700"/>
          </a:p>
        </p:txBody>
      </p:sp>
      <p:sp>
        <p:nvSpPr>
          <p:cNvPr id="149" name="Google Shape;149;p22"/>
          <p:cNvSpPr txBox="1"/>
          <p:nvPr/>
        </p:nvSpPr>
        <p:spPr>
          <a:xfrm>
            <a:off x="457200" y="1371725"/>
            <a:ext cx="8686800" cy="32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External Participants:</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Documentation for Community Review: </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b="1">
                <a:solidFill>
                  <a:schemeClr val="dk1"/>
                </a:solidFill>
                <a:latin typeface="Calibri"/>
                <a:ea typeface="Calibri"/>
                <a:cs typeface="Calibri"/>
                <a:sym typeface="Calibri"/>
              </a:rPr>
              <a:t>Letter of Commitment:</a:t>
            </a:r>
            <a:endParaRPr sz="1200" b="1">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marL="0" lvl="0" indent="0" algn="l" rtl="0">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b="1">
                <a:solidFill>
                  <a:srgbClr val="062858"/>
                </a:solidFill>
                <a:latin typeface="Calibri"/>
                <a:ea typeface="Calibri"/>
                <a:cs typeface="Calibri"/>
                <a:sym typeface="Calibri"/>
              </a:rPr>
              <a:t>Service Level Agreements (SLAs)</a:t>
            </a:r>
            <a:endParaRPr sz="2300" b="1">
              <a:solidFill>
                <a:srgbClr val="062858"/>
              </a:solidFill>
              <a:latin typeface="Calibri"/>
              <a:ea typeface="Calibri"/>
              <a:cs typeface="Calibri"/>
              <a:sym typeface="Calibri"/>
            </a:endParaRPr>
          </a:p>
          <a:p>
            <a:pPr marL="0" lvl="0" indent="0" algn="l" rtl="0">
              <a:spcBef>
                <a:spcPts val="0"/>
              </a:spcBef>
              <a:spcAft>
                <a:spcPts val="0"/>
              </a:spcAft>
              <a:buNone/>
            </a:pPr>
            <a:endParaRPr sz="1500">
              <a:solidFill>
                <a:srgbClr val="062858"/>
              </a:solidFill>
              <a:latin typeface="Calibri"/>
              <a:ea typeface="Calibri"/>
              <a:cs typeface="Calibri"/>
              <a:sym typeface="Calibri"/>
            </a:endParaRPr>
          </a:p>
        </p:txBody>
      </p:sp>
      <p:sp>
        <p:nvSpPr>
          <p:cNvPr id="156" name="Google Shape;156;p23"/>
          <p:cNvSpPr txBox="1">
            <a:spLocks noGrp="1"/>
          </p:cNvSpPr>
          <p:nvPr>
            <p:ph type="title"/>
          </p:nvPr>
        </p:nvSpPr>
        <p:spPr>
          <a:xfrm>
            <a:off x="876550" y="262725"/>
            <a:ext cx="78102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r>
              <a:rPr lang="en" sz="3600" b="1">
                <a:solidFill>
                  <a:srgbClr val="B98E00"/>
                </a:solidFill>
                <a:latin typeface="Times"/>
                <a:ea typeface="Times"/>
                <a:cs typeface="Times"/>
                <a:sym typeface="Times"/>
              </a:rPr>
              <a:t>Review</a:t>
            </a:r>
            <a:endParaRPr sz="3600" b="1">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txBox="1"/>
          <p:nvPr/>
        </p:nvSpPr>
        <p:spPr>
          <a:xfrm>
            <a:off x="688175" y="17781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Initial submission to determination of surveillance </a:t>
            </a:r>
            <a:endParaRPr>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76500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Short duration meeting to vote on technology exemptions</a:t>
            </a:r>
            <a:endParaRPr>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p:nvPr/>
        </p:nvSpPr>
        <p:spPr>
          <a:xfrm>
            <a:off x="4841825"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Public comment period:</a:t>
            </a:r>
            <a:endParaRPr>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a:latin typeface="Twentieth Century"/>
                <a:ea typeface="Twentieth Century"/>
                <a:cs typeface="Twentieth Century"/>
                <a:sym typeface="Twentieth Century"/>
              </a:rPr>
              <a:t>Issuance of press release </a:t>
            </a:r>
            <a:endParaRPr>
              <a:latin typeface="Twentieth Century"/>
              <a:ea typeface="Twentieth Century"/>
              <a:cs typeface="Twentieth Century"/>
              <a:sym typeface="Twentieth Century"/>
            </a:endParaRPr>
          </a:p>
          <a:p>
            <a:pPr marL="457200" lvl="0" indent="-317500" algn="just" rtl="0">
              <a:spcBef>
                <a:spcPts val="0"/>
              </a:spcBef>
              <a:spcAft>
                <a:spcPts val="0"/>
              </a:spcAft>
              <a:buSzPts val="1400"/>
              <a:buFont typeface="Twentieth Century"/>
              <a:buChar char="●"/>
            </a:pPr>
            <a:r>
              <a:rPr lang="en">
                <a:latin typeface="Twentieth Century"/>
                <a:ea typeface="Twentieth Century"/>
                <a:cs typeface="Twentieth Century"/>
                <a:sym typeface="Twentieth Century"/>
              </a:rPr>
              <a:t>Council meeting</a:t>
            </a:r>
            <a:endParaRPr>
              <a:latin typeface="Twentieth Century"/>
              <a:ea typeface="Twentieth Century"/>
              <a:cs typeface="Twentieth Century"/>
              <a:sym typeface="Twentieth Century"/>
            </a:endParaRPr>
          </a:p>
          <a:p>
            <a:pPr marL="0" lvl="0" indent="0" algn="ctr" rtl="0">
              <a:spcBef>
                <a:spcPts val="0"/>
              </a:spcBef>
              <a:spcAft>
                <a:spcPts val="0"/>
              </a:spcAft>
              <a:buNone/>
            </a:pP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 For now public input will be received via a Google Form and in the future will be on the new website.</a:t>
            </a:r>
            <a:endParaRPr>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6979850" y="1778150"/>
            <a:ext cx="157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wentieth Century"/>
                <a:ea typeface="Twentieth Century"/>
                <a:cs typeface="Twentieth Century"/>
                <a:sym typeface="Twentieth Century"/>
              </a:rPr>
              <a:t>Submission of finalized form (by dept.) to time of recommendation. </a:t>
            </a:r>
            <a:endParaRPr>
              <a:latin typeface="Twentieth Century"/>
              <a:ea typeface="Twentieth Century"/>
              <a:cs typeface="Twentieth Century"/>
              <a:sym typeface="Twentieth Century"/>
            </a:endParaRPr>
          </a:p>
          <a:p>
            <a:pPr marL="0" lvl="0" indent="0" algn="ctr" rtl="0">
              <a:spcBef>
                <a:spcPts val="0"/>
              </a:spcBef>
              <a:spcAft>
                <a:spcPts val="0"/>
              </a:spcAft>
              <a:buNone/>
            </a:pPr>
            <a:endParaRPr>
              <a:latin typeface="Twentieth Century"/>
              <a:ea typeface="Twentieth Century"/>
              <a:cs typeface="Twentieth Century"/>
              <a:sym typeface="Twentieth Century"/>
            </a:endParaRPr>
          </a:p>
          <a:p>
            <a:pPr marL="0" lvl="0" indent="0" algn="ctr" rtl="0">
              <a:spcBef>
                <a:spcPts val="0"/>
              </a:spcBef>
              <a:spcAft>
                <a:spcPts val="0"/>
              </a:spcAft>
              <a:buNone/>
            </a:pPr>
            <a:r>
              <a:rPr lang="en">
                <a:latin typeface="Twentieth Century"/>
                <a:ea typeface="Twentieth Century"/>
                <a:cs typeface="Twentieth Century"/>
                <a:sym typeface="Twentieth Century"/>
              </a:rPr>
              <a:t>Group will individually research; departments will get follow-up questions; group to vote yes/no;  and submit recommendation.</a:t>
            </a:r>
            <a:endParaRPr>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name="adj1" fmla="val 1140"/>
              <a:gd name="adj2" fmla="val 57386"/>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6033450" y="1057950"/>
            <a:ext cx="2993100" cy="2505000"/>
          </a:xfrm>
          <a:prstGeom prst="wedgeRectCallout">
            <a:avLst>
              <a:gd name="adj1" fmla="val -24197"/>
              <a:gd name="adj2" fmla="val 58021"/>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3036604" y="1060449"/>
            <a:ext cx="2897700" cy="2505000"/>
          </a:xfrm>
          <a:prstGeom prst="wedgeRectCallout">
            <a:avLst>
              <a:gd name="adj1" fmla="val 1261"/>
              <a:gd name="adj2" fmla="val 5781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a:off x="7151750" y="4040775"/>
            <a:ext cx="1998600" cy="0"/>
          </a:xfrm>
          <a:prstGeom prst="straightConnector1">
            <a:avLst/>
          </a:prstGeom>
          <a:noFill/>
          <a:ln w="38100" cap="flat" cmpd="sng">
            <a:solidFill>
              <a:srgbClr val="053259"/>
            </a:solidFill>
            <a:prstDash val="dash"/>
            <a:round/>
            <a:headEnd type="none" w="med" len="med"/>
            <a:tailEnd type="none" w="med" len="med"/>
          </a:ln>
        </p:spPr>
      </p:cxnSp>
      <p:cxnSp>
        <p:nvCxnSpPr>
          <p:cNvPr id="177" name="Google Shape;177;p24"/>
          <p:cNvCxnSpPr>
            <a:endCxn id="178" idx="6"/>
          </p:cNvCxnSpPr>
          <p:nvPr/>
        </p:nvCxnSpPr>
        <p:spPr>
          <a:xfrm>
            <a:off x="-7425" y="4028475"/>
            <a:ext cx="7066500" cy="12300"/>
          </a:xfrm>
          <a:prstGeom prst="straightConnector1">
            <a:avLst/>
          </a:prstGeom>
          <a:noFill/>
          <a:ln w="38100" cap="flat" cmpd="sng">
            <a:solidFill>
              <a:srgbClr val="053259"/>
            </a:solidFill>
            <a:prstDash val="solid"/>
            <a:round/>
            <a:headEnd type="none" w="med" len="med"/>
            <a:tailEnd type="none" w="med" len="med"/>
          </a:ln>
        </p:spPr>
      </p:cxnSp>
      <p:sp>
        <p:nvSpPr>
          <p:cNvPr id="179" name="Google Shape;179;p24"/>
          <p:cNvSpPr/>
          <p:nvPr/>
        </p:nvSpPr>
        <p:spPr>
          <a:xfrm>
            <a:off x="1235025" y="3786375"/>
            <a:ext cx="508800" cy="508800"/>
          </a:xfrm>
          <a:prstGeom prst="ellipse">
            <a:avLst/>
          </a:prstGeom>
          <a:solidFill>
            <a:schemeClr val="accent5"/>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4045050" y="3786375"/>
            <a:ext cx="508800" cy="508800"/>
          </a:xfrm>
          <a:prstGeom prst="ellipse">
            <a:avLst/>
          </a:prstGeom>
          <a:solidFill>
            <a:schemeClr val="accent6"/>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6550275" y="3786375"/>
            <a:ext cx="508800" cy="508800"/>
          </a:xfrm>
          <a:prstGeom prst="ellipse">
            <a:avLst/>
          </a:prstGeom>
          <a:solidFill>
            <a:schemeClr val="accent1"/>
          </a:solidFill>
          <a:ln w="38100" cap="flat" cmpd="sng">
            <a:solidFill>
              <a:srgbClr val="0532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p:nvPr/>
        </p:nvSpPr>
        <p:spPr>
          <a:xfrm>
            <a:off x="899325" y="4332775"/>
            <a:ext cx="11802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Short Term</a:t>
            </a:r>
            <a:endParaRPr lang="en-US" sz="1100">
              <a:solidFill>
                <a:srgbClr val="434343"/>
              </a:solidFill>
              <a:latin typeface="Nunito"/>
              <a:ea typeface="Nunito"/>
              <a:cs typeface="Nunito"/>
            </a:endParaRPr>
          </a:p>
          <a:p>
            <a:pPr algn="ctr"/>
            <a:r>
              <a:rPr lang="en" sz="1100">
                <a:solidFill>
                  <a:srgbClr val="434343"/>
                </a:solidFill>
                <a:latin typeface="Nunito"/>
                <a:ea typeface="Nunito"/>
                <a:cs typeface="Nunito"/>
                <a:sym typeface="Nunito"/>
              </a:rPr>
              <a:t>(April – June 2022)</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Update STWG </a:t>
            </a:r>
            <a:r>
              <a:rPr lang="en" b="1">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marL="457200" lvl="0" indent="-317500" algn="ctr" rtl="0">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Connect with other </a:t>
            </a:r>
            <a:r>
              <a:rPr lang="en" b="1">
                <a:solidFill>
                  <a:schemeClr val="accent5"/>
                </a:solidFill>
                <a:latin typeface="Nunito"/>
                <a:ea typeface="Nunito"/>
                <a:cs typeface="Nunito"/>
                <a:sym typeface="Nunito"/>
              </a:rPr>
              <a:t>cities doing surv. tech work</a:t>
            </a:r>
            <a:endParaRPr b="1">
              <a:solidFill>
                <a:schemeClr val="accent5"/>
              </a:solidFill>
              <a:latin typeface="Nunito"/>
              <a:ea typeface="Nunito"/>
              <a:cs typeface="Nunito"/>
              <a:sym typeface="Nunito"/>
            </a:endParaRPr>
          </a:p>
          <a:p>
            <a:pPr marL="0" lvl="0" indent="0" algn="ctr" rtl="0">
              <a:spcBef>
                <a:spcPts val="1000"/>
              </a:spcBef>
              <a:spcAft>
                <a:spcPts val="0"/>
              </a:spcAft>
              <a:buNone/>
            </a:pP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(October – December 2022)</a:t>
            </a:r>
            <a:endParaRPr sz="1100">
              <a:solidFill>
                <a:srgbClr val="434343"/>
              </a:solidFill>
              <a:latin typeface="Nunito"/>
              <a:ea typeface="Nunito"/>
              <a:cs typeface="Nunito"/>
              <a:sym typeface="Nunito"/>
            </a:endParaRPr>
          </a:p>
        </p:txBody>
      </p:sp>
      <p:sp>
        <p:nvSpPr>
          <p:cNvPr id="184" name="Google Shape;184;p24"/>
          <p:cNvSpPr txBox="1"/>
          <p:nvPr/>
        </p:nvSpPr>
        <p:spPr>
          <a:xfrm>
            <a:off x="3623100" y="4332775"/>
            <a:ext cx="1352700" cy="69246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algn="ctr"/>
            <a:r>
              <a:rPr lang="en" sz="1100">
                <a:solidFill>
                  <a:srgbClr val="434343"/>
                </a:solidFill>
                <a:latin typeface="Nunito"/>
                <a:ea typeface="Nunito"/>
                <a:cs typeface="Nunito"/>
                <a:sym typeface="Nunito"/>
              </a:rPr>
              <a:t>(July – September 2022)</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Revamp our approach to </a:t>
            </a:r>
            <a:r>
              <a:rPr lang="en" b="1">
                <a:solidFill>
                  <a:schemeClr val="accent6"/>
                </a:solidFill>
                <a:latin typeface="Nunito"/>
                <a:ea typeface="Nunito"/>
                <a:cs typeface="Nunito"/>
                <a:sym typeface="Nunito"/>
              </a:rPr>
              <a:t>community engagement</a:t>
            </a:r>
            <a:endParaRPr b="1">
              <a:solidFill>
                <a:schemeClr val="accent6"/>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Complete Citywide </a:t>
            </a:r>
            <a:r>
              <a:rPr lang="en" b="1">
                <a:solidFill>
                  <a:schemeClr val="accent6"/>
                </a:solidFill>
                <a:latin typeface="Nunito"/>
                <a:ea typeface="Nunito"/>
                <a:cs typeface="Nunito"/>
                <a:sym typeface="Nunito"/>
              </a:rPr>
              <a:t>departmental training</a:t>
            </a:r>
            <a:endParaRPr b="1">
              <a:solidFill>
                <a:schemeClr val="accent6"/>
              </a:solidFill>
              <a:latin typeface="Nunito"/>
              <a:ea typeface="Nunito"/>
              <a:cs typeface="Nunito"/>
              <a:sym typeface="Nunito"/>
            </a:endParaRPr>
          </a:p>
          <a:p>
            <a:pPr marL="457200" lvl="0" indent="-317500" algn="ctr" rtl="0">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lang="en" b="1">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marL="0" lvl="0" indent="0" algn="ctr" rtl="0">
              <a:spcBef>
                <a:spcPts val="1000"/>
              </a:spcBef>
              <a:spcAft>
                <a:spcPts val="0"/>
              </a:spcAft>
              <a:buNone/>
            </a:pPr>
            <a:r>
              <a:rPr lang="en">
                <a:solidFill>
                  <a:srgbClr val="053259"/>
                </a:solidFill>
                <a:latin typeface="Nunito"/>
                <a:ea typeface="Nunito"/>
                <a:cs typeface="Nunito"/>
                <a:sym typeface="Nunito"/>
              </a:rPr>
              <a:t>Release an </a:t>
            </a:r>
            <a:r>
              <a:rPr lang="en" b="1">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marL="457200" lvl="0" indent="-317500" algn="ctr" rtl="0">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a:spLocks noGrp="1"/>
          </p:cNvSpPr>
          <p:nvPr>
            <p:ph type="title"/>
          </p:nvPr>
        </p:nvSpPr>
        <p:spPr>
          <a:xfrm>
            <a:off x="228600" y="262725"/>
            <a:ext cx="8458500" cy="588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B98E00"/>
              </a:buClr>
              <a:buSzPts val="4000"/>
              <a:buFont typeface="Times New Roman"/>
              <a:buNone/>
            </a:pPr>
            <a:r>
              <a:rPr lang="en" sz="3600" b="1">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7C70E738D2341ACC476898727D7D8" ma:contentTypeVersion="13" ma:contentTypeDescription="Create a new document." ma:contentTypeScope="" ma:versionID="7dcabe6f3abf410d4c74b08122370784">
  <xsd:schema xmlns:xsd="http://www.w3.org/2001/XMLSchema" xmlns:xs="http://www.w3.org/2001/XMLSchema" xmlns:p="http://schemas.microsoft.com/office/2006/metadata/properties" xmlns:ns2="f2dd283b-fe72-4368-9369-14106ca15908" xmlns:ns3="dd50af08-dafe-4872-9b84-5fcfa6e425e1" targetNamespace="http://schemas.microsoft.com/office/2006/metadata/properties" ma:root="true" ma:fieldsID="d8e6b217a9e7ceaa139ce92913a10276" ns2:_="" ns3:_="">
    <xsd:import namespace="f2dd283b-fe72-4368-9369-14106ca15908"/>
    <xsd:import namespace="dd50af08-dafe-4872-9b84-5fcfa6e425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d283b-fe72-4368-9369-14106ca1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152add7-5887-4f90-affc-90feb7f3e72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50af08-dafe-4872-9b84-5fcfa6e425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00280c9-b160-42c6-a6a9-ae13e0bdb9ee}" ma:internalName="TaxCatchAll" ma:showField="CatchAllData" ma:web="dd50af08-dafe-4872-9b84-5fcfa6e425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50af08-dafe-4872-9b84-5fcfa6e425e1" xsi:nil="true"/>
    <lcf76f155ced4ddcb4097134ff3c332f xmlns="f2dd283b-fe72-4368-9369-14106ca1590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14F95F-C7C0-4C54-9841-587011180597}">
  <ds:schemaRefs>
    <ds:schemaRef ds:uri="dd50af08-dafe-4872-9b84-5fcfa6e425e1"/>
    <ds:schemaRef ds:uri="f2dd283b-fe72-4368-9369-14106ca1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553BB3-448E-47C5-A785-58988EACDCA8}">
  <ds:schemaRefs>
    <ds:schemaRef ds:uri="dd50af08-dafe-4872-9b84-5fcfa6e425e1"/>
    <ds:schemaRef ds:uri="f2dd283b-fe72-4368-9369-14106ca1590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9B5BF2C-C1C1-4AB5-85B1-7E92E94F1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26</Slides>
  <Notes>26</Notes>
  <HiddenSlides>1</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City of Syracuse No. #5</vt:lpstr>
      <vt:lpstr>Simple Light</vt:lpstr>
      <vt:lpstr>Surveillance Technology Working Group  Meeting #44 4/18/2023</vt:lpstr>
      <vt:lpstr>Agenda</vt:lpstr>
      <vt:lpstr>Reference Slides</vt:lpstr>
      <vt:lpstr>Review </vt:lpstr>
      <vt:lpstr>Review </vt:lpstr>
      <vt:lpstr>Review </vt:lpstr>
      <vt:lpstr>Review </vt:lpstr>
      <vt:lpstr>Review</vt:lpstr>
      <vt:lpstr>STWG Long Term Plan (Review)</vt:lpstr>
      <vt:lpstr>STWG Long Term Plan (Review)</vt:lpstr>
      <vt:lpstr>Technology Audit Roadmap (Review) </vt:lpstr>
      <vt:lpstr>Definition  </vt:lpstr>
      <vt:lpstr>Technology Audit </vt:lpstr>
      <vt:lpstr>Meeting slides</vt:lpstr>
      <vt:lpstr>PowerPoint Presentation</vt:lpstr>
      <vt:lpstr>LPR Technology Summary </vt:lpstr>
      <vt:lpstr>PowerPoint Presentation</vt:lpstr>
      <vt:lpstr>PowerPoint Presentation</vt:lpstr>
      <vt:lpstr>PowerPoint Presentation</vt:lpstr>
      <vt:lpstr>PowerPoint Presentation</vt:lpstr>
      <vt:lpstr>PowerPoint Presentation</vt:lpstr>
      <vt:lpstr> </vt:lpstr>
      <vt:lpstr>    </vt:lpstr>
      <vt:lpstr>Coming Up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Technology Working Group  Meeting #40 1/31/2023</dc:title>
  <cp:revision>152</cp:revision>
  <dcterms:modified xsi:type="dcterms:W3CDTF">2023-04-18T20:47:35Z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0x0101007F97C70E738D2341ACC476898727D7D8</vt:lpwstr>
  </property>
  <property fmtid="{D5CDD505-2E9C-101B-9397-08002B2CF9AE}" pid="3" name="MediaServiceImageTags">
    <vt:lpwstr/>
  </property>
</Properties>
</file>