
<file path=[Content_Types].xml><?xml version="1.0" encoding="utf-8"?>
<Types xmlns="http://schemas.openxmlformats.org/package/2006/content-types">
  <Default Extension="rels" ContentType="application/vnd.openxmlformats-package.relationships+xml"/>
  <Default Extension="fntdata" ContentType="application/x-fontdata"/>
  <Default Extension="xml" ContentType="application/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entation.xml" ContentType="application/vnd.openxmlformats-officedocument.presentationml.presentation.main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2" Type="http://schemas.openxmlformats.org/officeDocument/2006/relationships/custom-properties" Target="docProps/custom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3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</p:sldIdLst>
  <p:sldSz cy="5143500" cx="9144000"/>
  <p:notesSz cx="6858000" cy="9144000"/>
  <p:embeddedFontLst>
    <p:embeddedFont>
      <p:font typeface="Roboto"/>
      <p:regular r:id="rId27"/>
      <p:bold r:id="rId28"/>
      <p:italic r:id="rId29"/>
      <p:boldItalic r:id="rId30"/>
    </p:embeddedFont>
    <p:embeddedFont>
      <p:font typeface="Nunito"/>
      <p:regular r:id="rId31"/>
      <p:bold r:id="rId32"/>
      <p:italic r:id="rId33"/>
      <p:boldItalic r:id="rId34"/>
    </p:embeddedFont>
    <p:embeddedFont>
      <p:font typeface="Poppins"/>
      <p:regular r:id="rId35"/>
      <p:bold r:id="rId36"/>
      <p:italic r:id="rId37"/>
      <p:boldItalic r:id="rId38"/>
    </p:embeddedFont>
    <p:embeddedFont>
      <p:font typeface="Libre Baskerville"/>
      <p:regular r:id="rId39"/>
      <p:bold r:id="rId40"/>
      <p:italic r:id="rId4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003">
          <p15:clr>
            <a:srgbClr val="A4A3A4"/>
          </p15:clr>
        </p15:guide>
        <p15:guide id="2" pos="144">
          <p15:clr>
            <a:srgbClr val="A4A3A4"/>
          </p15:clr>
        </p15:guide>
        <p15:guide id="3" pos="5616">
          <p15:clr>
            <a:srgbClr val="9AA0A6"/>
          </p15:clr>
        </p15:guide>
        <p15:guide id="4" orient="horz" pos="288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08F9307A-0B5B-464F-924F-999C77223E5F}">
  <a:tblStyle styleId="{08F9307A-0B5B-464F-924F-999C77223E5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03" orient="horz"/>
        <p:guide pos="144"/>
        <p:guide pos="5616"/>
        <p:guide pos="288" orient="horz"/>
      </p:guideLst>
    </p:cSldViewPr>
  </p:slideViewPr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0.xml"/><Relationship Id="rId13" Type="http://schemas.openxmlformats.org/officeDocument/2006/relationships/slide" Target="slides/slide7.xml"/><Relationship Id="rId39" Type="http://schemas.openxmlformats.org/officeDocument/2006/relationships/font" Target="fonts/LibreBaskerville-regular.fntdata"/><Relationship Id="rId18" Type="http://schemas.openxmlformats.org/officeDocument/2006/relationships/slide" Target="slides/slide12.xml"/><Relationship Id="rId21" Type="http://schemas.openxmlformats.org/officeDocument/2006/relationships/slide" Target="slides/slide15.xml"/><Relationship Id="rId34" Type="http://schemas.openxmlformats.org/officeDocument/2006/relationships/font" Target="fonts/Nunito-boldItalic.fntdata"/><Relationship Id="rId42" Type="http://schemas.openxmlformats.org/officeDocument/2006/relationships/customXml" Target="../customXml/item1.xml"/><Relationship Id="rId7" Type="http://schemas.openxmlformats.org/officeDocument/2006/relationships/slide" Target="slides/slide1.xml"/><Relationship Id="rId20" Type="http://schemas.openxmlformats.org/officeDocument/2006/relationships/slide" Target="slides/slide14.xml"/><Relationship Id="rId41" Type="http://schemas.openxmlformats.org/officeDocument/2006/relationships/font" Target="fonts/LibreBaskerville-italic.fntdata"/><Relationship Id="rId2" Type="http://schemas.openxmlformats.org/officeDocument/2006/relationships/viewProps" Target="viewProps.xml"/><Relationship Id="rId29" Type="http://schemas.openxmlformats.org/officeDocument/2006/relationships/font" Target="fonts/Roboto-italic.fntdata"/><Relationship Id="rId16" Type="http://schemas.openxmlformats.org/officeDocument/2006/relationships/slide" Target="slides/slide10.xml"/><Relationship Id="rId40" Type="http://schemas.openxmlformats.org/officeDocument/2006/relationships/font" Target="fonts/LibreBaskerville-bold.fntdata"/><Relationship Id="rId24" Type="http://schemas.openxmlformats.org/officeDocument/2006/relationships/slide" Target="slides/slide18.xml"/><Relationship Id="rId1" Type="http://schemas.openxmlformats.org/officeDocument/2006/relationships/theme" Target="theme/theme2.xml"/><Relationship Id="rId6" Type="http://schemas.openxmlformats.org/officeDocument/2006/relationships/notesMaster" Target="notesMasters/notesMaster1.xml"/><Relationship Id="rId11" Type="http://schemas.openxmlformats.org/officeDocument/2006/relationships/slide" Target="slides/slide5.xml"/><Relationship Id="rId32" Type="http://schemas.openxmlformats.org/officeDocument/2006/relationships/font" Target="fonts/Nunito-bold.fntdata"/><Relationship Id="rId37" Type="http://schemas.openxmlformats.org/officeDocument/2006/relationships/font" Target="fonts/Poppins-italic.fntdata"/><Relationship Id="rId23" Type="http://schemas.openxmlformats.org/officeDocument/2006/relationships/slide" Target="slides/slide17.xml"/><Relationship Id="rId28" Type="http://schemas.openxmlformats.org/officeDocument/2006/relationships/font" Target="fonts/Roboto-bold.fntdata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36" Type="http://schemas.openxmlformats.org/officeDocument/2006/relationships/font" Target="fonts/Poppins-bold.fntdata"/><Relationship Id="rId31" Type="http://schemas.openxmlformats.org/officeDocument/2006/relationships/font" Target="fonts/Nunito-regular.fntdata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4" Type="http://schemas.openxmlformats.org/officeDocument/2006/relationships/customXml" Target="../customXml/item3.xml"/><Relationship Id="rId22" Type="http://schemas.openxmlformats.org/officeDocument/2006/relationships/slide" Target="slides/slide16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7" Type="http://schemas.openxmlformats.org/officeDocument/2006/relationships/font" Target="fonts/Roboto-regular.fntdata"/><Relationship Id="rId30" Type="http://schemas.openxmlformats.org/officeDocument/2006/relationships/font" Target="fonts/Roboto-boldItalic.fntdata"/><Relationship Id="rId35" Type="http://schemas.openxmlformats.org/officeDocument/2006/relationships/font" Target="fonts/Poppins-regular.fntdata"/><Relationship Id="rId14" Type="http://schemas.openxmlformats.org/officeDocument/2006/relationships/slide" Target="slides/slide8.xml"/><Relationship Id="rId43" Type="http://schemas.openxmlformats.org/officeDocument/2006/relationships/customXml" Target="../customXml/item2.xml"/><Relationship Id="rId8" Type="http://schemas.openxmlformats.org/officeDocument/2006/relationships/slide" Target="slides/slide2.xml"/><Relationship Id="rId3" Type="http://schemas.openxmlformats.org/officeDocument/2006/relationships/presProps" Target="presProps.xml"/><Relationship Id="rId25" Type="http://schemas.openxmlformats.org/officeDocument/2006/relationships/slide" Target="slides/slide19.xml"/><Relationship Id="rId33" Type="http://schemas.openxmlformats.org/officeDocument/2006/relationships/font" Target="fonts/Nunito-italic.fntdata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38" Type="http://schemas.openxmlformats.org/officeDocument/2006/relationships/font" Target="fonts/Poppins-bold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7c11150254_3_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g7c11150254_3_89:notes"/>
          <p:cNvSpPr/>
          <p:nvPr>
            <p:ph idx="2" type="sldImg"/>
          </p:nvPr>
        </p:nvSpPr>
        <p:spPr>
          <a:xfrm>
            <a:off x="397565" y="685488"/>
            <a:ext cx="6062869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fe5db85010_1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Google Shape;201;gfe5db85010_1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196f439572b_3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g196f439572b_3_0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137592578d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g137592578d4_0_6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20357e2b91f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g20357e2b91f_0_8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20357e2b91f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9" name="Google Shape;239;g20357e2b91f_0_15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137592578d4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6" name="Google Shape;246;g137592578d4_0_11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98eb1c9761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2" name="Google Shape;252;g98eb1c9761_0_17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g15a76529fd1_0_2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0" name="Google Shape;260;g15a76529fd1_0_212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g16a86d34f3c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7" name="Google Shape;267;g16a86d34f3c_1_0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g122555230c4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3" name="Google Shape;273;g122555230c4_0_11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86810c52c3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g86810c52c3_0_32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g122555230c4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0" name="Google Shape;280;g122555230c4_0_17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e221b901c8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ge221b901c8_0_2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fd41b7129d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gfd41b7129d_0_5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129277ffae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g129277ffae0_0_0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122555230c4_0_3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g122555230c4_0_389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dbab3d7879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gdbab3d7879_0_35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129277ffae0_0_6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129277ffae0_0_6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129277ffae0_0_7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129277ffae0_0_7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/>
          <p:nvPr>
            <p:ph type="title"/>
          </p:nvPr>
        </p:nvSpPr>
        <p:spPr>
          <a:xfrm>
            <a:off x="457200" y="285750"/>
            <a:ext cx="8229600" cy="77747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/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" sz="800" u="none" cap="none" strike="noStrike">
                <a:solidFill>
                  <a:srgbClr val="888888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b="0" i="0" sz="800" u="none" cap="none" strike="noStrike">
              <a:solidFill>
                <a:srgbClr val="88888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18" name="Google Shape;18;p2"/>
          <p:cNvCxnSpPr/>
          <p:nvPr/>
        </p:nvCxnSpPr>
        <p:spPr>
          <a:xfrm>
            <a:off x="457200" y="285750"/>
            <a:ext cx="8229600" cy="0"/>
          </a:xfrm>
          <a:prstGeom prst="straightConnector1">
            <a:avLst/>
          </a:prstGeom>
          <a:noFill/>
          <a:ln cap="flat" cmpd="sng" w="28575">
            <a:solidFill>
              <a:srgbClr val="062858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1792288" y="3600450"/>
            <a:ext cx="5486400" cy="42505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/>
          <p:nvPr>
            <p:ph idx="2" type="pic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75" name="Google Shape;75;p11"/>
          <p:cNvSpPr txBox="1"/>
          <p:nvPr>
            <p:ph idx="1" type="body"/>
          </p:nvPr>
        </p:nvSpPr>
        <p:spPr>
          <a:xfrm>
            <a:off x="1792288" y="4025503"/>
            <a:ext cx="5486400" cy="6036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76" name="Google Shape;76;p11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1"/>
          <p:cNvSpPr txBox="1"/>
          <p:nvPr/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800">
                <a:solidFill>
                  <a:srgbClr val="888888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sz="800">
              <a:solidFill>
                <a:srgbClr val="88888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type="title"/>
          </p:nvPr>
        </p:nvSpPr>
        <p:spPr>
          <a:xfrm>
            <a:off x="457200" y="285750"/>
            <a:ext cx="8229600" cy="77747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" type="body"/>
          </p:nvPr>
        </p:nvSpPr>
        <p:spPr>
          <a:xfrm rot="5400000">
            <a:off x="2874764" y="-1217414"/>
            <a:ext cx="3394472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2"/>
          <p:cNvSpPr txBox="1"/>
          <p:nvPr/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800">
                <a:solidFill>
                  <a:srgbClr val="888888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sz="800">
              <a:solidFill>
                <a:srgbClr val="88888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85" name="Google Shape;85;p12"/>
          <p:cNvCxnSpPr/>
          <p:nvPr/>
        </p:nvCxnSpPr>
        <p:spPr>
          <a:xfrm>
            <a:off x="457200" y="285750"/>
            <a:ext cx="8229600" cy="0"/>
          </a:xfrm>
          <a:prstGeom prst="straightConnector1">
            <a:avLst/>
          </a:prstGeom>
          <a:noFill/>
          <a:ln cap="flat" cmpd="sng" w="28575">
            <a:solidFill>
              <a:srgbClr val="062858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3"/>
          <p:cNvSpPr txBox="1"/>
          <p:nvPr>
            <p:ph type="title"/>
          </p:nvPr>
        </p:nvSpPr>
        <p:spPr>
          <a:xfrm rot="5400000">
            <a:off x="5503664" y="1411486"/>
            <a:ext cx="4308872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3"/>
          <p:cNvSpPr txBox="1"/>
          <p:nvPr>
            <p:ph idx="1" type="body"/>
          </p:nvPr>
        </p:nvSpPr>
        <p:spPr>
          <a:xfrm rot="5400000">
            <a:off x="1312664" y="-569714"/>
            <a:ext cx="4308872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" name="Google Shape;89;p13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3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3"/>
          <p:cNvSpPr txBox="1"/>
          <p:nvPr/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800">
                <a:solidFill>
                  <a:srgbClr val="888888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sz="800">
              <a:solidFill>
                <a:srgbClr val="88888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92" name="Google Shape;92;p13"/>
          <p:cNvCxnSpPr/>
          <p:nvPr/>
        </p:nvCxnSpPr>
        <p:spPr>
          <a:xfrm>
            <a:off x="457200" y="285750"/>
            <a:ext cx="8229600" cy="0"/>
          </a:xfrm>
          <a:prstGeom prst="straightConnector1">
            <a:avLst/>
          </a:prstGeom>
          <a:noFill/>
          <a:ln cap="flat" cmpd="sng" w="28575">
            <a:solidFill>
              <a:srgbClr val="062858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Section Header">
  <p:cSld name="1_Section Header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solidFill>
          <a:schemeClr val="dk2"/>
        </a:solidFill>
      </p:bgPr>
    </p:bg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99" name="Google Shape;99;p15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rtl="0">
              <a:spcBef>
                <a:spcPts val="640"/>
              </a:spcBef>
              <a:spcAft>
                <a:spcPts val="0"/>
              </a:spcAft>
              <a:buSzPts val="3200"/>
              <a:buChar char="•"/>
              <a:defRPr/>
            </a:lvl1pPr>
            <a:lvl2pPr indent="-406400" lvl="1" marL="914400" rtl="0">
              <a:spcBef>
                <a:spcPts val="560"/>
              </a:spcBef>
              <a:spcAft>
                <a:spcPts val="0"/>
              </a:spcAft>
              <a:buSzPts val="2800"/>
              <a:buChar char="–"/>
              <a:defRPr/>
            </a:lvl2pPr>
            <a:lvl3pPr indent="-381000" lvl="2" marL="1371600" rtl="0">
              <a:spcBef>
                <a:spcPts val="480"/>
              </a:spcBef>
              <a:spcAft>
                <a:spcPts val="0"/>
              </a:spcAft>
              <a:buSzPts val="2400"/>
              <a:buChar char="•"/>
              <a:defRPr/>
            </a:lvl3pPr>
            <a:lvl4pPr indent="-355600" lvl="3" marL="1828800" rtl="0">
              <a:spcBef>
                <a:spcPts val="400"/>
              </a:spcBef>
              <a:spcAft>
                <a:spcPts val="0"/>
              </a:spcAft>
              <a:buSzPts val="2000"/>
              <a:buChar char="–"/>
              <a:defRPr/>
            </a:lvl4pPr>
            <a:lvl5pPr indent="-355600" lvl="4" marL="2286000" rtl="0">
              <a:spcBef>
                <a:spcPts val="400"/>
              </a:spcBef>
              <a:spcAft>
                <a:spcPts val="0"/>
              </a:spcAft>
              <a:buSzPts val="2000"/>
              <a:buChar char="»"/>
              <a:defRPr/>
            </a:lvl5pPr>
            <a:lvl6pPr indent="-355600" lvl="5" marL="2743200" rtl="0">
              <a:spcBef>
                <a:spcPts val="400"/>
              </a:spcBef>
              <a:spcAft>
                <a:spcPts val="0"/>
              </a:spcAft>
              <a:buSzPts val="2000"/>
              <a:buChar char="•"/>
              <a:defRPr/>
            </a:lvl6pPr>
            <a:lvl7pPr indent="-355600" lvl="6" marL="3200400" rtl="0">
              <a:spcBef>
                <a:spcPts val="400"/>
              </a:spcBef>
              <a:spcAft>
                <a:spcPts val="0"/>
              </a:spcAft>
              <a:buSzPts val="2000"/>
              <a:buChar char="•"/>
              <a:defRPr/>
            </a:lvl7pPr>
            <a:lvl8pPr indent="-355600" lvl="7" marL="3657600" rtl="0">
              <a:spcBef>
                <a:spcPts val="400"/>
              </a:spcBef>
              <a:spcAft>
                <a:spcPts val="0"/>
              </a:spcAft>
              <a:buSzPts val="2000"/>
              <a:buChar char="•"/>
              <a:defRPr/>
            </a:lvl8pPr>
            <a:lvl9pPr indent="-355600" lvl="8" marL="4114800" rtl="0">
              <a:spcBef>
                <a:spcPts val="400"/>
              </a:spcBef>
              <a:spcAft>
                <a:spcPts val="0"/>
              </a:spcAft>
              <a:buSzPts val="2000"/>
              <a:buChar char="•"/>
              <a:defRPr/>
            </a:lvl9pPr>
          </a:lstStyle>
          <a:p/>
        </p:txBody>
      </p:sp>
      <p:sp>
        <p:nvSpPr>
          <p:cNvPr id="100" name="Google Shape;100;p1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03" name="Google Shape;103;p16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>
            <a:lvl1pPr indent="-304800" lvl="0" marL="457200" rtl="0">
              <a:spcBef>
                <a:spcPts val="640"/>
              </a:spcBef>
              <a:spcAft>
                <a:spcPts val="0"/>
              </a:spcAft>
              <a:buSzPts val="1200"/>
              <a:buChar char="•"/>
              <a:defRPr sz="1200"/>
            </a:lvl1pPr>
            <a:lvl2pPr indent="-304800" lvl="1" marL="914400" rtl="0">
              <a:spcBef>
                <a:spcPts val="56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spcBef>
                <a:spcPts val="480"/>
              </a:spcBef>
              <a:spcAft>
                <a:spcPts val="0"/>
              </a:spcAft>
              <a:buSzPts val="1200"/>
              <a:buChar char="•"/>
              <a:defRPr sz="1200"/>
            </a:lvl3pPr>
            <a:lvl4pPr indent="-304800" lvl="3" marL="1828800" rtl="0">
              <a:spcBef>
                <a:spcPts val="4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>
              <a:spcBef>
                <a:spcPts val="400"/>
              </a:spcBef>
              <a:spcAft>
                <a:spcPts val="0"/>
              </a:spcAft>
              <a:buSzPts val="1200"/>
              <a:buChar char="»"/>
              <a:defRPr sz="1200"/>
            </a:lvl5pPr>
            <a:lvl6pPr indent="-304800" lvl="5" marL="27432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 sz="1200"/>
            </a:lvl6pPr>
            <a:lvl7pPr indent="-304800" lvl="6" marL="32004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 sz="1200"/>
            </a:lvl7pPr>
            <a:lvl8pPr indent="-304800" lvl="7" marL="36576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 sz="1200"/>
            </a:lvl8pPr>
            <a:lvl9pPr indent="-304800" lvl="8" marL="41148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 sz="1200"/>
            </a:lvl9pPr>
          </a:lstStyle>
          <a:p/>
        </p:txBody>
      </p:sp>
      <p:sp>
        <p:nvSpPr>
          <p:cNvPr id="104" name="Google Shape;104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/>
          <p:nvPr>
            <p:ph type="title"/>
          </p:nvPr>
        </p:nvSpPr>
        <p:spPr>
          <a:xfrm>
            <a:off x="304800" y="594122"/>
            <a:ext cx="8229600" cy="77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  <a:defRPr b="1" sz="2400">
                <a:solidFill>
                  <a:srgbClr val="B98E00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" type="body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/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" sz="800" u="none" cap="none" strike="noStrike">
                <a:solidFill>
                  <a:srgbClr val="888888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b="0" i="0" sz="800" u="none" cap="none" strike="noStrike">
              <a:solidFill>
                <a:srgbClr val="88888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25" name="Google Shape;25;p3"/>
          <p:cNvCxnSpPr/>
          <p:nvPr/>
        </p:nvCxnSpPr>
        <p:spPr>
          <a:xfrm>
            <a:off x="457200" y="285750"/>
            <a:ext cx="8229600" cy="0"/>
          </a:xfrm>
          <a:prstGeom prst="straightConnector1">
            <a:avLst/>
          </a:prstGeom>
          <a:noFill/>
          <a:ln cap="flat" cmpd="sng" w="28575">
            <a:solidFill>
              <a:srgbClr val="062858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/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" sz="800" u="none" cap="none" strike="noStrike">
                <a:solidFill>
                  <a:srgbClr val="888888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b="0" i="0" sz="800" u="none" cap="none" strike="noStrike">
              <a:solidFill>
                <a:srgbClr val="88888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30" name="Google Shape;30;p4"/>
          <p:cNvCxnSpPr/>
          <p:nvPr/>
        </p:nvCxnSpPr>
        <p:spPr>
          <a:xfrm>
            <a:off x="457200" y="285750"/>
            <a:ext cx="8229600" cy="0"/>
          </a:xfrm>
          <a:prstGeom prst="straightConnector1">
            <a:avLst/>
          </a:prstGeom>
          <a:noFill/>
          <a:ln cap="flat" cmpd="sng" w="28575">
            <a:solidFill>
              <a:srgbClr val="062858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Content with Caption">
  <p:cSld name="1_Content with Caption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/>
          <p:nvPr>
            <p:ph type="title"/>
          </p:nvPr>
        </p:nvSpPr>
        <p:spPr>
          <a:xfrm>
            <a:off x="457200" y="285750"/>
            <a:ext cx="8229600" cy="77747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" type="body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5" name="Google Shape;35;p6"/>
          <p:cNvSpPr txBox="1"/>
          <p:nvPr>
            <p:ph idx="2" type="body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36" name="Google Shape;36;p6"/>
          <p:cNvSpPr txBox="1"/>
          <p:nvPr>
            <p:ph idx="3" type="body"/>
          </p:nvPr>
        </p:nvSpPr>
        <p:spPr>
          <a:xfrm>
            <a:off x="4645025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7" name="Google Shape;37;p6"/>
          <p:cNvSpPr txBox="1"/>
          <p:nvPr>
            <p:ph idx="4" type="body"/>
          </p:nvPr>
        </p:nvSpPr>
        <p:spPr>
          <a:xfrm>
            <a:off x="4645025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38" name="Google Shape;38;p6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/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800">
                <a:solidFill>
                  <a:srgbClr val="888888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sz="800">
              <a:solidFill>
                <a:srgbClr val="88888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41" name="Google Shape;41;p6"/>
          <p:cNvCxnSpPr/>
          <p:nvPr/>
        </p:nvCxnSpPr>
        <p:spPr>
          <a:xfrm>
            <a:off x="457200" y="285750"/>
            <a:ext cx="8229600" cy="0"/>
          </a:xfrm>
          <a:prstGeom prst="straightConnector1">
            <a:avLst/>
          </a:prstGeom>
          <a:noFill/>
          <a:ln cap="flat" cmpd="sng" w="28575">
            <a:solidFill>
              <a:srgbClr val="062858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 txBox="1"/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" type="subTitle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cxnSp>
        <p:nvCxnSpPr>
          <p:cNvPr id="45" name="Google Shape;45;p7"/>
          <p:cNvCxnSpPr/>
          <p:nvPr/>
        </p:nvCxnSpPr>
        <p:spPr>
          <a:xfrm>
            <a:off x="457200" y="285750"/>
            <a:ext cx="8229600" cy="0"/>
          </a:xfrm>
          <a:prstGeom prst="straightConnector1">
            <a:avLst/>
          </a:prstGeom>
          <a:noFill/>
          <a:ln cap="flat" cmpd="sng" w="28575">
            <a:solidFill>
              <a:srgbClr val="062858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6" name="Google Shape;46;p7"/>
          <p:cNvSpPr txBox="1"/>
          <p:nvPr/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800">
                <a:solidFill>
                  <a:srgbClr val="888888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sz="800">
              <a:solidFill>
                <a:srgbClr val="88888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type="title"/>
          </p:nvPr>
        </p:nvSpPr>
        <p:spPr>
          <a:xfrm>
            <a:off x="722313" y="3305175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 New Roman"/>
              <a:buNone/>
              <a:defRPr b="0" sz="36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" type="body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53" name="Google Shape;53;p8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/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800">
                <a:solidFill>
                  <a:srgbClr val="888888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sz="800">
              <a:solidFill>
                <a:srgbClr val="88888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56" name="Google Shape;56;p8"/>
          <p:cNvCxnSpPr/>
          <p:nvPr/>
        </p:nvCxnSpPr>
        <p:spPr>
          <a:xfrm>
            <a:off x="457200" y="285750"/>
            <a:ext cx="8229600" cy="0"/>
          </a:xfrm>
          <a:prstGeom prst="straightConnector1">
            <a:avLst/>
          </a:prstGeom>
          <a:noFill/>
          <a:ln cap="flat" cmpd="sng" w="28575">
            <a:solidFill>
              <a:srgbClr val="062858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 txBox="1"/>
          <p:nvPr>
            <p:ph type="title"/>
          </p:nvPr>
        </p:nvSpPr>
        <p:spPr>
          <a:xfrm>
            <a:off x="457200" y="285750"/>
            <a:ext cx="8229600" cy="77747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" type="body"/>
          </p:nvPr>
        </p:nvSpPr>
        <p:spPr>
          <a:xfrm>
            <a:off x="457200" y="1200150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60" name="Google Shape;60;p9"/>
          <p:cNvSpPr txBox="1"/>
          <p:nvPr>
            <p:ph idx="2" type="body"/>
          </p:nvPr>
        </p:nvSpPr>
        <p:spPr>
          <a:xfrm>
            <a:off x="4648200" y="1200150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61" name="Google Shape;61;p9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/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800">
                <a:solidFill>
                  <a:srgbClr val="888888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sz="800">
              <a:solidFill>
                <a:srgbClr val="88888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64" name="Google Shape;64;p9"/>
          <p:cNvCxnSpPr/>
          <p:nvPr/>
        </p:nvCxnSpPr>
        <p:spPr>
          <a:xfrm>
            <a:off x="457200" y="285750"/>
            <a:ext cx="8229600" cy="0"/>
          </a:xfrm>
          <a:prstGeom prst="straightConnector1">
            <a:avLst/>
          </a:prstGeom>
          <a:noFill/>
          <a:ln cap="flat" cmpd="sng" w="28575">
            <a:solidFill>
              <a:srgbClr val="062858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457200" y="204788"/>
            <a:ext cx="3008313" cy="8715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8" name="Google Shape;68;p10"/>
          <p:cNvSpPr txBox="1"/>
          <p:nvPr>
            <p:ph idx="2" type="body"/>
          </p:nvPr>
        </p:nvSpPr>
        <p:spPr>
          <a:xfrm>
            <a:off x="457200" y="1076325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/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800">
                <a:solidFill>
                  <a:srgbClr val="888888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sz="800">
              <a:solidFill>
                <a:srgbClr val="88888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85750"/>
            <a:ext cx="8229600" cy="77747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  <a:defRPr b="0" i="0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062858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062858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062858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062858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062858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062858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062858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062858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062858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cxnSp>
        <p:nvCxnSpPr>
          <p:cNvPr id="11" name="Google Shape;11;p1"/>
          <p:cNvCxnSpPr/>
          <p:nvPr/>
        </p:nvCxnSpPr>
        <p:spPr>
          <a:xfrm>
            <a:off x="457200" y="285750"/>
            <a:ext cx="8229600" cy="0"/>
          </a:xfrm>
          <a:prstGeom prst="straightConnector1">
            <a:avLst/>
          </a:prstGeom>
          <a:noFill/>
          <a:ln cap="flat" cmpd="sng" w="28575">
            <a:solidFill>
              <a:srgbClr val="062858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" name="Google Shape;12;p1"/>
          <p:cNvSpPr txBox="1"/>
          <p:nvPr/>
        </p:nvSpPr>
        <p:spPr>
          <a:xfrm>
            <a:off x="4767300" y="11850"/>
            <a:ext cx="39195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62858"/>
                </a:solidFill>
                <a:latin typeface="Poppins"/>
                <a:ea typeface="Poppins"/>
                <a:cs typeface="Poppins"/>
                <a:sym typeface="Poppins"/>
              </a:rPr>
              <a:t>Surveillance Technology Policy and Data Governance 2022</a:t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docs.google.com/forms/u/2/d/1k6L1jqTUVrrmlFYGLFA98nz6NAd7XdfOdB914-Y7Kns/edit?usp=drive_web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ourcity.syrgov.net/wp-content/uploads/2020/12/Executive-Order-No2.pdf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docs.google.com/spreadsheets/d/1wyISMxkyWOhJTmGFqUZNFGsN2o8m1S39/edit#gid=1356674884" TargetMode="External"/><Relationship Id="rId4" Type="http://schemas.openxmlformats.org/officeDocument/2006/relationships/hyperlink" Target="https://docs.google.com/spreadsheets/d/1FUW1Zy0DJeL9YtXtJG3M3VCuQocGFTN5XjjgW81iRn4/edit?usp=sharing" TargetMode="External"/><Relationship Id="rId5" Type="http://schemas.openxmlformats.org/officeDocument/2006/relationships/hyperlink" Target="https://docs.google.com/spreadsheets/d/1mlWvScvAiKUGcFp-Y0qCXbX_gTVMenAMghrAIySJ298/edit?usp=sharing" TargetMode="External"/><Relationship Id="rId6" Type="http://schemas.openxmlformats.org/officeDocument/2006/relationships/hyperlink" Target="https://docs.google.com/spreadsheets/d/1eWWoo5crLtCPkoWCmSTU23bfQ17gtzb4H73btlcMi78/edit?usp=sharing" TargetMode="Externa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s://docs.google.com/spreadsheets/d/1FUW1Zy0DJeL9YtXtJG3M3VCuQocGFTN5XjjgW81iRn4/edit?usp=sharing" TargetMode="Externa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s://docs.google.com/document/d/1I32tFa96Hyiw9MsCkWbXU7gm3b7axzdKRL2-BOuSFnw/edit?usp=sharing" TargetMode="External"/><Relationship Id="rId4" Type="http://schemas.openxmlformats.org/officeDocument/2006/relationships/hyperlink" Target="https://www.seattle.gov/documents/Departments/SeattleIT/Master-List-Surveillance-Technologies.pdf" TargetMode="Externa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s://docs.google.com/forms/d/1k6L1jqTUVrrmlFYGLFA98nz6NAd7XdfOdB914-Y7Kns/edit" TargetMode="External"/><Relationship Id="rId4" Type="http://schemas.openxmlformats.org/officeDocument/2006/relationships/hyperlink" Target="https://ourcity.syrgov.net/wp-content/uploads/2020/12/Executive-Order-No2.pdf" TargetMode="Externa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docs.google.com/document/d/10oIo5eBeYepGn45VDKTRWqBT8QxFT_ETiJDDvdzLhto/edit?usp=sharing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62858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7"/>
          <p:cNvSpPr txBox="1"/>
          <p:nvPr>
            <p:ph type="title"/>
          </p:nvPr>
        </p:nvSpPr>
        <p:spPr>
          <a:xfrm>
            <a:off x="0" y="1232900"/>
            <a:ext cx="9144000" cy="190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6600"/>
              <a:buFont typeface="Libre Baskerville"/>
              <a:buNone/>
            </a:pPr>
            <a:r>
              <a:rPr b="1" lang="en" sz="4800">
                <a:solidFill>
                  <a:srgbClr val="F2F2F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Surveillance Technology Working Group </a:t>
            </a:r>
            <a:endParaRPr b="1" sz="4800">
              <a:solidFill>
                <a:srgbClr val="F2F2F2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6600"/>
              <a:buFont typeface="Libre Baskerville"/>
              <a:buNone/>
            </a:pPr>
            <a:r>
              <a:rPr lang="en" sz="3000">
                <a:solidFill>
                  <a:srgbClr val="F2F2F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Meeting #40</a:t>
            </a:r>
            <a:br>
              <a:rPr lang="en" sz="3000">
                <a:solidFill>
                  <a:srgbClr val="F2F2F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</a:br>
            <a:r>
              <a:rPr lang="en" sz="3000">
                <a:solidFill>
                  <a:srgbClr val="F2F2F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1/31/2023</a:t>
            </a:r>
            <a:endParaRPr sz="3000">
              <a:solidFill>
                <a:srgbClr val="F2F2F2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110" name="Google Shape;110;p17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CITY OF SYRACUSE</a:t>
            </a:r>
            <a:endParaRPr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6"/>
          <p:cNvSpPr/>
          <p:nvPr/>
        </p:nvSpPr>
        <p:spPr>
          <a:xfrm>
            <a:off x="39750" y="1060449"/>
            <a:ext cx="2897700" cy="2505000"/>
          </a:xfrm>
          <a:prstGeom prst="wedgeRectCallout">
            <a:avLst>
              <a:gd fmla="val 1140" name="adj1"/>
              <a:gd fmla="val 57386" name="adj2"/>
            </a:avLst>
          </a:prstGeom>
          <a:noFill/>
          <a:ln cap="flat" cmpd="sng" w="9525">
            <a:solidFill>
              <a:srgbClr val="5B0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26"/>
          <p:cNvSpPr/>
          <p:nvPr/>
        </p:nvSpPr>
        <p:spPr>
          <a:xfrm>
            <a:off x="6033450" y="1057950"/>
            <a:ext cx="2993100" cy="2505000"/>
          </a:xfrm>
          <a:prstGeom prst="wedgeRectCallout">
            <a:avLst>
              <a:gd fmla="val -24197" name="adj1"/>
              <a:gd fmla="val 58021" name="adj2"/>
            </a:avLst>
          </a:prstGeom>
          <a:noFill/>
          <a:ln cap="flat" cmpd="sng" w="9525">
            <a:solidFill>
              <a:srgbClr val="0C343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p26"/>
          <p:cNvSpPr/>
          <p:nvPr/>
        </p:nvSpPr>
        <p:spPr>
          <a:xfrm>
            <a:off x="3036604" y="1060449"/>
            <a:ext cx="2897700" cy="2505000"/>
          </a:xfrm>
          <a:prstGeom prst="wedgeRectCallout">
            <a:avLst>
              <a:gd fmla="val 1261" name="adj1"/>
              <a:gd fmla="val 57813" name="adj2"/>
            </a:avLst>
          </a:prstGeom>
          <a:noFill/>
          <a:ln cap="flat" cmpd="sng" w="9525">
            <a:solidFill>
              <a:srgbClr val="A61C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06" name="Google Shape;206;p26"/>
          <p:cNvCxnSpPr/>
          <p:nvPr/>
        </p:nvCxnSpPr>
        <p:spPr>
          <a:xfrm>
            <a:off x="7151750" y="4040775"/>
            <a:ext cx="1998600" cy="0"/>
          </a:xfrm>
          <a:prstGeom prst="straightConnector1">
            <a:avLst/>
          </a:prstGeom>
          <a:noFill/>
          <a:ln cap="flat" cmpd="sng" w="38100">
            <a:solidFill>
              <a:srgbClr val="053259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207" name="Google Shape;207;p26"/>
          <p:cNvCxnSpPr>
            <a:endCxn id="208" idx="6"/>
          </p:cNvCxnSpPr>
          <p:nvPr/>
        </p:nvCxnSpPr>
        <p:spPr>
          <a:xfrm>
            <a:off x="-7425" y="4028475"/>
            <a:ext cx="7066500" cy="12300"/>
          </a:xfrm>
          <a:prstGeom prst="straightConnector1">
            <a:avLst/>
          </a:prstGeom>
          <a:noFill/>
          <a:ln cap="flat" cmpd="sng" w="38100">
            <a:solidFill>
              <a:srgbClr val="05325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09" name="Google Shape;209;p26"/>
          <p:cNvSpPr/>
          <p:nvPr/>
        </p:nvSpPr>
        <p:spPr>
          <a:xfrm>
            <a:off x="1235025" y="3786375"/>
            <a:ext cx="508800" cy="508800"/>
          </a:xfrm>
          <a:prstGeom prst="ellipse">
            <a:avLst/>
          </a:prstGeom>
          <a:solidFill>
            <a:srgbClr val="741B47"/>
          </a:solidFill>
          <a:ln cap="flat" cmpd="sng" w="38100">
            <a:solidFill>
              <a:srgbClr val="0532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26"/>
          <p:cNvSpPr/>
          <p:nvPr/>
        </p:nvSpPr>
        <p:spPr>
          <a:xfrm>
            <a:off x="4045050" y="3786375"/>
            <a:ext cx="508800" cy="508800"/>
          </a:xfrm>
          <a:prstGeom prst="ellipse">
            <a:avLst/>
          </a:prstGeom>
          <a:solidFill>
            <a:srgbClr val="CC4125"/>
          </a:solidFill>
          <a:ln cap="flat" cmpd="sng" w="38100">
            <a:solidFill>
              <a:srgbClr val="0532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26"/>
          <p:cNvSpPr/>
          <p:nvPr/>
        </p:nvSpPr>
        <p:spPr>
          <a:xfrm>
            <a:off x="6550275" y="3786375"/>
            <a:ext cx="508800" cy="508800"/>
          </a:xfrm>
          <a:prstGeom prst="ellipse">
            <a:avLst/>
          </a:prstGeom>
          <a:solidFill>
            <a:srgbClr val="0C343D"/>
          </a:solidFill>
          <a:ln cap="flat" cmpd="sng" w="38100">
            <a:solidFill>
              <a:srgbClr val="0532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26"/>
          <p:cNvSpPr txBox="1"/>
          <p:nvPr/>
        </p:nvSpPr>
        <p:spPr>
          <a:xfrm>
            <a:off x="899325" y="4332775"/>
            <a:ext cx="11802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434343"/>
                </a:solidFill>
                <a:latin typeface="Nunito"/>
                <a:ea typeface="Nunito"/>
                <a:cs typeface="Nunito"/>
                <a:sym typeface="Nunito"/>
              </a:rPr>
              <a:t>Digital Services</a:t>
            </a:r>
            <a:endParaRPr sz="1100">
              <a:solidFill>
                <a:srgbClr val="434343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12" name="Google Shape;212;p26"/>
          <p:cNvSpPr txBox="1"/>
          <p:nvPr/>
        </p:nvSpPr>
        <p:spPr>
          <a:xfrm rot="1355">
            <a:off x="-7425" y="1061050"/>
            <a:ext cx="3044100" cy="289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●"/>
            </a:pPr>
            <a:r>
              <a:rPr lang="en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Review List of technology (Make initial determination if “Not Surveillance” or “Need more information”)</a:t>
            </a:r>
            <a:endParaRPr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●"/>
            </a:pPr>
            <a:r>
              <a:rPr lang="en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For flagged technologies, send </a:t>
            </a:r>
            <a:r>
              <a:rPr lang="en" u="sng">
                <a:solidFill>
                  <a:schemeClr val="hlink"/>
                </a:solidFill>
                <a:latin typeface="Nunito"/>
                <a:ea typeface="Nunito"/>
                <a:cs typeface="Nunito"/>
                <a:sym typeface="Nunito"/>
                <a:hlinkClick r:id="rId3"/>
              </a:rPr>
              <a:t>Technology Audit Form </a:t>
            </a:r>
            <a:r>
              <a:rPr lang="en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requesting more info.</a:t>
            </a:r>
            <a:endParaRPr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●"/>
            </a:pPr>
            <a:r>
              <a:rPr lang="en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When information is received, group votes on whether identified technology will be characterized as surveillance.</a:t>
            </a:r>
            <a:endParaRPr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53259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13" name="Google Shape;213;p26"/>
          <p:cNvSpPr txBox="1"/>
          <p:nvPr/>
        </p:nvSpPr>
        <p:spPr>
          <a:xfrm>
            <a:off x="6022275" y="4332775"/>
            <a:ext cx="15648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434343"/>
                </a:solidFill>
                <a:latin typeface="Nunito"/>
                <a:ea typeface="Nunito"/>
                <a:cs typeface="Nunito"/>
                <a:sym typeface="Nunito"/>
              </a:rPr>
              <a:t>Syracuse Police Dept</a:t>
            </a:r>
            <a:endParaRPr sz="1100">
              <a:solidFill>
                <a:srgbClr val="434343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14" name="Google Shape;214;p26"/>
          <p:cNvSpPr txBox="1"/>
          <p:nvPr/>
        </p:nvSpPr>
        <p:spPr>
          <a:xfrm>
            <a:off x="3623100" y="4332775"/>
            <a:ext cx="13527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434343"/>
                </a:solidFill>
                <a:latin typeface="Nunito"/>
                <a:ea typeface="Nunito"/>
                <a:cs typeface="Nunito"/>
                <a:sym typeface="Nunito"/>
              </a:rPr>
              <a:t>Fire Department</a:t>
            </a:r>
            <a:endParaRPr sz="1100">
              <a:solidFill>
                <a:srgbClr val="434343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15" name="Google Shape;215;p26"/>
          <p:cNvSpPr txBox="1"/>
          <p:nvPr>
            <p:ph type="title"/>
          </p:nvPr>
        </p:nvSpPr>
        <p:spPr>
          <a:xfrm>
            <a:off x="256200" y="589325"/>
            <a:ext cx="8458500" cy="58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rPr>
              <a:t>Technology Audit Roadmap (Review)</a:t>
            </a:r>
            <a:endParaRPr b="1" sz="3600">
              <a:solidFill>
                <a:schemeClr val="dk2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B98E00"/>
              </a:buClr>
              <a:buSzPts val="4000"/>
              <a:buFont typeface="Times New Roman"/>
              <a:buNone/>
            </a:pPr>
            <a:r>
              <a:t/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216" name="Google Shape;216;p26"/>
          <p:cNvSpPr txBox="1"/>
          <p:nvPr/>
        </p:nvSpPr>
        <p:spPr>
          <a:xfrm rot="1378">
            <a:off x="6033450" y="1061050"/>
            <a:ext cx="2993100" cy="203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●"/>
            </a:pPr>
            <a:r>
              <a:rPr lang="en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Go through same process as Digital Services and Fire Dept.</a:t>
            </a:r>
            <a:endParaRPr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●"/>
            </a:pPr>
            <a:r>
              <a:rPr lang="en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In addition, try to schedule a site visit to be able to find more information about how technologies are used.</a:t>
            </a:r>
            <a:endParaRPr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53259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17" name="Google Shape;217;p26"/>
          <p:cNvSpPr txBox="1"/>
          <p:nvPr/>
        </p:nvSpPr>
        <p:spPr>
          <a:xfrm rot="1424">
            <a:off x="3036600" y="1061050"/>
            <a:ext cx="2897700" cy="182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●"/>
            </a:pPr>
            <a:r>
              <a:rPr lang="en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Go through same process as Digital Services</a:t>
            </a:r>
            <a:endParaRPr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●"/>
            </a:pPr>
            <a:r>
              <a:rPr lang="en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In addition, try to schedule a site visit to be able to </a:t>
            </a:r>
            <a:r>
              <a:rPr lang="en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find more information about how technologies are used.</a:t>
            </a:r>
            <a:endParaRPr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53259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7"/>
          <p:cNvSpPr txBox="1"/>
          <p:nvPr>
            <p:ph type="title"/>
          </p:nvPr>
        </p:nvSpPr>
        <p:spPr>
          <a:xfrm>
            <a:off x="2305975" y="310875"/>
            <a:ext cx="6735000" cy="70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rgbClr val="B98E00"/>
                </a:solidFill>
                <a:latin typeface="Times"/>
                <a:ea typeface="Times"/>
                <a:cs typeface="Times"/>
                <a:sym typeface="Times"/>
              </a:rPr>
              <a:t>Definition</a:t>
            </a:r>
            <a:endParaRPr b="1" sz="3600">
              <a:solidFill>
                <a:schemeClr val="dk2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223" name="Google Shape;223;p27"/>
          <p:cNvSpPr txBox="1"/>
          <p:nvPr/>
        </p:nvSpPr>
        <p:spPr>
          <a:xfrm>
            <a:off x="228600" y="1017375"/>
            <a:ext cx="8686800" cy="412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1" lang="en" sz="17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Definition of a Surveillance Technology (According to </a:t>
            </a:r>
            <a:r>
              <a:rPr lang="en" sz="1700" u="sng">
                <a:solidFill>
                  <a:schemeClr val="hlink"/>
                </a:solidFill>
                <a:latin typeface="Twentieth Century"/>
                <a:ea typeface="Twentieth Century"/>
                <a:cs typeface="Twentieth Century"/>
                <a:sym typeface="Twentieth Century"/>
                <a:hlinkClick r:id="rId3"/>
              </a:rPr>
              <a:t>Mayor’s Executive Order on Surveillance Technology</a:t>
            </a:r>
            <a:r>
              <a:rPr b="1" lang="en" sz="17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)</a:t>
            </a:r>
            <a:r>
              <a:rPr lang="en" sz="17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:</a:t>
            </a:r>
            <a:endParaRPr sz="1700">
              <a:solidFill>
                <a:schemeClr val="accen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accen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36550" lvl="0" marL="45720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Twentieth Century"/>
              <a:buChar char="●"/>
            </a:pPr>
            <a:r>
              <a:rPr lang="en" sz="17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Technologies that “observe or analyze the movements, behavior, or actions of identifiable individuals in a manner that is reasonably likely to raise concerns about civil liberties, freedom of speech or association, racial equity or social justice.”</a:t>
            </a:r>
            <a:endParaRPr sz="1700">
              <a:solidFill>
                <a:schemeClr val="accen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b="1" sz="1700">
              <a:solidFill>
                <a:schemeClr val="accen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8"/>
          <p:cNvSpPr txBox="1"/>
          <p:nvPr>
            <p:ph type="title"/>
          </p:nvPr>
        </p:nvSpPr>
        <p:spPr>
          <a:xfrm>
            <a:off x="2291825" y="271275"/>
            <a:ext cx="6735000" cy="122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rgbClr val="B98E00"/>
                </a:solidFill>
                <a:latin typeface="Times"/>
                <a:ea typeface="Times"/>
                <a:cs typeface="Times"/>
                <a:sym typeface="Times"/>
              </a:rPr>
              <a:t>Technology Audit</a:t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229" name="Google Shape;229;p28"/>
          <p:cNvSpPr txBox="1"/>
          <p:nvPr/>
        </p:nvSpPr>
        <p:spPr>
          <a:xfrm>
            <a:off x="1300125" y="1440200"/>
            <a:ext cx="6799800" cy="36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655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62858"/>
              </a:buClr>
              <a:buSzPts val="1700"/>
              <a:buChar char="●"/>
            </a:pPr>
            <a:r>
              <a:rPr lang="en" sz="17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Digital Services provided a list of City Software used</a:t>
            </a:r>
            <a:endParaRPr sz="1700">
              <a:solidFill>
                <a:schemeClr val="accen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365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Twentieth Century"/>
              <a:buChar char="○"/>
            </a:pPr>
            <a:r>
              <a:rPr lang="en" sz="17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List can be viewed </a:t>
            </a:r>
            <a:r>
              <a:rPr lang="en" sz="1700" u="sng">
                <a:solidFill>
                  <a:schemeClr val="hlink"/>
                </a:solidFill>
                <a:latin typeface="Twentieth Century"/>
                <a:ea typeface="Twentieth Century"/>
                <a:cs typeface="Twentieth Century"/>
                <a:sym typeface="Twentieth Century"/>
                <a:hlinkClick r:id="rId3"/>
              </a:rPr>
              <a:t>HERE</a:t>
            </a:r>
            <a:endParaRPr sz="1700">
              <a:solidFill>
                <a:schemeClr val="accen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365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700"/>
              <a:buChar char="●"/>
            </a:pPr>
            <a:r>
              <a:rPr lang="en" sz="17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Chief Gleeson provided the list of technology from the Fire Department</a:t>
            </a:r>
            <a:endParaRPr sz="1700">
              <a:solidFill>
                <a:schemeClr val="accen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365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700"/>
              <a:buChar char="○"/>
            </a:pPr>
            <a:r>
              <a:rPr lang="en" sz="17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He also completed the survey assessment for this technology.</a:t>
            </a:r>
            <a:endParaRPr sz="1700">
              <a:solidFill>
                <a:schemeClr val="accen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365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700"/>
              <a:buChar char="○"/>
            </a:pPr>
            <a:r>
              <a:rPr lang="en" sz="17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Results can be viewed </a:t>
            </a:r>
            <a:r>
              <a:rPr lang="en" sz="1700" u="sng">
                <a:solidFill>
                  <a:schemeClr val="hlink"/>
                </a:solidFill>
                <a:latin typeface="Twentieth Century"/>
                <a:ea typeface="Twentieth Century"/>
                <a:cs typeface="Twentieth Century"/>
                <a:sym typeface="Twentieth Century"/>
                <a:hlinkClick r:id="rId4"/>
              </a:rPr>
              <a:t>HERE</a:t>
            </a:r>
            <a:r>
              <a:rPr lang="en" sz="17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.  </a:t>
            </a:r>
            <a:endParaRPr sz="1700">
              <a:solidFill>
                <a:schemeClr val="accen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365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Twentieth Century"/>
              <a:buChar char="●"/>
            </a:pPr>
            <a:r>
              <a:rPr lang="en" sz="17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List of technology provided from the Syracuse Police Department are:</a:t>
            </a:r>
            <a:endParaRPr sz="1700">
              <a:solidFill>
                <a:schemeClr val="accen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365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Twentieth Century"/>
              <a:buChar char="○"/>
            </a:pPr>
            <a:r>
              <a:rPr lang="en" sz="17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Documentation can be viewed </a:t>
            </a:r>
            <a:r>
              <a:rPr lang="en" sz="1700" u="sng">
                <a:solidFill>
                  <a:schemeClr val="hlink"/>
                </a:solidFill>
                <a:latin typeface="Twentieth Century"/>
                <a:ea typeface="Twentieth Century"/>
                <a:cs typeface="Twentieth Century"/>
                <a:sym typeface="Twentieth Century"/>
                <a:hlinkClick r:id="rId5"/>
              </a:rPr>
              <a:t>HERE</a:t>
            </a:r>
            <a:r>
              <a:rPr lang="en" sz="17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.</a:t>
            </a:r>
            <a:endParaRPr sz="1700">
              <a:solidFill>
                <a:schemeClr val="accen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365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Twentieth Century"/>
              <a:buChar char="●"/>
            </a:pPr>
            <a:r>
              <a:rPr lang="en" sz="17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List of technology provided from Strategic Initiatives / Internet of things</a:t>
            </a:r>
            <a:endParaRPr sz="1700">
              <a:solidFill>
                <a:schemeClr val="accen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365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Twentieth Century"/>
              <a:buChar char="○"/>
            </a:pPr>
            <a:r>
              <a:rPr lang="en" sz="17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Documentation can be viewed </a:t>
            </a:r>
            <a:r>
              <a:rPr lang="en" sz="1700" u="sng">
                <a:solidFill>
                  <a:schemeClr val="hlink"/>
                </a:solidFill>
                <a:latin typeface="Twentieth Century"/>
                <a:ea typeface="Twentieth Century"/>
                <a:cs typeface="Twentieth Century"/>
                <a:sym typeface="Twentieth Century"/>
                <a:hlinkClick r:id="rId6"/>
              </a:rPr>
              <a:t>HERE</a:t>
            </a:r>
            <a:endParaRPr sz="1700">
              <a:solidFill>
                <a:schemeClr val="accen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accen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29"/>
          <p:cNvSpPr txBox="1"/>
          <p:nvPr>
            <p:ph idx="4294967295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CITY OF SYRACUSE</a:t>
            </a:r>
            <a:endParaRPr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35" name="Google Shape;235;p29"/>
          <p:cNvSpPr txBox="1"/>
          <p:nvPr/>
        </p:nvSpPr>
        <p:spPr>
          <a:xfrm>
            <a:off x="457200" y="1122925"/>
            <a:ext cx="7573500" cy="364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2000"/>
              <a:buFont typeface="Twentieth Century"/>
              <a:buChar char="●"/>
            </a:pPr>
            <a:r>
              <a:rPr lang="en" sz="20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STWG Membership</a:t>
            </a:r>
            <a:endParaRPr sz="20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2000"/>
              <a:buFont typeface="Twentieth Century"/>
              <a:buChar char="○"/>
            </a:pPr>
            <a:r>
              <a:rPr lang="en" sz="20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Ken Stewart leaving group</a:t>
            </a:r>
            <a:endParaRPr sz="20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2000"/>
              <a:buFont typeface="Twentieth Century"/>
              <a:buChar char="○"/>
            </a:pPr>
            <a:r>
              <a:rPr lang="en" sz="20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Any recommendations for a </a:t>
            </a:r>
            <a:r>
              <a:rPr lang="en" sz="20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replacement</a:t>
            </a:r>
            <a:r>
              <a:rPr lang="en" sz="20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?</a:t>
            </a:r>
            <a:endParaRPr sz="20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2000"/>
              <a:buFont typeface="Twentieth Century"/>
              <a:buChar char="●"/>
            </a:pPr>
            <a:r>
              <a:rPr lang="en" sz="20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Information Updates</a:t>
            </a:r>
            <a:endParaRPr sz="20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2000"/>
              <a:buFont typeface="Twentieth Century"/>
              <a:buChar char="○"/>
            </a:pPr>
            <a:r>
              <a:rPr lang="en" sz="2000" u="sng">
                <a:solidFill>
                  <a:schemeClr val="hlink"/>
                </a:solidFill>
                <a:latin typeface="Twentieth Century"/>
                <a:ea typeface="Twentieth Century"/>
                <a:cs typeface="Twentieth Century"/>
                <a:sym typeface="Twentieth Century"/>
                <a:hlinkClick r:id="rId3"/>
              </a:rPr>
              <a:t>SimpleText - Communications</a:t>
            </a:r>
            <a:endParaRPr sz="20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36" name="Google Shape;236;p29"/>
          <p:cNvSpPr txBox="1"/>
          <p:nvPr/>
        </p:nvSpPr>
        <p:spPr>
          <a:xfrm>
            <a:off x="457200" y="664525"/>
            <a:ext cx="4392600" cy="45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City Wide Technology Audit</a:t>
            </a:r>
            <a:endParaRPr sz="22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30"/>
          <p:cNvSpPr txBox="1"/>
          <p:nvPr>
            <p:ph idx="4294967295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CITY OF SYRACUSE</a:t>
            </a:r>
            <a:endParaRPr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42" name="Google Shape;242;p30"/>
          <p:cNvSpPr txBox="1"/>
          <p:nvPr/>
        </p:nvSpPr>
        <p:spPr>
          <a:xfrm>
            <a:off x="457200" y="1122925"/>
            <a:ext cx="7573500" cy="364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2000"/>
              <a:buFont typeface="Twentieth Century"/>
              <a:buChar char="●"/>
            </a:pPr>
            <a:r>
              <a:rPr lang="en" sz="20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Discuss the format for how we would like to present the results of our audit</a:t>
            </a:r>
            <a:endParaRPr sz="20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2000"/>
              <a:buFont typeface="Twentieth Century"/>
              <a:buChar char="○"/>
            </a:pPr>
            <a:r>
              <a:rPr lang="en" sz="20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Written report?</a:t>
            </a:r>
            <a:endParaRPr sz="20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2000"/>
              <a:buFont typeface="Twentieth Century"/>
              <a:buChar char="○"/>
            </a:pPr>
            <a:r>
              <a:rPr lang="en" sz="20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Intro paragraph?</a:t>
            </a:r>
            <a:endParaRPr sz="20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2000"/>
              <a:buFont typeface="Twentieth Century"/>
              <a:buChar char="○"/>
            </a:pPr>
            <a:r>
              <a:rPr lang="en" sz="20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Do we just list out whether technologies were determined to be surveillance or not?</a:t>
            </a:r>
            <a:endParaRPr sz="20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2000"/>
              <a:buFont typeface="Twentieth Century"/>
              <a:buChar char="○"/>
            </a:pPr>
            <a:r>
              <a:rPr lang="en" sz="20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Do we offer any additional information about the technologies that were deemed to be considered a form of surveillance?</a:t>
            </a:r>
            <a:endParaRPr sz="20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2000"/>
              <a:buFont typeface="Twentieth Century"/>
              <a:buChar char="○"/>
            </a:pPr>
            <a:r>
              <a:rPr lang="en" sz="20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Syracuse Template Started </a:t>
            </a:r>
            <a:r>
              <a:rPr lang="en" sz="2000" u="sng">
                <a:solidFill>
                  <a:schemeClr val="hlink"/>
                </a:solidFill>
                <a:latin typeface="Twentieth Century"/>
                <a:ea typeface="Twentieth Century"/>
                <a:cs typeface="Twentieth Century"/>
                <a:sym typeface="Twentieth Century"/>
                <a:hlinkClick r:id="rId3"/>
              </a:rPr>
              <a:t>HERE</a:t>
            </a:r>
            <a:endParaRPr sz="20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2000"/>
              <a:buFont typeface="Twentieth Century"/>
              <a:buChar char="○"/>
            </a:pPr>
            <a:r>
              <a:rPr lang="en" sz="20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Seattle Surveillance List Example </a:t>
            </a:r>
            <a:r>
              <a:rPr lang="en" sz="2000" u="sng">
                <a:solidFill>
                  <a:schemeClr val="hlink"/>
                </a:solidFill>
                <a:latin typeface="Twentieth Century"/>
                <a:ea typeface="Twentieth Century"/>
                <a:cs typeface="Twentieth Century"/>
                <a:sym typeface="Twentieth Century"/>
                <a:hlinkClick r:id="rId4"/>
              </a:rPr>
              <a:t>HERE</a:t>
            </a:r>
            <a:endParaRPr sz="20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43" name="Google Shape;243;p30"/>
          <p:cNvSpPr txBox="1"/>
          <p:nvPr/>
        </p:nvSpPr>
        <p:spPr>
          <a:xfrm>
            <a:off x="457200" y="664525"/>
            <a:ext cx="4392600" cy="45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City Wide Technology Audit</a:t>
            </a:r>
            <a:endParaRPr sz="22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31"/>
          <p:cNvSpPr txBox="1"/>
          <p:nvPr>
            <p:ph type="title"/>
          </p:nvPr>
        </p:nvSpPr>
        <p:spPr>
          <a:xfrm>
            <a:off x="2291825" y="271275"/>
            <a:ext cx="6735000" cy="122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rgbClr val="B98E00"/>
                </a:solidFill>
                <a:latin typeface="Times"/>
                <a:ea typeface="Times"/>
                <a:cs typeface="Times"/>
                <a:sym typeface="Times"/>
              </a:rPr>
              <a:t>Coming Up</a:t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249" name="Google Shape;249;p31"/>
          <p:cNvSpPr txBox="1"/>
          <p:nvPr/>
        </p:nvSpPr>
        <p:spPr>
          <a:xfrm>
            <a:off x="1300125" y="1440200"/>
            <a:ext cx="6799800" cy="32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655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Twentieth Century"/>
              <a:buChar char="●"/>
            </a:pPr>
            <a:r>
              <a:rPr lang="en" sz="17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For technologies that are being used by the City (Including those identified by Digital Services, Fire Department, and the Police Department)</a:t>
            </a:r>
            <a:endParaRPr sz="1700">
              <a:solidFill>
                <a:schemeClr val="accen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365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Twentieth Century"/>
              <a:buChar char="○"/>
            </a:pPr>
            <a:r>
              <a:rPr lang="en" sz="17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Will continue to request that the </a:t>
            </a:r>
            <a:r>
              <a:rPr lang="en" sz="1700" u="sng">
                <a:solidFill>
                  <a:schemeClr val="hlink"/>
                </a:solidFill>
                <a:latin typeface="Twentieth Century"/>
                <a:ea typeface="Twentieth Century"/>
                <a:cs typeface="Twentieth Century"/>
                <a:sym typeface="Twentieth Century"/>
                <a:hlinkClick r:id="rId3"/>
              </a:rPr>
              <a:t>Technology Audit form</a:t>
            </a:r>
            <a:r>
              <a:rPr lang="en" sz="17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 be completed for identified technologies</a:t>
            </a:r>
            <a:endParaRPr sz="1700">
              <a:solidFill>
                <a:schemeClr val="accen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365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Twentieth Century"/>
              <a:buChar char="○"/>
            </a:pPr>
            <a:r>
              <a:rPr lang="en" sz="17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Results will be shared with the group</a:t>
            </a:r>
            <a:endParaRPr sz="1700">
              <a:solidFill>
                <a:schemeClr val="accen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365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Twentieth Century"/>
              <a:buChar char="○"/>
            </a:pPr>
            <a:r>
              <a:rPr lang="en" sz="17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Goal is to determine if the technologies fall within the definition of a Surveillance Technology as identified by the </a:t>
            </a:r>
            <a:r>
              <a:rPr lang="en" sz="1700" u="sng">
                <a:solidFill>
                  <a:schemeClr val="hlink"/>
                </a:solidFill>
                <a:latin typeface="Twentieth Century"/>
                <a:ea typeface="Twentieth Century"/>
                <a:cs typeface="Twentieth Century"/>
                <a:sym typeface="Twentieth Century"/>
                <a:hlinkClick r:id="rId4"/>
              </a:rPr>
              <a:t>Mayor’s Executive Order on Surveillance Technology</a:t>
            </a:r>
            <a:endParaRPr sz="1700">
              <a:solidFill>
                <a:schemeClr val="accen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32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CITY OF SYRACUSE</a:t>
            </a:r>
            <a:endParaRPr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55" name="Google Shape;255;p32"/>
          <p:cNvSpPr txBox="1"/>
          <p:nvPr>
            <p:ph type="title"/>
          </p:nvPr>
        </p:nvSpPr>
        <p:spPr>
          <a:xfrm>
            <a:off x="876550" y="262725"/>
            <a:ext cx="7810200" cy="58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rgbClr val="B98E00"/>
                </a:solidFill>
                <a:latin typeface="Times"/>
                <a:ea typeface="Times"/>
                <a:cs typeface="Times"/>
                <a:sym typeface="Times"/>
              </a:rPr>
              <a:t>Questions</a:t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256" name="Google Shape;256;p32"/>
          <p:cNvSpPr/>
          <p:nvPr/>
        </p:nvSpPr>
        <p:spPr>
          <a:xfrm>
            <a:off x="3505200" y="1506450"/>
            <a:ext cx="2133600" cy="2130600"/>
          </a:xfrm>
          <a:prstGeom prst="ellipse">
            <a:avLst/>
          </a:prstGeom>
          <a:solidFill>
            <a:srgbClr val="062858"/>
          </a:solidFill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7" name="Google Shape;257;p32"/>
          <p:cNvSpPr txBox="1"/>
          <p:nvPr/>
        </p:nvSpPr>
        <p:spPr>
          <a:xfrm>
            <a:off x="3666000" y="1256250"/>
            <a:ext cx="1812000" cy="26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0">
                <a:solidFill>
                  <a:srgbClr val="B98E00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?</a:t>
            </a:r>
            <a:endParaRPr sz="15000">
              <a:solidFill>
                <a:srgbClr val="B98E00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33"/>
          <p:cNvSpPr txBox="1"/>
          <p:nvPr>
            <p:ph type="title"/>
          </p:nvPr>
        </p:nvSpPr>
        <p:spPr>
          <a:xfrm>
            <a:off x="2291825" y="271275"/>
            <a:ext cx="6735000" cy="122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rgbClr val="B98E00"/>
                </a:solidFill>
                <a:latin typeface="Times"/>
                <a:ea typeface="Times"/>
                <a:cs typeface="Times"/>
                <a:sym typeface="Times"/>
              </a:rPr>
              <a:t>Technology Audit - Software List</a:t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263" name="Google Shape;263;p33"/>
          <p:cNvSpPr txBox="1"/>
          <p:nvPr/>
        </p:nvSpPr>
        <p:spPr>
          <a:xfrm>
            <a:off x="925800" y="1168400"/>
            <a:ext cx="5277600" cy="45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Syracuse List of Software (In Progress)</a:t>
            </a:r>
            <a:endParaRPr sz="22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64" name="Google Shape;264;p33"/>
          <p:cNvSpPr txBox="1"/>
          <p:nvPr/>
        </p:nvSpPr>
        <p:spPr>
          <a:xfrm>
            <a:off x="1300125" y="1440200"/>
            <a:ext cx="6799800" cy="332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6550" lvl="0" marL="45720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Twentieth Century"/>
              <a:buChar char="●"/>
            </a:pPr>
            <a:r>
              <a:rPr lang="en" sz="17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Does the group feel that </a:t>
            </a:r>
            <a:r>
              <a:rPr b="1" lang="en" sz="17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{Technology}</a:t>
            </a:r>
            <a:r>
              <a:rPr lang="en" sz="17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 fits the definition of a Surveillance Technology?  Does the group need more information to make this decision?</a:t>
            </a:r>
            <a:endParaRPr sz="1700">
              <a:solidFill>
                <a:schemeClr val="accen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Twentieth Century"/>
              <a:buChar char="●"/>
            </a:pPr>
            <a:r>
              <a:t/>
            </a:r>
            <a:endParaRPr sz="1700">
              <a:solidFill>
                <a:schemeClr val="accen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45720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accen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34"/>
          <p:cNvSpPr txBox="1"/>
          <p:nvPr>
            <p:ph type="title"/>
          </p:nvPr>
        </p:nvSpPr>
        <p:spPr>
          <a:xfrm>
            <a:off x="1050125" y="310875"/>
            <a:ext cx="7990800" cy="70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rgbClr val="B98E00"/>
                </a:solidFill>
                <a:latin typeface="Times"/>
                <a:ea typeface="Times"/>
                <a:cs typeface="Times"/>
                <a:sym typeface="Times"/>
              </a:rPr>
              <a:t>ALPR Pilot Update and Discussion</a:t>
            </a:r>
            <a:endParaRPr b="1" sz="3600">
              <a:solidFill>
                <a:schemeClr val="dk2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270" name="Google Shape;270;p34"/>
          <p:cNvSpPr txBox="1"/>
          <p:nvPr/>
        </p:nvSpPr>
        <p:spPr>
          <a:xfrm>
            <a:off x="228600" y="1017375"/>
            <a:ext cx="8686800" cy="406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Twentieth Century"/>
              <a:buChar char="●"/>
            </a:pPr>
            <a:r>
              <a:rPr b="1" lang="en" sz="17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Vote on modifying the current ALPR </a:t>
            </a:r>
            <a:r>
              <a:rPr b="1" lang="en" sz="17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Recommendations in the following way:</a:t>
            </a:r>
            <a:endParaRPr b="1" sz="1700">
              <a:solidFill>
                <a:schemeClr val="accen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Twentieth Century"/>
              <a:buChar char="○"/>
            </a:pPr>
            <a:r>
              <a:rPr b="1" lang="en" sz="17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Stipulation 3. Retention Period: </a:t>
            </a:r>
            <a:r>
              <a:rPr lang="en" sz="17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For routine data storage, there should be a set limit of time before the data is purged (after reviewing arguments and other policies members of the group proposed a default lengths of time ranging between </a:t>
            </a:r>
            <a:r>
              <a:rPr lang="en" sz="1700" strike="sngStrike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7 and 30 days</a:t>
            </a:r>
            <a:r>
              <a:rPr lang="en" sz="17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 </a:t>
            </a:r>
            <a:r>
              <a:rPr b="1" lang="en" sz="1700">
                <a:solidFill>
                  <a:schemeClr val="accent1"/>
                </a:solidFill>
                <a:highlight>
                  <a:srgbClr val="FFFF00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3 and 4 months</a:t>
            </a:r>
            <a:r>
              <a:rPr lang="en" sz="17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). In the event of a felony where ALPR data would assist SPD in the investigation, they may make a Preservation Request to extend the data retention period of a specific geographic zone to a longer time period (members of the group recommended lengths ranging from </a:t>
            </a:r>
            <a:r>
              <a:rPr lang="en" sz="1700" strike="sngStrike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21 to 45 days</a:t>
            </a:r>
            <a:r>
              <a:rPr lang="en" sz="17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 </a:t>
            </a:r>
            <a:r>
              <a:rPr b="1" lang="en" sz="1700">
                <a:solidFill>
                  <a:schemeClr val="accent1"/>
                </a:solidFill>
                <a:highlight>
                  <a:srgbClr val="FFFF00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5 and 6 months</a:t>
            </a:r>
            <a:r>
              <a:rPr lang="en" sz="17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). An operator of ALPR system, upon the request of a governmental entity or a defendant in a criminal case, shall take all necessary steps to preserve ALPR data in their possession for 14 days pending the issuance of a court order.</a:t>
            </a:r>
            <a:endParaRPr b="1" sz="1700">
              <a:solidFill>
                <a:schemeClr val="accen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35"/>
          <p:cNvSpPr txBox="1"/>
          <p:nvPr>
            <p:ph type="title"/>
          </p:nvPr>
        </p:nvSpPr>
        <p:spPr>
          <a:xfrm>
            <a:off x="3288550" y="271275"/>
            <a:ext cx="5738400" cy="122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276" name="Google Shape;276;p35"/>
          <p:cNvSpPr txBox="1"/>
          <p:nvPr/>
        </p:nvSpPr>
        <p:spPr>
          <a:xfrm>
            <a:off x="851300" y="494475"/>
            <a:ext cx="901800" cy="78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1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Votes</a:t>
            </a:r>
            <a:endParaRPr b="1" sz="21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457200" marR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graphicFrame>
        <p:nvGraphicFramePr>
          <p:cNvPr id="277" name="Google Shape;277;p35"/>
          <p:cNvGraphicFramePr/>
          <p:nvPr/>
        </p:nvGraphicFramePr>
        <p:xfrm>
          <a:off x="851300" y="102395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{08F9307A-0B5B-464F-924F-999C77223E5F}</a:tableStyleId>
              </a:tblPr>
              <a:tblGrid>
                <a:gridCol w="1756025"/>
                <a:gridCol w="931875"/>
                <a:gridCol w="1317675"/>
                <a:gridCol w="784500"/>
                <a:gridCol w="783750"/>
                <a:gridCol w="1081050"/>
                <a:gridCol w="748775"/>
              </a:tblGrid>
              <a:tr h="5428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STWG Member</a:t>
                      </a:r>
                      <a:endParaRPr sz="13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Vote in Favor</a:t>
                      </a:r>
                      <a:endParaRPr sz="13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Vote in Favor w/Stipulations</a:t>
                      </a:r>
                      <a:endParaRPr sz="13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Vote Against</a:t>
                      </a:r>
                      <a:endParaRPr sz="13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Abstention</a:t>
                      </a:r>
                      <a:endParaRPr sz="13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I would like more information</a:t>
                      </a:r>
                      <a:endParaRPr sz="13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Absence</a:t>
                      </a:r>
                      <a:endParaRPr sz="1300"/>
                    </a:p>
                  </a:txBody>
                  <a:tcPr marT="91425" marB="91425" marR="91425" marL="91425" anchor="ctr"/>
                </a:tc>
              </a:tr>
              <a:tr h="371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1st DC Richard Shoff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71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Sharon Owens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71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Martha Grabowski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71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Mark King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71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Ken Stewart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71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Chief Tim Gleeson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71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Johannes Himmelreich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71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Jen Tifft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8"/>
          <p:cNvSpPr txBox="1"/>
          <p:nvPr>
            <p:ph idx="4294967295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CITY OF SYRACUSE</a:t>
            </a:r>
            <a:endParaRPr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6" name="Google Shape;116;p18"/>
          <p:cNvSpPr txBox="1"/>
          <p:nvPr>
            <p:ph idx="4294967295" type="title"/>
          </p:nvPr>
        </p:nvSpPr>
        <p:spPr>
          <a:xfrm>
            <a:off x="4572000" y="262725"/>
            <a:ext cx="4114800" cy="58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B98E00"/>
              </a:buClr>
              <a:buSzPts val="4000"/>
              <a:buFont typeface="Times New Roman"/>
              <a:buNone/>
            </a:pPr>
            <a:r>
              <a:rPr b="1" lang="en" sz="3600">
                <a:solidFill>
                  <a:srgbClr val="B98E00"/>
                </a:solidFill>
                <a:latin typeface="Times"/>
                <a:ea typeface="Times"/>
                <a:cs typeface="Times"/>
                <a:sym typeface="Times"/>
              </a:rPr>
              <a:t>Agenda</a:t>
            </a:r>
            <a:endParaRPr sz="3600"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17" name="Google Shape;117;p18"/>
          <p:cNvSpPr txBox="1"/>
          <p:nvPr/>
        </p:nvSpPr>
        <p:spPr>
          <a:xfrm>
            <a:off x="457200" y="1122925"/>
            <a:ext cx="7573500" cy="364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2000"/>
              <a:buFont typeface="Twentieth Century"/>
              <a:buChar char="●"/>
            </a:pPr>
            <a:r>
              <a:rPr lang="en" sz="20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Technology Audit</a:t>
            </a:r>
            <a:endParaRPr sz="20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2000"/>
              <a:buFont typeface="Twentieth Century"/>
              <a:buChar char="○"/>
            </a:pPr>
            <a:r>
              <a:rPr lang="en" sz="20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Information Updates</a:t>
            </a:r>
            <a:endParaRPr sz="20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2000"/>
              <a:buFont typeface="Twentieth Century"/>
              <a:buChar char="○"/>
            </a:pPr>
            <a:r>
              <a:rPr lang="en" sz="20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Discuss the format for how we would like to present the results of our audit</a:t>
            </a:r>
            <a:endParaRPr sz="20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2000"/>
              <a:buFont typeface="Twentieth Century"/>
              <a:buChar char="●"/>
            </a:pPr>
            <a:r>
              <a:rPr lang="en" sz="20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Coming Up</a:t>
            </a:r>
            <a:endParaRPr sz="20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556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2000"/>
              <a:buFont typeface="Twentieth Century"/>
              <a:buChar char="●"/>
            </a:pPr>
            <a:r>
              <a:rPr lang="en" sz="20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Questions</a:t>
            </a:r>
            <a:endParaRPr sz="20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36"/>
          <p:cNvSpPr txBox="1"/>
          <p:nvPr>
            <p:ph type="title"/>
          </p:nvPr>
        </p:nvSpPr>
        <p:spPr>
          <a:xfrm>
            <a:off x="3288550" y="271275"/>
            <a:ext cx="5738400" cy="726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chemeClr val="dk2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chemeClr val="dk2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chemeClr val="dk2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283" name="Google Shape;283;p36"/>
          <p:cNvSpPr txBox="1"/>
          <p:nvPr/>
        </p:nvSpPr>
        <p:spPr>
          <a:xfrm>
            <a:off x="851300" y="494475"/>
            <a:ext cx="901800" cy="78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1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Votes</a:t>
            </a:r>
            <a:endParaRPr b="1" sz="21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457200" marR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graphicFrame>
        <p:nvGraphicFramePr>
          <p:cNvPr id="284" name="Google Shape;284;p36"/>
          <p:cNvGraphicFramePr/>
          <p:nvPr/>
        </p:nvGraphicFramePr>
        <p:xfrm>
          <a:off x="796450" y="9979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{08F9307A-0B5B-464F-924F-999C77223E5F}</a:tableStyleId>
              </a:tblPr>
              <a:tblGrid>
                <a:gridCol w="2225775"/>
                <a:gridCol w="666175"/>
                <a:gridCol w="1147275"/>
                <a:gridCol w="697000"/>
                <a:gridCol w="690675"/>
                <a:gridCol w="947925"/>
                <a:gridCol w="9190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STWG Member</a:t>
                      </a:r>
                      <a:endParaRPr sz="1300"/>
                    </a:p>
                  </a:txBody>
                  <a:tcPr marT="91425" marB="91425" marR="91425" marL="91425" anchor="ctr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Vote in Favor</a:t>
                      </a:r>
                      <a:endParaRPr sz="1300"/>
                    </a:p>
                  </a:txBody>
                  <a:tcPr marT="91425" marB="91425" marR="91425" marL="91425" anchor="ctr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Vote in Favor w/Stipulations</a:t>
                      </a:r>
                      <a:endParaRPr sz="1300"/>
                    </a:p>
                  </a:txBody>
                  <a:tcPr marT="91425" marB="91425" marR="91425" marL="91425" anchor="ctr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Vote Against</a:t>
                      </a:r>
                      <a:endParaRPr sz="1300"/>
                    </a:p>
                  </a:txBody>
                  <a:tcPr marT="91425" marB="91425" marR="91425" marL="91425" anchor="ctr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Abstention</a:t>
                      </a:r>
                      <a:endParaRPr sz="1300"/>
                    </a:p>
                  </a:txBody>
                  <a:tcPr marT="91425" marB="91425" marR="91425" marL="91425" anchor="ctr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I would like more information</a:t>
                      </a:r>
                      <a:endParaRPr sz="1300"/>
                    </a:p>
                  </a:txBody>
                  <a:tcPr marT="91425" marB="91425" marR="91425" marL="91425" anchor="ctr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Absence</a:t>
                      </a:r>
                      <a:endParaRPr sz="1300"/>
                    </a:p>
                  </a:txBody>
                  <a:tcPr marT="91425" marB="91425" marR="91425" marL="91425" anchor="ctr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Tim Liles  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Daniel Schwarz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Mujtaba Tirmizey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Michelle Sczpanski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Nico Diaz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Jason Scharf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9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CITY OF SYRACUSE</a:t>
            </a:r>
            <a:endParaRPr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23" name="Google Shape;123;p19"/>
          <p:cNvSpPr txBox="1"/>
          <p:nvPr>
            <p:ph type="title"/>
          </p:nvPr>
        </p:nvSpPr>
        <p:spPr>
          <a:xfrm>
            <a:off x="3288550" y="271275"/>
            <a:ext cx="5738400" cy="122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rgbClr val="B98E00"/>
                </a:solidFill>
                <a:latin typeface="Times"/>
                <a:ea typeface="Times"/>
                <a:cs typeface="Times"/>
                <a:sym typeface="Times"/>
              </a:rPr>
              <a:t>Review</a:t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24" name="Google Shape;124;p19"/>
          <p:cNvSpPr txBox="1"/>
          <p:nvPr/>
        </p:nvSpPr>
        <p:spPr>
          <a:xfrm>
            <a:off x="1134950" y="942300"/>
            <a:ext cx="3091500" cy="45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Past </a:t>
            </a:r>
            <a:r>
              <a:rPr b="1" lang="en" sz="22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Decisions</a:t>
            </a:r>
            <a:endParaRPr sz="22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25" name="Google Shape;125;p19"/>
          <p:cNvSpPr txBox="1"/>
          <p:nvPr/>
        </p:nvSpPr>
        <p:spPr>
          <a:xfrm>
            <a:off x="1134950" y="1301400"/>
            <a:ext cx="7508100" cy="3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Calibri"/>
              <a:buChar char="●"/>
            </a:pPr>
            <a:r>
              <a:rPr b="1"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Fotokite: </a:t>
            </a: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Aerial UAS allowing for different perspectives during crisis response. Not exempt, will go through the process.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Press Release out, done with public comment period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Public comments received, received comments from SPD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rgbClr val="062858"/>
                </a:solidFill>
                <a:highlight>
                  <a:srgbClr val="9FC5E8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Recommendation was sent to the Mayor</a:t>
            </a:r>
            <a:endParaRPr sz="1500">
              <a:solidFill>
                <a:srgbClr val="062858"/>
              </a:solidFill>
              <a:highlight>
                <a:srgbClr val="9FC5E8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Calibri"/>
              <a:buChar char="●"/>
            </a:pPr>
            <a:r>
              <a:rPr b="1"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Vacant Lot Monitoring:</a:t>
            </a: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 Sensor that detect changes in a scene to monitor lots for dumping. Not exempt, will go through the process.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Press Release out, done with public comment period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chemeClr val="accent1"/>
                </a:solidFill>
                <a:highlight>
                  <a:srgbClr val="FFFF00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Public comments received, waiting for updated data from the requesting department</a:t>
            </a:r>
            <a:endParaRPr sz="1500">
              <a:solidFill>
                <a:srgbClr val="062858"/>
              </a:solidFill>
              <a:highlight>
                <a:srgbClr val="FFFF00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Calibri"/>
              <a:buChar char="●"/>
            </a:pPr>
            <a:r>
              <a:rPr b="1"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Community Asset Tracker: </a:t>
            </a: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Camera with machine learning algorithm to identify objects within the city. 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rgbClr val="062858"/>
                </a:solidFill>
                <a:highlight>
                  <a:srgbClr val="9FC5E8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Assessed pilot, documentation provided</a:t>
            </a:r>
            <a:endParaRPr sz="1500">
              <a:solidFill>
                <a:srgbClr val="062858"/>
              </a:solidFill>
              <a:highlight>
                <a:srgbClr val="9FC5E8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●"/>
            </a:pPr>
            <a:r>
              <a:rPr b="1" lang="en" sz="1500">
                <a:solidFill>
                  <a:srgbClr val="062858"/>
                </a:solidFill>
                <a:highlight>
                  <a:srgbClr val="9FC5E8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COPS: </a:t>
            </a:r>
            <a:r>
              <a:rPr lang="en" sz="1500">
                <a:solidFill>
                  <a:srgbClr val="062858"/>
                </a:solidFill>
                <a:highlight>
                  <a:srgbClr val="9FC5E8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Cameras strategically placed around the city to aid in policing</a:t>
            </a:r>
            <a:endParaRPr sz="1500">
              <a:solidFill>
                <a:srgbClr val="062858"/>
              </a:solidFill>
              <a:highlight>
                <a:srgbClr val="9FC5E8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rgbClr val="062858"/>
                </a:solidFill>
                <a:highlight>
                  <a:srgbClr val="9FC5E8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Exempted</a:t>
            </a:r>
            <a:endParaRPr sz="1500">
              <a:solidFill>
                <a:srgbClr val="062858"/>
              </a:solidFill>
              <a:highlight>
                <a:srgbClr val="9FC5E8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0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CITY OF SYRACUSE</a:t>
            </a:r>
            <a:endParaRPr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31" name="Google Shape;131;p20"/>
          <p:cNvSpPr txBox="1"/>
          <p:nvPr>
            <p:ph type="title"/>
          </p:nvPr>
        </p:nvSpPr>
        <p:spPr>
          <a:xfrm>
            <a:off x="3288550" y="271275"/>
            <a:ext cx="5738400" cy="122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rgbClr val="B98E00"/>
                </a:solidFill>
                <a:latin typeface="Times"/>
                <a:ea typeface="Times"/>
                <a:cs typeface="Times"/>
                <a:sym typeface="Times"/>
              </a:rPr>
              <a:t>Review</a:t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32" name="Google Shape;132;p20"/>
          <p:cNvSpPr txBox="1"/>
          <p:nvPr/>
        </p:nvSpPr>
        <p:spPr>
          <a:xfrm>
            <a:off x="1134950" y="942300"/>
            <a:ext cx="3091500" cy="45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Past </a:t>
            </a:r>
            <a:r>
              <a:rPr b="1" lang="en" sz="22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Decisions</a:t>
            </a:r>
            <a:endParaRPr sz="22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33" name="Google Shape;133;p20"/>
          <p:cNvSpPr txBox="1"/>
          <p:nvPr/>
        </p:nvSpPr>
        <p:spPr>
          <a:xfrm>
            <a:off x="1134950" y="1301400"/>
            <a:ext cx="7508100" cy="3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Calibri"/>
              <a:buChar char="●"/>
            </a:pPr>
            <a:r>
              <a:rPr b="1"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Samsara</a:t>
            </a:r>
            <a:r>
              <a:rPr b="1"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:</a:t>
            </a: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 Fleet management </a:t>
            </a: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technology 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Assessed in previous session</a:t>
            </a:r>
            <a:endParaRPr sz="1500">
              <a:solidFill>
                <a:schemeClr val="accen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Public comment period completed</a:t>
            </a:r>
            <a:endParaRPr sz="1500">
              <a:solidFill>
                <a:schemeClr val="accen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chemeClr val="accent1"/>
                </a:solidFill>
                <a:highlight>
                  <a:srgbClr val="9FC5E8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Recommendation was sent to the Mayor on 2/01</a:t>
            </a:r>
            <a:endParaRPr sz="1500">
              <a:solidFill>
                <a:schemeClr val="accent1"/>
              </a:solidFill>
              <a:highlight>
                <a:srgbClr val="9FC5E8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chemeClr val="accent1"/>
                </a:solidFill>
                <a:highlight>
                  <a:srgbClr val="9FC5E8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Mayor Walsh stated that he read the read the groups recommendations, and is in agreement with a  </a:t>
            </a:r>
            <a:r>
              <a:rPr b="1" lang="en" sz="1500">
                <a:solidFill>
                  <a:schemeClr val="accent1"/>
                </a:solidFill>
                <a:highlight>
                  <a:srgbClr val="9FC5E8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qualified approval</a:t>
            </a:r>
            <a:r>
              <a:rPr lang="en" sz="1500">
                <a:solidFill>
                  <a:schemeClr val="accent1"/>
                </a:solidFill>
                <a:highlight>
                  <a:srgbClr val="9FC5E8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, and is in agreement with the importance of putting in appropriate policies and procedures.</a:t>
            </a:r>
            <a:endParaRPr sz="1500">
              <a:solidFill>
                <a:schemeClr val="accent1"/>
              </a:solidFill>
              <a:highlight>
                <a:srgbClr val="9FC5E8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libri"/>
              <a:buChar char="●"/>
            </a:pPr>
            <a:r>
              <a:rPr b="1" lang="en" sz="15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Flock Safety/ALPRs: </a:t>
            </a:r>
            <a:r>
              <a:rPr lang="en" sz="15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Street cameras that capture vehicle plates.</a:t>
            </a:r>
            <a:endParaRPr sz="1500">
              <a:solidFill>
                <a:schemeClr val="accen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Assessed in previous session</a:t>
            </a:r>
            <a:endParaRPr sz="1500">
              <a:solidFill>
                <a:schemeClr val="accen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Public comment period completed</a:t>
            </a:r>
            <a:endParaRPr sz="1500">
              <a:solidFill>
                <a:schemeClr val="accen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chemeClr val="accent1"/>
                </a:solidFill>
                <a:highlight>
                  <a:srgbClr val="9FC5E8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The Work Group heard from SPD Officers on 1/25/22 for more information regarding this.</a:t>
            </a:r>
            <a:endParaRPr sz="1500">
              <a:solidFill>
                <a:schemeClr val="accent1"/>
              </a:solidFill>
              <a:highlight>
                <a:srgbClr val="9FC5E8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chemeClr val="accent1"/>
                </a:solidFill>
                <a:highlight>
                  <a:srgbClr val="9FC5E8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The STWG created guidelines for ALPR Use and this was recommended to the mayor with the stipulations written on 3/11/22.</a:t>
            </a:r>
            <a:endParaRPr sz="1500">
              <a:solidFill>
                <a:schemeClr val="accent1"/>
              </a:solidFill>
              <a:highlight>
                <a:srgbClr val="9FC5E8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highlight>
                <a:srgbClr val="9FC5E8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1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CITY OF SYRACUSE</a:t>
            </a:r>
            <a:endParaRPr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39" name="Google Shape;139;p21"/>
          <p:cNvSpPr txBox="1"/>
          <p:nvPr>
            <p:ph type="title"/>
          </p:nvPr>
        </p:nvSpPr>
        <p:spPr>
          <a:xfrm>
            <a:off x="3288550" y="271275"/>
            <a:ext cx="5738400" cy="122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rgbClr val="B98E00"/>
                </a:solidFill>
                <a:latin typeface="Times"/>
                <a:ea typeface="Times"/>
                <a:cs typeface="Times"/>
                <a:sym typeface="Times"/>
              </a:rPr>
              <a:t>Review</a:t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40" name="Google Shape;140;p21"/>
          <p:cNvSpPr txBox="1"/>
          <p:nvPr/>
        </p:nvSpPr>
        <p:spPr>
          <a:xfrm>
            <a:off x="1134950" y="942300"/>
            <a:ext cx="3091500" cy="45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Past </a:t>
            </a:r>
            <a:r>
              <a:rPr b="1" lang="en" sz="22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Decisions</a:t>
            </a:r>
            <a:endParaRPr sz="22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41" name="Google Shape;141;p21"/>
          <p:cNvSpPr txBox="1"/>
          <p:nvPr/>
        </p:nvSpPr>
        <p:spPr>
          <a:xfrm>
            <a:off x="1134950" y="1301400"/>
            <a:ext cx="7508100" cy="3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Calibri"/>
              <a:buChar char="●"/>
            </a:pPr>
            <a:r>
              <a:rPr b="1"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Cyclomedia</a:t>
            </a:r>
            <a:r>
              <a:rPr b="1"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:</a:t>
            </a: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 Right of Way Imaging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Public comment period completed</a:t>
            </a:r>
            <a:endParaRPr sz="1500">
              <a:solidFill>
                <a:schemeClr val="accen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chemeClr val="accent1"/>
                </a:solidFill>
                <a:highlight>
                  <a:srgbClr val="9FC5E8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Recommendation was sent to the Mayor on 5/07/22</a:t>
            </a:r>
            <a:endParaRPr sz="1500">
              <a:solidFill>
                <a:schemeClr val="accent1"/>
              </a:solidFill>
              <a:highlight>
                <a:srgbClr val="9FC5E8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chemeClr val="accent1"/>
                </a:solidFill>
                <a:highlight>
                  <a:srgbClr val="9FC5E8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Mayor Walsh stated: </a:t>
            </a:r>
            <a:r>
              <a:rPr lang="en" sz="1500">
                <a:solidFill>
                  <a:srgbClr val="1F497D"/>
                </a:solidFill>
                <a:highlight>
                  <a:srgbClr val="9FC5E8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I have reviewed the STWG’s recommendation and I am in agreement with it.</a:t>
            </a:r>
            <a:endParaRPr b="1" sz="1500">
              <a:solidFill>
                <a:srgbClr val="1F497D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500"/>
              <a:buFont typeface="Twentieth Century"/>
              <a:buChar char="●"/>
            </a:pPr>
            <a:r>
              <a:rPr b="1" lang="en" sz="1500">
                <a:solidFill>
                  <a:srgbClr val="1F497D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Dataminr</a:t>
            </a:r>
            <a:r>
              <a:rPr lang="en" sz="1500">
                <a:solidFill>
                  <a:srgbClr val="1F497D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: Social Media monitoring of violent posts.</a:t>
            </a:r>
            <a:endParaRPr sz="1500">
              <a:solidFill>
                <a:srgbClr val="1F497D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rgbClr val="1F497D"/>
                </a:solidFill>
                <a:highlight>
                  <a:srgbClr val="9FC5E8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Dataminr staff met with STWG on 6/21/2022.</a:t>
            </a:r>
            <a:endParaRPr sz="1500">
              <a:solidFill>
                <a:srgbClr val="1F497D"/>
              </a:solidFill>
              <a:highlight>
                <a:srgbClr val="9FC5E8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rgbClr val="1F497D"/>
                </a:solidFill>
                <a:highlight>
                  <a:srgbClr val="9FC5E8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Dataminr then removed their offer of service on 6/21/2022.</a:t>
            </a:r>
            <a:endParaRPr sz="1500">
              <a:solidFill>
                <a:srgbClr val="1F497D"/>
              </a:solidFill>
              <a:highlight>
                <a:srgbClr val="9FC5E8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500"/>
              <a:buFont typeface="Twentieth Century"/>
              <a:buChar char="●"/>
            </a:pPr>
            <a:r>
              <a:rPr b="1" lang="en" sz="1500">
                <a:solidFill>
                  <a:srgbClr val="1F497D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Rubicon</a:t>
            </a:r>
            <a:r>
              <a:rPr lang="en" sz="1500">
                <a:solidFill>
                  <a:srgbClr val="1F497D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: Vehicle route optimization software</a:t>
            </a:r>
            <a:endParaRPr sz="1500">
              <a:solidFill>
                <a:srgbClr val="1F497D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rgbClr val="1F497D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STWG met on 9/27/22 and this was determined to not be a form of Surveillance</a:t>
            </a:r>
            <a:endParaRPr sz="1500">
              <a:solidFill>
                <a:srgbClr val="1F497D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500"/>
              <a:buFont typeface="Twentieth Century"/>
              <a:buChar char="●"/>
            </a:pPr>
            <a:r>
              <a:rPr b="1" lang="en" sz="1500">
                <a:solidFill>
                  <a:srgbClr val="1F497D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Opticom</a:t>
            </a:r>
            <a:r>
              <a:rPr lang="en" sz="1500">
                <a:solidFill>
                  <a:srgbClr val="1F497D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: Software that in an event of an emergency the Fire Department could switch the traffic lights on their route to turn green for them.</a:t>
            </a:r>
            <a:endParaRPr sz="1500">
              <a:solidFill>
                <a:srgbClr val="1F497D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rgbClr val="1F497D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STWG met on 12/06/22 and this was determined to not be a form of Surveillance</a:t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2"/>
          <p:cNvSpPr txBox="1"/>
          <p:nvPr>
            <p:ph type="title"/>
          </p:nvPr>
        </p:nvSpPr>
        <p:spPr>
          <a:xfrm>
            <a:off x="304800" y="594122"/>
            <a:ext cx="8229600" cy="77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>
                <a:latin typeface="Times"/>
                <a:ea typeface="Times"/>
                <a:cs typeface="Times"/>
                <a:sym typeface="Times"/>
              </a:rPr>
              <a:t>Review</a:t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47" name="Google Shape;147;p22"/>
          <p:cNvSpPr txBox="1"/>
          <p:nvPr>
            <p:ph idx="1" type="body"/>
          </p:nvPr>
        </p:nvSpPr>
        <p:spPr>
          <a:xfrm>
            <a:off x="555550" y="841325"/>
            <a:ext cx="3796800" cy="530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1" lang="en" sz="2100"/>
              <a:t>Internal Norms</a:t>
            </a:r>
            <a:endParaRPr sz="1700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</p:txBody>
      </p:sp>
      <p:sp>
        <p:nvSpPr>
          <p:cNvPr id="148" name="Google Shape;148;p22"/>
          <p:cNvSpPr txBox="1"/>
          <p:nvPr>
            <p:ph idx="1" type="body"/>
          </p:nvPr>
        </p:nvSpPr>
        <p:spPr>
          <a:xfrm>
            <a:off x="960500" y="4658225"/>
            <a:ext cx="5361900" cy="485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" sz="2100" u="sng">
                <a:solidFill>
                  <a:schemeClr val="hlink"/>
                </a:solidFill>
                <a:hlinkClick r:id="rId3"/>
              </a:rPr>
              <a:t>View Attendance and Guest Norms</a:t>
            </a:r>
            <a:endParaRPr sz="1700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</p:txBody>
      </p:sp>
      <p:sp>
        <p:nvSpPr>
          <p:cNvPr id="149" name="Google Shape;149;p22"/>
          <p:cNvSpPr txBox="1"/>
          <p:nvPr/>
        </p:nvSpPr>
        <p:spPr>
          <a:xfrm>
            <a:off x="457200" y="1371725"/>
            <a:ext cx="8686800" cy="328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Attendance: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eriod"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members have unjustified absences for three meetings in a three month time period, the Surveillance Team Working Group (STWG) Coordinators will reach out to the member.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eriod"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working group is required to have at least 50% of all members present before we hold a recommendation vote.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lphaLcPeriod"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 those present at least 40% should be non-city staff.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External Participants:</a:t>
            </a:r>
            <a:endParaRPr b="1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eriod"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Outside participants should request permission before-hand to the API team.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lphaLcPeriod"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API team will inform the STWG before meetings if there will be outside participants joining the group.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Documentation for Community Review: </a:t>
            </a:r>
            <a:endParaRPr b="1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Calibri"/>
              <a:buAutoNum type="arabicPeriod"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notes from the STWG Sessions will be posted to the STWG Website after the meetings. 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Letter of Commitment:</a:t>
            </a:r>
            <a:endParaRPr b="1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eriod"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 effective for one year, and is to be sent out annually.</a:t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062858"/>
                </a:solidFill>
                <a:latin typeface="Roboto"/>
                <a:ea typeface="Roboto"/>
                <a:cs typeface="Roboto"/>
                <a:sym typeface="Roboto"/>
              </a:rPr>
              <a:t>    </a:t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3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CITY OF SYRACUSE</a:t>
            </a:r>
            <a:endParaRPr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55" name="Google Shape;155;p23"/>
          <p:cNvSpPr txBox="1"/>
          <p:nvPr/>
        </p:nvSpPr>
        <p:spPr>
          <a:xfrm>
            <a:off x="669875" y="851625"/>
            <a:ext cx="44193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>
                <a:solidFill>
                  <a:srgbClr val="062858"/>
                </a:solidFill>
                <a:latin typeface="Calibri"/>
                <a:ea typeface="Calibri"/>
                <a:cs typeface="Calibri"/>
                <a:sym typeface="Calibri"/>
              </a:rPr>
              <a:t>Service Level Agreements (SLAs)</a:t>
            </a:r>
            <a:endParaRPr b="1" sz="2300">
              <a:solidFill>
                <a:srgbClr val="06285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23"/>
          <p:cNvSpPr txBox="1"/>
          <p:nvPr>
            <p:ph type="title"/>
          </p:nvPr>
        </p:nvSpPr>
        <p:spPr>
          <a:xfrm>
            <a:off x="876550" y="262725"/>
            <a:ext cx="7810200" cy="58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rgbClr val="B98E00"/>
                </a:solidFill>
                <a:latin typeface="Times"/>
                <a:ea typeface="Times"/>
                <a:cs typeface="Times"/>
                <a:sym typeface="Times"/>
              </a:rPr>
              <a:t>Review</a:t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57" name="Google Shape;157;p23"/>
          <p:cNvSpPr/>
          <p:nvPr/>
        </p:nvSpPr>
        <p:spPr>
          <a:xfrm>
            <a:off x="749375" y="1577450"/>
            <a:ext cx="1452000" cy="1232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23"/>
          <p:cNvSpPr txBox="1"/>
          <p:nvPr/>
        </p:nvSpPr>
        <p:spPr>
          <a:xfrm>
            <a:off x="688175" y="1778150"/>
            <a:ext cx="15744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2 - 6 Weeks 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(10 - 30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Business Days)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59" name="Google Shape;159;p23"/>
          <p:cNvSpPr txBox="1"/>
          <p:nvPr/>
        </p:nvSpPr>
        <p:spPr>
          <a:xfrm>
            <a:off x="688175" y="2880850"/>
            <a:ext cx="15744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Initial submission to determination of surveillance 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60" name="Google Shape;160;p23"/>
          <p:cNvSpPr/>
          <p:nvPr/>
        </p:nvSpPr>
        <p:spPr>
          <a:xfrm>
            <a:off x="2826200" y="1577450"/>
            <a:ext cx="1452000" cy="1232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23"/>
          <p:cNvSpPr txBox="1"/>
          <p:nvPr/>
        </p:nvSpPr>
        <p:spPr>
          <a:xfrm>
            <a:off x="2765000" y="1778150"/>
            <a:ext cx="15744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Every 2 Weeks 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(10 Business Days)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62" name="Google Shape;162;p23"/>
          <p:cNvSpPr txBox="1"/>
          <p:nvPr/>
        </p:nvSpPr>
        <p:spPr>
          <a:xfrm>
            <a:off x="2765000" y="2880850"/>
            <a:ext cx="15744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Short duration meeting to vote on technology exemptions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63" name="Google Shape;163;p23"/>
          <p:cNvSpPr/>
          <p:nvPr/>
        </p:nvSpPr>
        <p:spPr>
          <a:xfrm>
            <a:off x="4903025" y="1577450"/>
            <a:ext cx="1452000" cy="1232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23"/>
          <p:cNvSpPr txBox="1"/>
          <p:nvPr/>
        </p:nvSpPr>
        <p:spPr>
          <a:xfrm>
            <a:off x="4841825" y="1778150"/>
            <a:ext cx="15744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2 Weeks 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(10 Business Days)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65" name="Google Shape;165;p23"/>
          <p:cNvSpPr txBox="1"/>
          <p:nvPr/>
        </p:nvSpPr>
        <p:spPr>
          <a:xfrm>
            <a:off x="4660625" y="2880850"/>
            <a:ext cx="1936800" cy="23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Public comment period: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SzPts val="1400"/>
              <a:buFont typeface="Twentieth Century"/>
              <a:buChar char="●"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Issuance of press release 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SzPts val="1400"/>
              <a:buFont typeface="Twentieth Century"/>
              <a:buChar char="●"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Council meeting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(*) For now public input will be received via a Google Form and in the future will be on the new website.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66" name="Google Shape;166;p23"/>
          <p:cNvSpPr/>
          <p:nvPr/>
        </p:nvSpPr>
        <p:spPr>
          <a:xfrm>
            <a:off x="7041050" y="1577450"/>
            <a:ext cx="1452000" cy="1232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23"/>
          <p:cNvSpPr txBox="1"/>
          <p:nvPr/>
        </p:nvSpPr>
        <p:spPr>
          <a:xfrm>
            <a:off x="6979850" y="1778150"/>
            <a:ext cx="15744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2 Weeks 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(10 Business Days)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68" name="Google Shape;168;p23"/>
          <p:cNvSpPr txBox="1"/>
          <p:nvPr/>
        </p:nvSpPr>
        <p:spPr>
          <a:xfrm>
            <a:off x="6798650" y="2880850"/>
            <a:ext cx="1936800" cy="23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Submission of finalized form (by dept.) to time of recommendation. 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Group will individually research; departments will get follow-up questions; group to vote yes/no;  and submit recommendation.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4"/>
          <p:cNvSpPr/>
          <p:nvPr/>
        </p:nvSpPr>
        <p:spPr>
          <a:xfrm>
            <a:off x="39750" y="1060449"/>
            <a:ext cx="2897700" cy="2505000"/>
          </a:xfrm>
          <a:prstGeom prst="wedgeRectCallout">
            <a:avLst>
              <a:gd fmla="val 1140" name="adj1"/>
              <a:gd fmla="val 57386" name="adj2"/>
            </a:avLst>
          </a:prstGeom>
          <a:noFill/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24"/>
          <p:cNvSpPr/>
          <p:nvPr/>
        </p:nvSpPr>
        <p:spPr>
          <a:xfrm>
            <a:off x="6033450" y="1057950"/>
            <a:ext cx="2993100" cy="2505000"/>
          </a:xfrm>
          <a:prstGeom prst="wedgeRectCallout">
            <a:avLst>
              <a:gd fmla="val -24197" name="adj1"/>
              <a:gd fmla="val 58021" name="adj2"/>
            </a:avLst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24"/>
          <p:cNvSpPr/>
          <p:nvPr/>
        </p:nvSpPr>
        <p:spPr>
          <a:xfrm>
            <a:off x="3036604" y="1060449"/>
            <a:ext cx="2897700" cy="2505000"/>
          </a:xfrm>
          <a:prstGeom prst="wedgeRectCallout">
            <a:avLst>
              <a:gd fmla="val 1261" name="adj1"/>
              <a:gd fmla="val 57813" name="adj2"/>
            </a:avLst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76" name="Google Shape;176;p24"/>
          <p:cNvCxnSpPr/>
          <p:nvPr/>
        </p:nvCxnSpPr>
        <p:spPr>
          <a:xfrm>
            <a:off x="7151750" y="4040775"/>
            <a:ext cx="1998600" cy="0"/>
          </a:xfrm>
          <a:prstGeom prst="straightConnector1">
            <a:avLst/>
          </a:prstGeom>
          <a:noFill/>
          <a:ln cap="flat" cmpd="sng" w="38100">
            <a:solidFill>
              <a:srgbClr val="053259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177" name="Google Shape;177;p24"/>
          <p:cNvCxnSpPr>
            <a:endCxn id="178" idx="6"/>
          </p:cNvCxnSpPr>
          <p:nvPr/>
        </p:nvCxnSpPr>
        <p:spPr>
          <a:xfrm>
            <a:off x="-7425" y="4028475"/>
            <a:ext cx="7066500" cy="12300"/>
          </a:xfrm>
          <a:prstGeom prst="straightConnector1">
            <a:avLst/>
          </a:prstGeom>
          <a:noFill/>
          <a:ln cap="flat" cmpd="sng" w="38100">
            <a:solidFill>
              <a:srgbClr val="05325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79" name="Google Shape;179;p24"/>
          <p:cNvSpPr/>
          <p:nvPr/>
        </p:nvSpPr>
        <p:spPr>
          <a:xfrm>
            <a:off x="1235025" y="3786375"/>
            <a:ext cx="508800" cy="508800"/>
          </a:xfrm>
          <a:prstGeom prst="ellipse">
            <a:avLst/>
          </a:prstGeom>
          <a:solidFill>
            <a:schemeClr val="accent5"/>
          </a:solidFill>
          <a:ln cap="flat" cmpd="sng" w="38100">
            <a:solidFill>
              <a:srgbClr val="0532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24"/>
          <p:cNvSpPr/>
          <p:nvPr/>
        </p:nvSpPr>
        <p:spPr>
          <a:xfrm>
            <a:off x="4045050" y="3786375"/>
            <a:ext cx="508800" cy="508800"/>
          </a:xfrm>
          <a:prstGeom prst="ellipse">
            <a:avLst/>
          </a:prstGeom>
          <a:solidFill>
            <a:schemeClr val="accent6"/>
          </a:solidFill>
          <a:ln cap="flat" cmpd="sng" w="38100">
            <a:solidFill>
              <a:srgbClr val="0532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24"/>
          <p:cNvSpPr/>
          <p:nvPr/>
        </p:nvSpPr>
        <p:spPr>
          <a:xfrm>
            <a:off x="6550275" y="3786375"/>
            <a:ext cx="508800" cy="508800"/>
          </a:xfrm>
          <a:prstGeom prst="ellipse">
            <a:avLst/>
          </a:prstGeom>
          <a:solidFill>
            <a:schemeClr val="accent1"/>
          </a:solidFill>
          <a:ln cap="flat" cmpd="sng" w="38100">
            <a:solidFill>
              <a:srgbClr val="0532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24"/>
          <p:cNvSpPr txBox="1"/>
          <p:nvPr/>
        </p:nvSpPr>
        <p:spPr>
          <a:xfrm>
            <a:off x="899325" y="4332775"/>
            <a:ext cx="11802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434343"/>
                </a:solidFill>
                <a:latin typeface="Nunito"/>
                <a:ea typeface="Nunito"/>
                <a:cs typeface="Nunito"/>
                <a:sym typeface="Nunito"/>
              </a:rPr>
              <a:t>Short Term</a:t>
            </a:r>
            <a:endParaRPr sz="1100">
              <a:solidFill>
                <a:srgbClr val="434343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434343"/>
                </a:solidFill>
                <a:latin typeface="Nunito"/>
                <a:ea typeface="Nunito"/>
                <a:cs typeface="Nunito"/>
                <a:sym typeface="Nunito"/>
              </a:rPr>
              <a:t>(April - June)</a:t>
            </a:r>
            <a:endParaRPr sz="1100">
              <a:solidFill>
                <a:srgbClr val="434343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82" name="Google Shape;182;p24"/>
          <p:cNvSpPr txBox="1"/>
          <p:nvPr/>
        </p:nvSpPr>
        <p:spPr>
          <a:xfrm rot="1424">
            <a:off x="39915" y="1280100"/>
            <a:ext cx="2897400" cy="20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53259"/>
                </a:solidFill>
                <a:latin typeface="Nunito"/>
                <a:ea typeface="Nunito"/>
                <a:cs typeface="Nunito"/>
                <a:sym typeface="Nunito"/>
              </a:rPr>
              <a:t>Update STWG </a:t>
            </a:r>
            <a:r>
              <a:rPr b="1" lang="en">
                <a:solidFill>
                  <a:schemeClr val="accent5"/>
                </a:solidFill>
                <a:latin typeface="Nunito"/>
                <a:ea typeface="Nunito"/>
                <a:cs typeface="Nunito"/>
                <a:sym typeface="Nunito"/>
              </a:rPr>
              <a:t>Website</a:t>
            </a:r>
            <a:endParaRPr b="1">
              <a:solidFill>
                <a:schemeClr val="accent5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-317500" lvl="0" marL="457200" rtl="0" algn="ctr">
              <a:spcBef>
                <a:spcPts val="1000"/>
              </a:spcBef>
              <a:spcAft>
                <a:spcPts val="0"/>
              </a:spcAft>
              <a:buClr>
                <a:srgbClr val="053259"/>
              </a:buClr>
              <a:buSzPts val="1400"/>
              <a:buFont typeface="Nunito"/>
              <a:buChar char="●"/>
            </a:pPr>
            <a:r>
              <a:rPr lang="en">
                <a:solidFill>
                  <a:srgbClr val="053259"/>
                </a:solidFill>
                <a:latin typeface="Nunito"/>
                <a:ea typeface="Nunito"/>
                <a:cs typeface="Nunito"/>
                <a:sym typeface="Nunito"/>
              </a:rPr>
              <a:t>Tech Recommendations</a:t>
            </a:r>
            <a:endParaRPr>
              <a:solidFill>
                <a:srgbClr val="053259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-317500" lvl="0" marL="457200" rtl="0" algn="ctr">
              <a:spcBef>
                <a:spcPts val="0"/>
              </a:spcBef>
              <a:spcAft>
                <a:spcPts val="0"/>
              </a:spcAft>
              <a:buClr>
                <a:srgbClr val="053259"/>
              </a:buClr>
              <a:buSzPts val="1400"/>
              <a:buFont typeface="Nunito"/>
              <a:buChar char="●"/>
            </a:pPr>
            <a:r>
              <a:rPr lang="en">
                <a:solidFill>
                  <a:srgbClr val="053259"/>
                </a:solidFill>
                <a:latin typeface="Nunito"/>
                <a:ea typeface="Nunito"/>
                <a:cs typeface="Nunito"/>
                <a:sym typeface="Nunito"/>
              </a:rPr>
              <a:t>Meeting Notes and Slide Decks</a:t>
            </a:r>
            <a:endParaRPr b="1">
              <a:solidFill>
                <a:srgbClr val="053259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53259"/>
                </a:solidFill>
                <a:latin typeface="Nunito"/>
                <a:ea typeface="Nunito"/>
                <a:cs typeface="Nunito"/>
                <a:sym typeface="Nunito"/>
              </a:rPr>
              <a:t>Connect with other </a:t>
            </a:r>
            <a:r>
              <a:rPr b="1" lang="en">
                <a:solidFill>
                  <a:schemeClr val="accent5"/>
                </a:solidFill>
                <a:latin typeface="Nunito"/>
                <a:ea typeface="Nunito"/>
                <a:cs typeface="Nunito"/>
                <a:sym typeface="Nunito"/>
              </a:rPr>
              <a:t>cities d</a:t>
            </a:r>
            <a:r>
              <a:rPr b="1" lang="en">
                <a:solidFill>
                  <a:schemeClr val="accent5"/>
                </a:solidFill>
                <a:latin typeface="Nunito"/>
                <a:ea typeface="Nunito"/>
                <a:cs typeface="Nunito"/>
                <a:sym typeface="Nunito"/>
              </a:rPr>
              <a:t>oing surv. tech work</a:t>
            </a:r>
            <a:endParaRPr b="1">
              <a:solidFill>
                <a:schemeClr val="accent5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53259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83" name="Google Shape;183;p24"/>
          <p:cNvSpPr txBox="1"/>
          <p:nvPr/>
        </p:nvSpPr>
        <p:spPr>
          <a:xfrm>
            <a:off x="6022275" y="4332775"/>
            <a:ext cx="15648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434343"/>
                </a:solidFill>
                <a:latin typeface="Nunito"/>
                <a:ea typeface="Nunito"/>
                <a:cs typeface="Nunito"/>
                <a:sym typeface="Nunito"/>
              </a:rPr>
              <a:t>Long term</a:t>
            </a:r>
            <a:endParaRPr sz="1100">
              <a:solidFill>
                <a:srgbClr val="434343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434343"/>
                </a:solidFill>
                <a:latin typeface="Nunito"/>
                <a:ea typeface="Nunito"/>
                <a:cs typeface="Nunito"/>
                <a:sym typeface="Nunito"/>
              </a:rPr>
              <a:t>(October - December)</a:t>
            </a:r>
            <a:endParaRPr sz="1100">
              <a:solidFill>
                <a:srgbClr val="434343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84" name="Google Shape;184;p24"/>
          <p:cNvSpPr txBox="1"/>
          <p:nvPr/>
        </p:nvSpPr>
        <p:spPr>
          <a:xfrm>
            <a:off x="3623100" y="4332775"/>
            <a:ext cx="13527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434343"/>
                </a:solidFill>
                <a:latin typeface="Nunito"/>
                <a:ea typeface="Nunito"/>
                <a:cs typeface="Nunito"/>
                <a:sym typeface="Nunito"/>
              </a:rPr>
              <a:t>Medium Term</a:t>
            </a:r>
            <a:endParaRPr sz="1100">
              <a:solidFill>
                <a:srgbClr val="434343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434343"/>
                </a:solidFill>
                <a:latin typeface="Nunito"/>
                <a:ea typeface="Nunito"/>
                <a:cs typeface="Nunito"/>
                <a:sym typeface="Nunito"/>
              </a:rPr>
              <a:t>(July - September)</a:t>
            </a:r>
            <a:endParaRPr sz="1100">
              <a:solidFill>
                <a:srgbClr val="434343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85" name="Google Shape;185;p24"/>
          <p:cNvSpPr txBox="1"/>
          <p:nvPr/>
        </p:nvSpPr>
        <p:spPr>
          <a:xfrm rot="1424">
            <a:off x="3036755" y="1178825"/>
            <a:ext cx="2897400" cy="194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53259"/>
                </a:solidFill>
                <a:latin typeface="Nunito"/>
                <a:ea typeface="Nunito"/>
                <a:cs typeface="Nunito"/>
                <a:sym typeface="Nunito"/>
              </a:rPr>
              <a:t>Revamp our approach to </a:t>
            </a:r>
            <a:r>
              <a:rPr b="1" lang="en">
                <a:solidFill>
                  <a:schemeClr val="accent6"/>
                </a:solidFill>
                <a:latin typeface="Nunito"/>
                <a:ea typeface="Nunito"/>
                <a:cs typeface="Nunito"/>
                <a:sym typeface="Nunito"/>
              </a:rPr>
              <a:t>c</a:t>
            </a:r>
            <a:r>
              <a:rPr b="1" lang="en">
                <a:solidFill>
                  <a:schemeClr val="accent6"/>
                </a:solidFill>
                <a:latin typeface="Nunito"/>
                <a:ea typeface="Nunito"/>
                <a:cs typeface="Nunito"/>
                <a:sym typeface="Nunito"/>
              </a:rPr>
              <a:t>ommunity engagement</a:t>
            </a:r>
            <a:endParaRPr b="1">
              <a:solidFill>
                <a:schemeClr val="accent6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53259"/>
                </a:solidFill>
                <a:latin typeface="Nunito"/>
                <a:ea typeface="Nunito"/>
                <a:cs typeface="Nunito"/>
                <a:sym typeface="Nunito"/>
              </a:rPr>
              <a:t>Complete Citywide </a:t>
            </a:r>
            <a:r>
              <a:rPr b="1" lang="en">
                <a:solidFill>
                  <a:schemeClr val="accent6"/>
                </a:solidFill>
                <a:latin typeface="Nunito"/>
                <a:ea typeface="Nunito"/>
                <a:cs typeface="Nunito"/>
                <a:sym typeface="Nunito"/>
              </a:rPr>
              <a:t>d</a:t>
            </a:r>
            <a:r>
              <a:rPr b="1" lang="en">
                <a:solidFill>
                  <a:schemeClr val="accent6"/>
                </a:solidFill>
                <a:latin typeface="Nunito"/>
                <a:ea typeface="Nunito"/>
                <a:cs typeface="Nunito"/>
                <a:sym typeface="Nunito"/>
              </a:rPr>
              <a:t>epartmental training</a:t>
            </a:r>
            <a:endParaRPr b="1">
              <a:solidFill>
                <a:schemeClr val="accent6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-317500" lvl="0" marL="457200" rtl="0" algn="ctr">
              <a:spcBef>
                <a:spcPts val="1000"/>
              </a:spcBef>
              <a:spcAft>
                <a:spcPts val="0"/>
              </a:spcAft>
              <a:buClr>
                <a:srgbClr val="053259"/>
              </a:buClr>
              <a:buSzPts val="1400"/>
              <a:buFont typeface="Nunito"/>
              <a:buChar char="●"/>
            </a:pPr>
            <a:r>
              <a:rPr lang="en">
                <a:solidFill>
                  <a:srgbClr val="053259"/>
                </a:solidFill>
                <a:latin typeface="Nunito"/>
                <a:ea typeface="Nunito"/>
                <a:cs typeface="Nunito"/>
                <a:sym typeface="Nunito"/>
              </a:rPr>
              <a:t>Determine Schedule for refresher trainings (annually or every 6 months)</a:t>
            </a:r>
            <a:endParaRPr>
              <a:solidFill>
                <a:srgbClr val="053259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86" name="Google Shape;186;p24"/>
          <p:cNvSpPr txBox="1"/>
          <p:nvPr/>
        </p:nvSpPr>
        <p:spPr>
          <a:xfrm rot="2068">
            <a:off x="6033718" y="1179125"/>
            <a:ext cx="2992801" cy="238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53259"/>
                </a:solidFill>
                <a:latin typeface="Nunito"/>
                <a:ea typeface="Nunito"/>
                <a:cs typeface="Nunito"/>
                <a:sym typeface="Nunito"/>
              </a:rPr>
              <a:t>Complete an audit of technologies currently used by the City as</a:t>
            </a:r>
            <a:r>
              <a:rPr b="1" lang="en">
                <a:solidFill>
                  <a:schemeClr val="accent1"/>
                </a:solidFill>
                <a:latin typeface="Nunito"/>
                <a:ea typeface="Nunito"/>
                <a:cs typeface="Nunito"/>
                <a:sym typeface="Nunito"/>
              </a:rPr>
              <a:t> Surveillance or Not</a:t>
            </a:r>
            <a:endParaRPr b="1">
              <a:solidFill>
                <a:schemeClr val="accent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53259"/>
                </a:solidFill>
                <a:latin typeface="Nunito"/>
                <a:ea typeface="Nunito"/>
                <a:cs typeface="Nunito"/>
                <a:sym typeface="Nunito"/>
              </a:rPr>
              <a:t>Release an </a:t>
            </a:r>
            <a:r>
              <a:rPr b="1" lang="en">
                <a:solidFill>
                  <a:srgbClr val="053259"/>
                </a:solidFill>
                <a:latin typeface="Nunito"/>
                <a:ea typeface="Nunito"/>
                <a:cs typeface="Nunito"/>
                <a:sym typeface="Nunito"/>
              </a:rPr>
              <a:t>Annual Report</a:t>
            </a:r>
            <a:endParaRPr>
              <a:solidFill>
                <a:srgbClr val="053259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-317500" lvl="0" marL="457200" rtl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unito"/>
              <a:buChar char="●"/>
            </a:pPr>
            <a:r>
              <a:rPr lang="en">
                <a:solidFill>
                  <a:schemeClr val="accent1"/>
                </a:solidFill>
                <a:latin typeface="Nunito"/>
                <a:ea typeface="Nunito"/>
                <a:cs typeface="Nunito"/>
                <a:sym typeface="Nunito"/>
              </a:rPr>
              <a:t>Including recommendations, data that came from recommendations, and if stipulations are  being followed.</a:t>
            </a:r>
            <a:endParaRPr>
              <a:solidFill>
                <a:schemeClr val="accent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87" name="Google Shape;187;p24"/>
          <p:cNvSpPr txBox="1"/>
          <p:nvPr>
            <p:ph type="title"/>
          </p:nvPr>
        </p:nvSpPr>
        <p:spPr>
          <a:xfrm>
            <a:off x="228600" y="262725"/>
            <a:ext cx="8458500" cy="58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B98E00"/>
              </a:buClr>
              <a:buSzPts val="4000"/>
              <a:buFont typeface="Times New Roman"/>
              <a:buNone/>
            </a:pPr>
            <a:r>
              <a:rPr b="1" lang="en" sz="3600">
                <a:solidFill>
                  <a:srgbClr val="B98E00"/>
                </a:solidFill>
                <a:latin typeface="Times"/>
                <a:ea typeface="Times"/>
                <a:cs typeface="Times"/>
                <a:sym typeface="Times"/>
              </a:rPr>
              <a:t>STWG Long Term Plan (Review)</a:t>
            </a:r>
            <a:endParaRPr sz="3600"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5"/>
          <p:cNvSpPr/>
          <p:nvPr/>
        </p:nvSpPr>
        <p:spPr>
          <a:xfrm>
            <a:off x="3496288" y="930649"/>
            <a:ext cx="2897700" cy="2505000"/>
          </a:xfrm>
          <a:prstGeom prst="wedgeRectCallout">
            <a:avLst>
              <a:gd fmla="val -8095" name="adj1"/>
              <a:gd fmla="val 63526" name="adj2"/>
            </a:avLst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93" name="Google Shape;193;p25"/>
          <p:cNvCxnSpPr>
            <a:stCxn id="194" idx="6"/>
          </p:cNvCxnSpPr>
          <p:nvPr/>
        </p:nvCxnSpPr>
        <p:spPr>
          <a:xfrm>
            <a:off x="4826400" y="4031625"/>
            <a:ext cx="7591800" cy="6300"/>
          </a:xfrm>
          <a:prstGeom prst="straightConnector1">
            <a:avLst/>
          </a:prstGeom>
          <a:noFill/>
          <a:ln cap="flat" cmpd="sng" w="38100">
            <a:solidFill>
              <a:srgbClr val="053259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195" name="Google Shape;195;p25"/>
          <p:cNvCxnSpPr>
            <a:endCxn id="194" idx="6"/>
          </p:cNvCxnSpPr>
          <p:nvPr/>
        </p:nvCxnSpPr>
        <p:spPr>
          <a:xfrm>
            <a:off x="-2240100" y="4019325"/>
            <a:ext cx="7066500" cy="12300"/>
          </a:xfrm>
          <a:prstGeom prst="straightConnector1">
            <a:avLst/>
          </a:prstGeom>
          <a:noFill/>
          <a:ln cap="flat" cmpd="sng" w="38100">
            <a:solidFill>
              <a:srgbClr val="05325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94" name="Google Shape;194;p25"/>
          <p:cNvSpPr/>
          <p:nvPr/>
        </p:nvSpPr>
        <p:spPr>
          <a:xfrm>
            <a:off x="4317600" y="3777225"/>
            <a:ext cx="508800" cy="508800"/>
          </a:xfrm>
          <a:prstGeom prst="ellipse">
            <a:avLst/>
          </a:prstGeom>
          <a:solidFill>
            <a:schemeClr val="accent2"/>
          </a:solidFill>
          <a:ln cap="flat" cmpd="sng" w="38100">
            <a:solidFill>
              <a:srgbClr val="0532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25"/>
          <p:cNvSpPr txBox="1"/>
          <p:nvPr/>
        </p:nvSpPr>
        <p:spPr>
          <a:xfrm>
            <a:off x="3771250" y="4413275"/>
            <a:ext cx="23478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434343"/>
                </a:solidFill>
                <a:latin typeface="Nunito"/>
                <a:ea typeface="Nunito"/>
                <a:cs typeface="Nunito"/>
                <a:sym typeface="Nunito"/>
              </a:rPr>
              <a:t>Requires more planning</a:t>
            </a:r>
            <a:endParaRPr sz="1100">
              <a:solidFill>
                <a:srgbClr val="434343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97" name="Google Shape;197;p25"/>
          <p:cNvSpPr txBox="1"/>
          <p:nvPr/>
        </p:nvSpPr>
        <p:spPr>
          <a:xfrm rot="1424">
            <a:off x="3496453" y="1049025"/>
            <a:ext cx="2897400" cy="1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53259"/>
                </a:solidFill>
                <a:latin typeface="Nunito"/>
                <a:ea typeface="Nunito"/>
                <a:cs typeface="Nunito"/>
                <a:sym typeface="Nunito"/>
              </a:rPr>
              <a:t>Begin process of trying to transfer STWG to a </a:t>
            </a:r>
            <a:r>
              <a:rPr b="1" lang="en">
                <a:solidFill>
                  <a:schemeClr val="accent2"/>
                </a:solidFill>
                <a:latin typeface="Nunito"/>
                <a:ea typeface="Nunito"/>
                <a:cs typeface="Nunito"/>
                <a:sym typeface="Nunito"/>
              </a:rPr>
              <a:t>City Ordinance</a:t>
            </a:r>
            <a:r>
              <a:rPr lang="en">
                <a:solidFill>
                  <a:srgbClr val="053259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endParaRPr>
              <a:solidFill>
                <a:srgbClr val="053259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53259"/>
                </a:solidFill>
                <a:latin typeface="Nunito"/>
                <a:ea typeface="Nunito"/>
                <a:cs typeface="Nunito"/>
                <a:sym typeface="Nunito"/>
              </a:rPr>
              <a:t>Determine Member’s </a:t>
            </a:r>
            <a:r>
              <a:rPr b="1" lang="en">
                <a:solidFill>
                  <a:schemeClr val="accent2"/>
                </a:solidFill>
                <a:latin typeface="Nunito"/>
                <a:ea typeface="Nunito"/>
                <a:cs typeface="Nunito"/>
                <a:sym typeface="Nunito"/>
              </a:rPr>
              <a:t>Term Duration</a:t>
            </a:r>
            <a:endParaRPr b="1">
              <a:solidFill>
                <a:schemeClr val="accent2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53259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98" name="Google Shape;198;p25"/>
          <p:cNvSpPr txBox="1"/>
          <p:nvPr>
            <p:ph type="title"/>
          </p:nvPr>
        </p:nvSpPr>
        <p:spPr>
          <a:xfrm>
            <a:off x="426375" y="262725"/>
            <a:ext cx="8260500" cy="58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B98E00"/>
              </a:buClr>
              <a:buSzPts val="4000"/>
              <a:buFont typeface="Times New Roman"/>
              <a:buNone/>
            </a:pPr>
            <a:r>
              <a:rPr b="1" lang="en" sz="3600">
                <a:solidFill>
                  <a:srgbClr val="B98E00"/>
                </a:solidFill>
                <a:latin typeface="Times"/>
                <a:ea typeface="Times"/>
                <a:cs typeface="Times"/>
                <a:sym typeface="Times"/>
              </a:rPr>
              <a:t>STWG Long Term Plan (Review)</a:t>
            </a:r>
            <a:endParaRPr sz="3600"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ity of Syracuse No. #5">
  <a:themeElements>
    <a:clrScheme name="Office">
      <a:dk1>
        <a:srgbClr val="000000"/>
      </a:dk1>
      <a:lt1>
        <a:srgbClr val="FFFFFF"/>
      </a:lt1>
      <a:dk2>
        <a:srgbClr val="B98E00"/>
      </a:dk2>
      <a:lt2>
        <a:srgbClr val="EEECE1"/>
      </a:lt2>
      <a:accent1>
        <a:srgbClr val="062858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F97C70E738D2341ACC476898727D7D8" ma:contentTypeVersion="13" ma:contentTypeDescription="Create a new document." ma:contentTypeScope="" ma:versionID="7dcabe6f3abf410d4c74b08122370784">
  <xsd:schema xmlns:xsd="http://www.w3.org/2001/XMLSchema" xmlns:xs="http://www.w3.org/2001/XMLSchema" xmlns:p="http://schemas.microsoft.com/office/2006/metadata/properties" xmlns:ns2="f2dd283b-fe72-4368-9369-14106ca15908" xmlns:ns3="dd50af08-dafe-4872-9b84-5fcfa6e425e1" targetNamespace="http://schemas.microsoft.com/office/2006/metadata/properties" ma:root="true" ma:fieldsID="d8e6b217a9e7ceaa139ce92913a10276" ns2:_="" ns3:_="">
    <xsd:import namespace="f2dd283b-fe72-4368-9369-14106ca15908"/>
    <xsd:import namespace="dd50af08-dafe-4872-9b84-5fcfa6e425e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dd283b-fe72-4368-9369-14106ca159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c152add7-5887-4f90-affc-90feb7f3e72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50af08-dafe-4872-9b84-5fcfa6e425e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000280c9-b160-42c6-a6a9-ae13e0bdb9ee}" ma:internalName="TaxCatchAll" ma:showField="CatchAllData" ma:web="dd50af08-dafe-4872-9b84-5fcfa6e425e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d50af08-dafe-4872-9b84-5fcfa6e425e1" xsi:nil="true"/>
    <lcf76f155ced4ddcb4097134ff3c332f xmlns="f2dd283b-fe72-4368-9369-14106ca1590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814F95F-C7C0-4C54-9841-587011180597}"/>
</file>

<file path=customXml/itemProps2.xml><?xml version="1.0" encoding="utf-8"?>
<ds:datastoreItem xmlns:ds="http://schemas.openxmlformats.org/officeDocument/2006/customXml" ds:itemID="{79B5BF2C-C1C1-4AB5-85B1-7E92E94F1614}"/>
</file>

<file path=customXml/itemProps3.xml><?xml version="1.0" encoding="utf-8"?>
<ds:datastoreItem xmlns:ds="http://schemas.openxmlformats.org/officeDocument/2006/customXml" ds:itemID="{4B553BB3-448E-47C5-A785-58988EACDCA8}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0x0101007F97C70E738D2341ACC476898727D7D8</vt:lpwstr>
  </property>
</Properties>
</file>