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Roboto"/>
      <p:regular r:id="rId25"/>
      <p:bold r:id="rId26"/>
      <p:italic r:id="rId27"/>
      <p:boldItalic r:id="rId28"/>
    </p:embeddedFont>
    <p:embeddedFont>
      <p:font typeface="Poppins"/>
      <p:regular r:id="rId29"/>
      <p:bold r:id="rId30"/>
      <p:italic r:id="rId31"/>
      <p:boldItalic r:id="rId32"/>
    </p:embeddedFont>
    <p:embeddedFont>
      <p:font typeface="Libre Baskerville"/>
      <p:regular r:id="rId33"/>
      <p:bold r:id="rId34"/>
      <p: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Nico"/>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Poppins-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Poppins-italic.fntdata"/><Relationship Id="rId30" Type="http://schemas.openxmlformats.org/officeDocument/2006/relationships/font" Target="fonts/Poppins-bold.fntdata"/><Relationship Id="rId11" Type="http://schemas.openxmlformats.org/officeDocument/2006/relationships/slide" Target="slides/slide5.xml"/><Relationship Id="rId33" Type="http://schemas.openxmlformats.org/officeDocument/2006/relationships/font" Target="fonts/LibreBaskerville-regular.fntdata"/><Relationship Id="rId10" Type="http://schemas.openxmlformats.org/officeDocument/2006/relationships/slide" Target="slides/slide4.xml"/><Relationship Id="rId32" Type="http://schemas.openxmlformats.org/officeDocument/2006/relationships/font" Target="fonts/Poppins-boldItalic.fntdata"/><Relationship Id="rId13" Type="http://schemas.openxmlformats.org/officeDocument/2006/relationships/slide" Target="slides/slide7.xml"/><Relationship Id="rId35" Type="http://schemas.openxmlformats.org/officeDocument/2006/relationships/font" Target="fonts/LibreBaskerville-italic.fntdata"/><Relationship Id="rId12" Type="http://schemas.openxmlformats.org/officeDocument/2006/relationships/slide" Target="slides/slide6.xml"/><Relationship Id="rId34" Type="http://schemas.openxmlformats.org/officeDocument/2006/relationships/font" Target="fonts/LibreBaskerville-bold.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06-15T22:07:19.429">
    <p:pos x="2822" y="1623"/>
    <p:text>Installed in or on city owned buildings for security at municipal buildings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df9d6f73b6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94" name="Google Shape;194;gdf9d6f73b6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dbab3d7879_0_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02" name="Google Shape;202;gdbab3d7879_0_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df9d6f73b6_0_3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10" name="Google Shape;210;gdf9d6f73b6_0_39: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dbab3d7879_0_14: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18" name="Google Shape;218;gdbab3d7879_0_14: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df9d6f73b6_0_46: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26" name="Google Shape;226;gdf9d6f73b6_0_46: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dbab3d7879_0_21: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34" name="Google Shape;234;gdbab3d7879_0_21: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df9d6f73b6_0_53: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42" name="Google Shape;242;gdf9d6f73b6_0_53: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d6f2186907_0_24: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50" name="Google Shape;250;gd6f2186907_0_24: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58" name="Google Shape;258;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da492394b6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da492394b6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dbab3d7879_0_28: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26" name="Google Shape;126;gdbab3d7879_0_28: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df9d6f73b6_0_2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34" name="Google Shape;134;gdf9d6f73b6_0_2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42" name="Google Shape;142;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d6f2186907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1" name="Google Shape;161;gd6f2186907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decd8ce4a0_0_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73" name="Google Shape;173;gdecd8ce4a0_0_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dbab3d7879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86" name="Google Shape;186;gdbab3d7879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2021</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comments" Target="../comments/comment1.xml"/><Relationship Id="rId4" Type="http://schemas.openxmlformats.org/officeDocument/2006/relationships/image" Target="../media/image1.png"/><Relationship Id="rId5"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#4</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6.15.2021</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97" name="Google Shape;197;p24"/>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Notes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98" name="Google Shape;198;p24"/>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Form of camera tech but unsure whether it meets the criteria for exemption</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Used in on or around </a:t>
            </a:r>
            <a:r>
              <a:rPr lang="en" sz="1500">
                <a:solidFill>
                  <a:srgbClr val="062858"/>
                </a:solidFill>
                <a:latin typeface="Calibri"/>
                <a:ea typeface="Calibri"/>
                <a:cs typeface="Calibri"/>
                <a:sym typeface="Calibri"/>
              </a:rPr>
              <a:t>police vehicles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Could potentially be mounted on a vehicle</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Where would this be mounted? </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Size of a suitcase, would live in an emergency vehicle and be transported to crisis site</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Would this be used in emergency cases other than by police?</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Controlled through a laptop once in the air</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Not exempt, will go through the surveillance process</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99" name="Google Shape;199;p24"/>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Exemptions?</a:t>
            </a:r>
            <a:endParaRPr b="1" sz="3600">
              <a:solidFill>
                <a:srgbClr val="B98E00"/>
              </a:solidFill>
              <a:latin typeface="Times"/>
              <a:ea typeface="Times"/>
              <a:cs typeface="Times"/>
              <a:sym typeface="Time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05" name="Google Shape;205;p25"/>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DocuSign</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206" name="Google Shape;206;p25"/>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API, HR, and Budget Office </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Improve the processes that involve Personnel Requisition forms and Employee Update forms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Involves implementing a digital signature tool, which is DocuSign.</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DocuSign will be collecting data related to the forms that we send through that platform</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Goal to deploy by 6/23/2021</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DocuSign manages the data, which includes protection of the data</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207" name="Google Shape;207;p25"/>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Exemptions?</a:t>
            </a:r>
            <a:endParaRPr b="1" sz="3600">
              <a:solidFill>
                <a:srgbClr val="B98E00"/>
              </a:solidFill>
              <a:latin typeface="Times"/>
              <a:ea typeface="Times"/>
              <a:cs typeface="Times"/>
              <a:sym typeface="Time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13" name="Google Shape;213;p26"/>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Notes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214" name="Google Shape;214;p26"/>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Knowingly and willingly providing information</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Normal course of business technology</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Would there be an option to complete forms by paper? Potentially if expanded to resident facing processes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Is this being used for internal or external information?</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Initially being used internally between departments</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Possibility to expand to resident facing processes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Exempt from Surveillance Tech Process</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215" name="Google Shape;215;p26"/>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Exemptions?</a:t>
            </a:r>
            <a:endParaRPr b="1" sz="3600">
              <a:solidFill>
                <a:srgbClr val="B98E00"/>
              </a:solidFill>
              <a:latin typeface="Times"/>
              <a:ea typeface="Times"/>
              <a:cs typeface="Times"/>
              <a:sym typeface="Time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21" name="Google Shape;221;p27"/>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Community Asset Tracker</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222" name="Google Shape;222;p27"/>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SUNY funded project partnering the City with U Albany-CTG</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Machine learning application that can identify objects captured via camera</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Camera system is mounted on City vehicles and captures video as they are driven around the City</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2 cameras are mounted on City vehicles near the passenger and driver side windows </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Always on, capturing video</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Video is later split into images as the software identified objects of interest (couch, mattress, shopping cart)</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Data is owned by the City, but hosted by U of Albany-CTG currently</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They will provide a password protected website to view and download the data</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223" name="Google Shape;223;p27"/>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Exemptions?</a:t>
            </a:r>
            <a:endParaRPr b="1" sz="3600">
              <a:solidFill>
                <a:srgbClr val="B98E00"/>
              </a:solidFill>
              <a:latin typeface="Times"/>
              <a:ea typeface="Times"/>
              <a:cs typeface="Times"/>
              <a:sym typeface="Time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29" name="Google Shape;229;p28"/>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Notes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230" name="Google Shape;230;p28"/>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Technology submitters need to be at meetings where their technologies are being discussed for exemptions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Technology overview needed, deeper level details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Need additional clarification from Dave Prowak on use of pilot, goals of project, etc</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Tabled until next session, more details provided</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231" name="Google Shape;231;p28"/>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Exemptions?</a:t>
            </a:r>
            <a:endParaRPr b="1" sz="3600">
              <a:solidFill>
                <a:srgbClr val="B98E00"/>
              </a:solidFill>
              <a:latin typeface="Times"/>
              <a:ea typeface="Times"/>
              <a:cs typeface="Times"/>
              <a:sym typeface="Time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37" name="Google Shape;237;p29"/>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Cimcon Video Analytics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238" name="Google Shape;238;p29"/>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Part of the NYPA-funded Smart City Project</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Currently existing sensor is deployed at five sites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Uses a camera mounted on a street light or utility pole to monitor City-owned vacant lots where illegal dumping is a recurring problem</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Comparative analytics use images over time to identify changes at the site, notifications are sent if there are changes indicating illegal dumping</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DPW staff will have access to pull photos from the edge sensor after an illegal dumping notification</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This may be considered surveillance technology because it could capture images of people who pass within the camera's field of view, or images of license plates.</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239" name="Google Shape;239;p2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Exemptions?</a:t>
            </a:r>
            <a:endParaRPr b="1" sz="3600">
              <a:solidFill>
                <a:srgbClr val="B98E00"/>
              </a:solidFill>
              <a:latin typeface="Times"/>
              <a:ea typeface="Times"/>
              <a:cs typeface="Times"/>
              <a:sym typeface="Time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45" name="Google Shape;245;p30"/>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Notes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246" name="Google Shape;246;p30"/>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This is a pilot. Deployed in five locations around the city in vacant lots the city owns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Spread throughout the city. What neighborhoods are these located in?</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Camera is on all the time, monitoring the scene on an ongoing basis. Sends an alert when the scene changes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No specific time frame for project</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NYPA not collecting output measures after purchase/installation</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Some internal measurements identified for success</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Resources for procuring the technology can be used indefinitely</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If considered successful, will continue to be operated</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Images that are reviewed are ultimately reviewed by a human employee</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Camera on city property for security/protection of physical infrastructure</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Will this expand beyond monitoring of city owned property?</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How will the data be stored and destroyed, who will be able to access?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What are the penalties for those who are caught violating dumping?</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Not exempt, will need to go through the process</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a:p>
            <a:pPr indent="0" lvl="0" marL="0" rtl="0" algn="l">
              <a:spcBef>
                <a:spcPts val="0"/>
              </a:spcBef>
              <a:spcAft>
                <a:spcPts val="0"/>
              </a:spcAft>
              <a:buNone/>
            </a:pPr>
            <a:r>
              <a:rPr lang="en" sz="1500">
                <a:solidFill>
                  <a:srgbClr val="062858"/>
                </a:solidFill>
                <a:latin typeface="Calibri"/>
                <a:ea typeface="Calibri"/>
                <a:cs typeface="Calibri"/>
                <a:sym typeface="Calibri"/>
              </a:rPr>
              <a:t>Create definitions/policy for security and for city property</a:t>
            </a:r>
            <a:endParaRPr sz="1500">
              <a:solidFill>
                <a:srgbClr val="062858"/>
              </a:solidFill>
              <a:latin typeface="Calibri"/>
              <a:ea typeface="Calibri"/>
              <a:cs typeface="Calibri"/>
              <a:sym typeface="Calibri"/>
            </a:endParaRPr>
          </a:p>
          <a:p>
            <a:pPr indent="0" lvl="0" marL="0" rtl="0" algn="l">
              <a:spcBef>
                <a:spcPts val="0"/>
              </a:spcBef>
              <a:spcAft>
                <a:spcPts val="0"/>
              </a:spcAft>
              <a:buNone/>
            </a:pPr>
            <a:r>
              <a:rPr lang="en" sz="1500">
                <a:solidFill>
                  <a:srgbClr val="062858"/>
                </a:solidFill>
                <a:latin typeface="Calibri"/>
                <a:ea typeface="Calibri"/>
                <a:cs typeface="Calibri"/>
                <a:sym typeface="Calibri"/>
              </a:rPr>
              <a:t>Change bullet to: Installed in or on city owned buildings for security at municipal buildings</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247" name="Google Shape;247;p30"/>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Exemptions?</a:t>
            </a:r>
            <a:endParaRPr b="1" sz="3600">
              <a:solidFill>
                <a:srgbClr val="B98E00"/>
              </a:solidFill>
              <a:latin typeface="Times"/>
              <a:ea typeface="Times"/>
              <a:cs typeface="Times"/>
              <a:sym typeface="Time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53" name="Google Shape;253;p31"/>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Next Steps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254" name="Google Shape;254;p31"/>
          <p:cNvSpPr txBox="1"/>
          <p:nvPr/>
        </p:nvSpPr>
        <p:spPr>
          <a:xfrm>
            <a:off x="876550" y="1685475"/>
            <a:ext cx="5803800" cy="7695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Finalize any process loose ends</a:t>
            </a:r>
            <a:endParaRPr sz="1800">
              <a:solidFill>
                <a:srgbClr val="062858"/>
              </a:solidFill>
              <a:latin typeface="Calibri"/>
              <a:ea typeface="Calibri"/>
              <a:cs typeface="Calibri"/>
              <a:sym typeface="Calibri"/>
            </a:endParaRPr>
          </a:p>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Audit existing technologies</a:t>
            </a:r>
            <a:endParaRPr sz="1800">
              <a:solidFill>
                <a:srgbClr val="062858"/>
              </a:solidFill>
              <a:latin typeface="Calibri"/>
              <a:ea typeface="Calibri"/>
              <a:cs typeface="Calibri"/>
              <a:sym typeface="Calibri"/>
            </a:endParaRPr>
          </a:p>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Continue assessing technologies as they come in</a:t>
            </a:r>
            <a:endParaRPr sz="18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255" name="Google Shape;255;p31"/>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Next Steps</a:t>
            </a:r>
            <a:endParaRPr b="1" sz="3600">
              <a:solidFill>
                <a:srgbClr val="B98E00"/>
              </a:solidFill>
              <a:latin typeface="Times"/>
              <a:ea typeface="Times"/>
              <a:cs typeface="Times"/>
              <a:sym typeface="Time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61" name="Google Shape;261;p32"/>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262" name="Google Shape;262;p32"/>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32"/>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Where We Are</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Review</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Exempt Vote</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Discussion</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Next Steps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Where we are</a:t>
            </a:r>
            <a:endParaRPr sz="3600">
              <a:latin typeface="Times"/>
              <a:ea typeface="Times"/>
              <a:cs typeface="Times"/>
              <a:sym typeface="Times"/>
            </a:endParaRPr>
          </a:p>
        </p:txBody>
      </p:sp>
      <p:cxnSp>
        <p:nvCxnSpPr>
          <p:cNvPr id="113" name="Google Shape;113;p17"/>
          <p:cNvCxnSpPr>
            <a:endCxn id="114" idx="2"/>
          </p:cNvCxnSpPr>
          <p:nvPr/>
        </p:nvCxnSpPr>
        <p:spPr>
          <a:xfrm>
            <a:off x="-8250" y="3080000"/>
            <a:ext cx="3995700" cy="0"/>
          </a:xfrm>
          <a:prstGeom prst="straightConnector1">
            <a:avLst/>
          </a:prstGeom>
          <a:noFill/>
          <a:ln cap="flat" cmpd="sng" w="76200">
            <a:solidFill>
              <a:schemeClr val="dk2"/>
            </a:solidFill>
            <a:prstDash val="solid"/>
            <a:round/>
            <a:headEnd len="med" w="med" type="none"/>
            <a:tailEnd len="med" w="med" type="none"/>
          </a:ln>
        </p:spPr>
      </p:cxnSp>
      <p:sp>
        <p:nvSpPr>
          <p:cNvPr id="115" name="Google Shape;115;p17"/>
          <p:cNvSpPr/>
          <p:nvPr/>
        </p:nvSpPr>
        <p:spPr>
          <a:xfrm>
            <a:off x="1813350" y="2724650"/>
            <a:ext cx="817800" cy="8178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6" name="Google Shape;116;p17"/>
          <p:cNvCxnSpPr/>
          <p:nvPr/>
        </p:nvCxnSpPr>
        <p:spPr>
          <a:xfrm>
            <a:off x="5004075" y="3080000"/>
            <a:ext cx="4156800" cy="0"/>
          </a:xfrm>
          <a:prstGeom prst="straightConnector1">
            <a:avLst/>
          </a:prstGeom>
          <a:noFill/>
          <a:ln cap="flat" cmpd="sng" w="76200">
            <a:solidFill>
              <a:schemeClr val="dk2"/>
            </a:solidFill>
            <a:prstDash val="dash"/>
            <a:round/>
            <a:headEnd len="med" w="med" type="none"/>
            <a:tailEnd len="med" w="med" type="none"/>
          </a:ln>
        </p:spPr>
      </p:cxnSp>
      <p:sp>
        <p:nvSpPr>
          <p:cNvPr id="114" name="Google Shape;114;p17"/>
          <p:cNvSpPr/>
          <p:nvPr/>
        </p:nvSpPr>
        <p:spPr>
          <a:xfrm>
            <a:off x="3987450" y="2495450"/>
            <a:ext cx="1169100" cy="11691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txBox="1"/>
          <p:nvPr/>
        </p:nvSpPr>
        <p:spPr>
          <a:xfrm>
            <a:off x="1251450" y="3710150"/>
            <a:ext cx="19416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Develop SLAs &amp; organizational structure</a:t>
            </a:r>
            <a:endParaRPr>
              <a:latin typeface="Twentieth Century"/>
              <a:ea typeface="Twentieth Century"/>
              <a:cs typeface="Twentieth Century"/>
              <a:sym typeface="Twentieth Century"/>
            </a:endParaRPr>
          </a:p>
        </p:txBody>
      </p:sp>
      <p:sp>
        <p:nvSpPr>
          <p:cNvPr id="118" name="Google Shape;118;p17"/>
          <p:cNvSpPr txBox="1"/>
          <p:nvPr/>
        </p:nvSpPr>
        <p:spPr>
          <a:xfrm>
            <a:off x="1251450" y="2095250"/>
            <a:ext cx="1941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Twentieth Century"/>
                <a:ea typeface="Twentieth Century"/>
                <a:cs typeface="Twentieth Century"/>
                <a:sym typeface="Twentieth Century"/>
              </a:rPr>
              <a:t>Last session</a:t>
            </a:r>
            <a:endParaRPr b="1" sz="1800">
              <a:latin typeface="Twentieth Century"/>
              <a:ea typeface="Twentieth Century"/>
              <a:cs typeface="Twentieth Century"/>
              <a:sym typeface="Twentieth Century"/>
            </a:endParaRPr>
          </a:p>
        </p:txBody>
      </p:sp>
      <p:sp>
        <p:nvSpPr>
          <p:cNvPr id="119" name="Google Shape;119;p17"/>
          <p:cNvSpPr txBox="1"/>
          <p:nvPr/>
        </p:nvSpPr>
        <p:spPr>
          <a:xfrm>
            <a:off x="3601200" y="1793900"/>
            <a:ext cx="19416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500">
                <a:latin typeface="Twentieth Century"/>
                <a:ea typeface="Twentieth Century"/>
                <a:cs typeface="Twentieth Century"/>
                <a:sym typeface="Twentieth Century"/>
              </a:rPr>
              <a:t>Today</a:t>
            </a:r>
            <a:endParaRPr b="1" sz="2500">
              <a:latin typeface="Twentieth Century"/>
              <a:ea typeface="Twentieth Century"/>
              <a:cs typeface="Twentieth Century"/>
              <a:sym typeface="Twentieth Century"/>
            </a:endParaRPr>
          </a:p>
        </p:txBody>
      </p:sp>
      <p:sp>
        <p:nvSpPr>
          <p:cNvPr id="120" name="Google Shape;120;p17"/>
          <p:cNvSpPr txBox="1"/>
          <p:nvPr/>
        </p:nvSpPr>
        <p:spPr>
          <a:xfrm>
            <a:off x="5950950" y="2095250"/>
            <a:ext cx="1941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Twentieth Century"/>
                <a:ea typeface="Twentieth Century"/>
                <a:cs typeface="Twentieth Century"/>
                <a:sym typeface="Twentieth Century"/>
              </a:rPr>
              <a:t>Coming up</a:t>
            </a:r>
            <a:endParaRPr b="1" sz="1800">
              <a:latin typeface="Twentieth Century"/>
              <a:ea typeface="Twentieth Century"/>
              <a:cs typeface="Twentieth Century"/>
              <a:sym typeface="Twentieth Century"/>
            </a:endParaRPr>
          </a:p>
        </p:txBody>
      </p:sp>
      <p:sp>
        <p:nvSpPr>
          <p:cNvPr id="121" name="Google Shape;121;p17"/>
          <p:cNvSpPr txBox="1"/>
          <p:nvPr/>
        </p:nvSpPr>
        <p:spPr>
          <a:xfrm>
            <a:off x="3601200" y="3710150"/>
            <a:ext cx="19416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Assess first technology requests</a:t>
            </a:r>
            <a:endParaRPr>
              <a:latin typeface="Twentieth Century"/>
              <a:ea typeface="Twentieth Century"/>
              <a:cs typeface="Twentieth Century"/>
              <a:sym typeface="Twentieth Century"/>
            </a:endParaRPr>
          </a:p>
        </p:txBody>
      </p:sp>
      <p:sp>
        <p:nvSpPr>
          <p:cNvPr id="122" name="Google Shape;122;p17"/>
          <p:cNvSpPr txBox="1"/>
          <p:nvPr/>
        </p:nvSpPr>
        <p:spPr>
          <a:xfrm>
            <a:off x="5950950" y="3710150"/>
            <a:ext cx="19416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Determine process for completing technology audit</a:t>
            </a:r>
            <a:endParaRPr>
              <a:latin typeface="Twentieth Century"/>
              <a:ea typeface="Twentieth Century"/>
              <a:cs typeface="Twentieth Century"/>
              <a:sym typeface="Twentieth Century"/>
            </a:endParaRPr>
          </a:p>
        </p:txBody>
      </p:sp>
      <p:sp>
        <p:nvSpPr>
          <p:cNvPr id="123" name="Google Shape;123;p17"/>
          <p:cNvSpPr/>
          <p:nvPr/>
        </p:nvSpPr>
        <p:spPr>
          <a:xfrm>
            <a:off x="6512850" y="2671100"/>
            <a:ext cx="817800" cy="8178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9" name="Google Shape;129;p18"/>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Significant Changes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30" name="Google Shape;130;p18"/>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Clr>
                <a:schemeClr val="accent1"/>
              </a:buClr>
              <a:buSzPts val="1200"/>
              <a:buFont typeface="Calibri"/>
              <a:buChar char="●"/>
            </a:pPr>
            <a:r>
              <a:rPr b="1" lang="en" sz="1200">
                <a:solidFill>
                  <a:schemeClr val="accent1"/>
                </a:solidFill>
                <a:latin typeface="Calibri"/>
                <a:ea typeface="Calibri"/>
                <a:cs typeface="Calibri"/>
                <a:sym typeface="Calibri"/>
              </a:rPr>
              <a:t>Surveillance Technology:</a:t>
            </a:r>
            <a:r>
              <a:rPr lang="en" sz="1200">
                <a:solidFill>
                  <a:schemeClr val="accent1"/>
                </a:solidFill>
                <a:latin typeface="Calibri"/>
                <a:ea typeface="Calibri"/>
                <a:cs typeface="Calibri"/>
                <a:sym typeface="Calibri"/>
              </a:rPr>
              <a:t> Technologies </a:t>
            </a:r>
            <a:r>
              <a:rPr lang="en" sz="1200">
                <a:solidFill>
                  <a:schemeClr val="accent1"/>
                </a:solidFill>
                <a:highlight>
                  <a:srgbClr val="FFE599"/>
                </a:highlight>
                <a:latin typeface="Calibri"/>
                <a:ea typeface="Calibri"/>
                <a:cs typeface="Calibri"/>
                <a:sym typeface="Calibri"/>
              </a:rPr>
              <a:t>or capabilities</a:t>
            </a:r>
            <a:r>
              <a:rPr lang="en" sz="1200">
                <a:solidFill>
                  <a:schemeClr val="accent1"/>
                </a:solidFill>
                <a:latin typeface="Calibri"/>
                <a:ea typeface="Calibri"/>
                <a:cs typeface="Calibri"/>
                <a:sym typeface="Calibri"/>
              </a:rPr>
              <a:t> that observe or analyze the movements, behavior, or actions of identifiable </a:t>
            </a:r>
            <a:r>
              <a:rPr lang="en" sz="1200">
                <a:solidFill>
                  <a:schemeClr val="accent1"/>
                </a:solidFill>
                <a:highlight>
                  <a:srgbClr val="C9DAF8"/>
                </a:highlight>
                <a:latin typeface="Calibri"/>
                <a:ea typeface="Calibri"/>
                <a:cs typeface="Calibri"/>
                <a:sym typeface="Calibri"/>
              </a:rPr>
              <a:t>entities (including individuals, groups, organizations, software, or hardware)</a:t>
            </a:r>
            <a:r>
              <a:rPr lang="en" sz="1200">
                <a:solidFill>
                  <a:schemeClr val="accent1"/>
                </a:solidFill>
                <a:latin typeface="Calibri"/>
                <a:ea typeface="Calibri"/>
                <a:cs typeface="Calibri"/>
                <a:sym typeface="Calibri"/>
              </a:rPr>
              <a:t> in a manner that is reasonably likely to raise concerns about civil liberties, freedom of speech or association, racial equity or social justice.</a:t>
            </a:r>
            <a:endParaRPr sz="1200">
              <a:solidFill>
                <a:schemeClr val="accent1"/>
              </a:solidFill>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b="1" lang="en" sz="1200">
                <a:solidFill>
                  <a:schemeClr val="accent1"/>
                </a:solidFill>
                <a:latin typeface="Calibri"/>
                <a:ea typeface="Calibri"/>
                <a:cs typeface="Calibri"/>
                <a:sym typeface="Calibri"/>
              </a:rPr>
              <a:t>Data Collection Technology:</a:t>
            </a:r>
            <a:r>
              <a:rPr lang="en" sz="1200">
                <a:solidFill>
                  <a:schemeClr val="accent1"/>
                </a:solidFill>
                <a:latin typeface="Calibri"/>
                <a:ea typeface="Calibri"/>
                <a:cs typeface="Calibri"/>
                <a:sym typeface="Calibri"/>
              </a:rPr>
              <a:t> Technologies that use a systematic approach to gathering and measuring information from </a:t>
            </a:r>
            <a:r>
              <a:rPr lang="en" sz="1200">
                <a:solidFill>
                  <a:schemeClr val="accent1"/>
                </a:solidFill>
                <a:highlight>
                  <a:srgbClr val="C9DAF8"/>
                </a:highlight>
                <a:latin typeface="Calibri"/>
                <a:ea typeface="Calibri"/>
                <a:cs typeface="Calibri"/>
                <a:sym typeface="Calibri"/>
              </a:rPr>
              <a:t>one or more sources in a way that contributes</a:t>
            </a:r>
            <a:r>
              <a:rPr lang="en" sz="1200">
                <a:solidFill>
                  <a:schemeClr val="accent1"/>
                </a:solidFill>
                <a:latin typeface="Calibri"/>
                <a:ea typeface="Calibri"/>
                <a:cs typeface="Calibri"/>
                <a:sym typeface="Calibri"/>
              </a:rPr>
              <a:t> to a complete and accurate picture of an area of interest.</a:t>
            </a:r>
            <a:endParaRPr sz="1200">
              <a:solidFill>
                <a:schemeClr val="accent1"/>
              </a:solidFill>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b="1" lang="en" sz="1200">
                <a:solidFill>
                  <a:schemeClr val="accent1"/>
                </a:solidFill>
                <a:latin typeface="Calibri"/>
                <a:ea typeface="Calibri"/>
                <a:cs typeface="Calibri"/>
                <a:sym typeface="Calibri"/>
              </a:rPr>
              <a:t>Identifiable Individuals: </a:t>
            </a:r>
            <a:r>
              <a:rPr lang="en" sz="1200">
                <a:solidFill>
                  <a:schemeClr val="accent1"/>
                </a:solidFill>
                <a:latin typeface="Calibri"/>
                <a:ea typeface="Calibri"/>
                <a:cs typeface="Calibri"/>
                <a:sym typeface="Calibri"/>
              </a:rPr>
              <a:t>Any information that can be used to distinguish one person from another </a:t>
            </a:r>
            <a:r>
              <a:rPr lang="en" sz="1200">
                <a:solidFill>
                  <a:schemeClr val="accent1"/>
                </a:solidFill>
                <a:highlight>
                  <a:srgbClr val="C9DAF8"/>
                </a:highlight>
                <a:latin typeface="Calibri"/>
                <a:ea typeface="Calibri"/>
                <a:cs typeface="Calibri"/>
                <a:sym typeface="Calibri"/>
              </a:rPr>
              <a:t>or </a:t>
            </a:r>
            <a:r>
              <a:rPr lang="en" sz="1200">
                <a:solidFill>
                  <a:schemeClr val="accent1"/>
                </a:solidFill>
                <a:latin typeface="Calibri"/>
                <a:ea typeface="Calibri"/>
                <a:cs typeface="Calibri"/>
                <a:sym typeface="Calibri"/>
              </a:rPr>
              <a:t>can be used for deanonymizing previously anonymous data.</a:t>
            </a:r>
            <a:endParaRPr sz="1200">
              <a:solidFill>
                <a:schemeClr val="accent1"/>
              </a:solidFill>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b="1" lang="en" sz="1200">
                <a:solidFill>
                  <a:schemeClr val="accent1"/>
                </a:solidFill>
                <a:latin typeface="Calibri"/>
                <a:ea typeface="Calibri"/>
                <a:cs typeface="Calibri"/>
                <a:sym typeface="Calibri"/>
              </a:rPr>
              <a:t>Anonymization: </a:t>
            </a:r>
            <a:r>
              <a:rPr lang="en" sz="1200">
                <a:solidFill>
                  <a:schemeClr val="accent1"/>
                </a:solidFill>
                <a:latin typeface="Calibri"/>
                <a:ea typeface="Calibri"/>
                <a:cs typeface="Calibri"/>
                <a:sym typeface="Calibri"/>
              </a:rPr>
              <a:t>The process of removing personally identifiable information from data sets, so that the people whom the data describe remain anonymous. </a:t>
            </a:r>
            <a:r>
              <a:rPr lang="en" sz="1200">
                <a:solidFill>
                  <a:schemeClr val="accent1"/>
                </a:solidFill>
                <a:highlight>
                  <a:srgbClr val="C9DAF8"/>
                </a:highlight>
                <a:latin typeface="Calibri"/>
                <a:ea typeface="Calibri"/>
                <a:cs typeface="Calibri"/>
                <a:sym typeface="Calibri"/>
              </a:rPr>
              <a:t>Differentiated by ‘Weak Anonymization’ (PII is removed from data) and ‘Strong Anonymization’ (features to redundantly encode PI or can be used in de-anonymization removed from data).</a:t>
            </a:r>
            <a:endParaRPr sz="1200">
              <a:solidFill>
                <a:schemeClr val="accent1"/>
              </a:solidFill>
              <a:highlight>
                <a:srgbClr val="C9DAF8"/>
              </a:highlight>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b="1" lang="en" sz="1200">
                <a:solidFill>
                  <a:schemeClr val="accent1"/>
                </a:solidFill>
                <a:latin typeface="Calibri"/>
                <a:ea typeface="Calibri"/>
                <a:cs typeface="Calibri"/>
                <a:sym typeface="Calibri"/>
              </a:rPr>
              <a:t>Surveillance Software: </a:t>
            </a:r>
            <a:r>
              <a:rPr lang="en" sz="1200">
                <a:solidFill>
                  <a:schemeClr val="accent1"/>
                </a:solidFill>
                <a:latin typeface="Calibri"/>
                <a:ea typeface="Calibri"/>
                <a:cs typeface="Calibri"/>
                <a:sym typeface="Calibri"/>
              </a:rPr>
              <a:t>Is or supports any electronic device, software program, or hosted software solution that is designed or primarily intended to be used for the purpose of surveillance. </a:t>
            </a:r>
            <a:r>
              <a:rPr lang="en" sz="1200">
                <a:solidFill>
                  <a:schemeClr val="accent1"/>
                </a:solidFill>
                <a:highlight>
                  <a:srgbClr val="C9DAF8"/>
                </a:highlight>
                <a:latin typeface="Calibri"/>
                <a:ea typeface="Calibri"/>
                <a:cs typeface="Calibri"/>
                <a:sym typeface="Calibri"/>
              </a:rPr>
              <a:t>Software with a secondary purpose of surveillance will also be reviewed by the group with the understanding that the primary intent is not surveillance.</a:t>
            </a:r>
            <a:endParaRPr sz="1200">
              <a:solidFill>
                <a:schemeClr val="accent1"/>
              </a:solidFill>
              <a:highlight>
                <a:srgbClr val="C9DAF8"/>
              </a:highlight>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b="1" lang="en" sz="1200">
                <a:solidFill>
                  <a:schemeClr val="accent1"/>
                </a:solidFill>
                <a:latin typeface="Calibri"/>
                <a:ea typeface="Calibri"/>
                <a:cs typeface="Calibri"/>
                <a:sym typeface="Calibri"/>
              </a:rPr>
              <a:t>Added Terms: </a:t>
            </a:r>
            <a:r>
              <a:rPr lang="en" sz="1200">
                <a:solidFill>
                  <a:schemeClr val="accent1"/>
                </a:solidFill>
                <a:latin typeface="Calibri"/>
                <a:ea typeface="Calibri"/>
                <a:cs typeface="Calibri"/>
                <a:sym typeface="Calibri"/>
              </a:rPr>
              <a:t>Disclosure &amp;</a:t>
            </a:r>
            <a:r>
              <a:rPr b="1" lang="en" sz="1200">
                <a:solidFill>
                  <a:schemeClr val="accent1"/>
                </a:solidFill>
                <a:latin typeface="Calibri"/>
                <a:ea typeface="Calibri"/>
                <a:cs typeface="Calibri"/>
                <a:sym typeface="Calibri"/>
              </a:rPr>
              <a:t> </a:t>
            </a:r>
            <a:r>
              <a:rPr lang="en" sz="1200">
                <a:solidFill>
                  <a:schemeClr val="accent1"/>
                </a:solidFill>
                <a:latin typeface="Calibri"/>
                <a:ea typeface="Calibri"/>
                <a:cs typeface="Calibri"/>
                <a:sym typeface="Calibri"/>
              </a:rPr>
              <a:t>Opt out, Implied Consent, Justified without Consent, Improper Collection of Data</a:t>
            </a:r>
            <a:endParaRPr sz="1200">
              <a:solidFill>
                <a:schemeClr val="accent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solidFill>
                <a:schemeClr val="accent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200">
              <a:solidFill>
                <a:schemeClr val="accent1"/>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Calibri"/>
              <a:ea typeface="Calibri"/>
              <a:cs typeface="Calibri"/>
              <a:sym typeface="Calibri"/>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p:txBody>
      </p:sp>
      <p:sp>
        <p:nvSpPr>
          <p:cNvPr id="131" name="Google Shape;131;p18"/>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37" name="Google Shape;137;p19"/>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Significant Changes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38" name="Google Shape;138;p19"/>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Clr>
                <a:schemeClr val="accent1"/>
              </a:buClr>
              <a:buSzPts val="1200"/>
              <a:buFont typeface="Calibri"/>
              <a:buChar char="●"/>
            </a:pPr>
            <a:r>
              <a:rPr lang="en" sz="1200">
                <a:solidFill>
                  <a:schemeClr val="accent1"/>
                </a:solidFill>
                <a:latin typeface="Calibri"/>
                <a:ea typeface="Calibri"/>
                <a:cs typeface="Calibri"/>
                <a:sym typeface="Calibri"/>
              </a:rPr>
              <a:t>Disclosure &amp;</a:t>
            </a:r>
            <a:r>
              <a:rPr b="1" lang="en" sz="1200">
                <a:solidFill>
                  <a:schemeClr val="accent1"/>
                </a:solidFill>
                <a:latin typeface="Calibri"/>
                <a:ea typeface="Calibri"/>
                <a:cs typeface="Calibri"/>
                <a:sym typeface="Calibri"/>
              </a:rPr>
              <a:t> </a:t>
            </a:r>
            <a:r>
              <a:rPr lang="en" sz="1200">
                <a:solidFill>
                  <a:schemeClr val="accent1"/>
                </a:solidFill>
                <a:latin typeface="Calibri"/>
                <a:ea typeface="Calibri"/>
                <a:cs typeface="Calibri"/>
                <a:sym typeface="Calibri"/>
              </a:rPr>
              <a:t>Opt out, </a:t>
            </a:r>
            <a:endParaRPr sz="1200">
              <a:solidFill>
                <a:schemeClr val="accent1"/>
              </a:solidFill>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lang="en" sz="1200">
                <a:solidFill>
                  <a:schemeClr val="accent1"/>
                </a:solidFill>
                <a:latin typeface="Calibri"/>
                <a:ea typeface="Calibri"/>
                <a:cs typeface="Calibri"/>
                <a:sym typeface="Calibri"/>
              </a:rPr>
              <a:t>Implied Consent, </a:t>
            </a:r>
            <a:endParaRPr sz="1200">
              <a:solidFill>
                <a:schemeClr val="accent1"/>
              </a:solidFill>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lang="en" sz="1200">
                <a:solidFill>
                  <a:schemeClr val="accent1"/>
                </a:solidFill>
                <a:latin typeface="Calibri"/>
                <a:ea typeface="Calibri"/>
                <a:cs typeface="Calibri"/>
                <a:sym typeface="Calibri"/>
              </a:rPr>
              <a:t>Justified without Consent, </a:t>
            </a:r>
            <a:endParaRPr sz="1200">
              <a:solidFill>
                <a:schemeClr val="accent1"/>
              </a:solidFill>
              <a:latin typeface="Calibri"/>
              <a:ea typeface="Calibri"/>
              <a:cs typeface="Calibri"/>
              <a:sym typeface="Calibri"/>
            </a:endParaRPr>
          </a:p>
          <a:p>
            <a:pPr indent="-304800" lvl="0" marL="457200" rtl="0" algn="l">
              <a:spcBef>
                <a:spcPts val="0"/>
              </a:spcBef>
              <a:spcAft>
                <a:spcPts val="0"/>
              </a:spcAft>
              <a:buClr>
                <a:schemeClr val="accent1"/>
              </a:buClr>
              <a:buSzPts val="1200"/>
              <a:buFont typeface="Calibri"/>
              <a:buChar char="●"/>
            </a:pPr>
            <a:r>
              <a:rPr lang="en" sz="1200">
                <a:solidFill>
                  <a:schemeClr val="accent1"/>
                </a:solidFill>
                <a:latin typeface="Calibri"/>
                <a:ea typeface="Calibri"/>
                <a:cs typeface="Calibri"/>
                <a:sym typeface="Calibri"/>
              </a:rPr>
              <a:t>Improper Collection of Data</a:t>
            </a:r>
            <a:endParaRPr sz="1200">
              <a:solidFill>
                <a:schemeClr val="accent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solidFill>
                <a:schemeClr val="accent1"/>
              </a:solidFill>
              <a:latin typeface="Roboto"/>
              <a:ea typeface="Roboto"/>
              <a:cs typeface="Roboto"/>
              <a:sym typeface="Roboto"/>
            </a:endParaRPr>
          </a:p>
          <a:p>
            <a:pPr indent="0" lvl="0" marL="0" rtl="0" algn="l">
              <a:spcBef>
                <a:spcPts val="0"/>
              </a:spcBef>
              <a:spcAft>
                <a:spcPts val="0"/>
              </a:spcAft>
              <a:buClr>
                <a:schemeClr val="dk1"/>
              </a:buClr>
              <a:buSzPts val="1100"/>
              <a:buFont typeface="Arial"/>
              <a:buNone/>
            </a:pPr>
            <a:r>
              <a:t/>
            </a:r>
            <a:endParaRPr sz="1200">
              <a:solidFill>
                <a:schemeClr val="accent1"/>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Calibri"/>
              <a:ea typeface="Calibri"/>
              <a:cs typeface="Calibri"/>
              <a:sym typeface="Calibri"/>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a:p>
            <a:pPr indent="0" lvl="0" marL="0" rtl="0" algn="l">
              <a:spcBef>
                <a:spcPts val="0"/>
              </a:spcBef>
              <a:spcAft>
                <a:spcPts val="0"/>
              </a:spcAft>
              <a:buNone/>
            </a:pPr>
            <a:r>
              <a:t/>
            </a:r>
            <a:endParaRPr sz="1200">
              <a:solidFill>
                <a:srgbClr val="062858"/>
              </a:solidFill>
              <a:latin typeface="Roboto"/>
              <a:ea typeface="Roboto"/>
              <a:cs typeface="Roboto"/>
              <a:sym typeface="Roboto"/>
            </a:endParaRPr>
          </a:p>
        </p:txBody>
      </p:sp>
      <p:sp>
        <p:nvSpPr>
          <p:cNvPr id="139" name="Google Shape;139;p1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45" name="Google Shape;145;p20"/>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46" name="Google Shape;146;p20"/>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47" name="Google Shape;147;p20"/>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0"/>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49" name="Google Shape;149;p20"/>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50" name="Google Shape;150;p20"/>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0"/>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a:t>
            </a: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52" name="Google Shape;152;p20"/>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53" name="Google Shape;153;p20"/>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0"/>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55" name="Google Shape;155;p20"/>
          <p:cNvSpPr txBox="1"/>
          <p:nvPr/>
        </p:nvSpPr>
        <p:spPr>
          <a:xfrm>
            <a:off x="4841825" y="28808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p:txBody>
      </p:sp>
      <p:sp>
        <p:nvSpPr>
          <p:cNvPr id="156" name="Google Shape;156;p20"/>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0"/>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58" name="Google Shape;158;p20"/>
          <p:cNvSpPr txBox="1"/>
          <p:nvPr/>
        </p:nvSpPr>
        <p:spPr>
          <a:xfrm>
            <a:off x="697985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a:t>
            </a:r>
            <a:endParaRPr>
              <a:latin typeface="Twentieth Century"/>
              <a:ea typeface="Twentieth Century"/>
              <a:cs typeface="Twentieth Century"/>
              <a:sym typeface="Twentieth Centur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64" name="Google Shape;164;p21"/>
          <p:cNvSpPr txBox="1"/>
          <p:nvPr/>
        </p:nvSpPr>
        <p:spPr>
          <a:xfrm>
            <a:off x="669875" y="1233750"/>
            <a:ext cx="6138300" cy="195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62858"/>
                </a:solidFill>
                <a:latin typeface="Calibri"/>
                <a:ea typeface="Calibri"/>
                <a:cs typeface="Calibri"/>
                <a:sym typeface="Calibri"/>
              </a:rPr>
              <a:t>Working Group Head: </a:t>
            </a:r>
            <a:r>
              <a:rPr lang="en" sz="2300">
                <a:solidFill>
                  <a:srgbClr val="062858"/>
                </a:solidFill>
                <a:latin typeface="Calibri"/>
                <a:ea typeface="Calibri"/>
                <a:cs typeface="Calibri"/>
                <a:sym typeface="Calibri"/>
              </a:rPr>
              <a:t>Group representative</a:t>
            </a:r>
            <a:r>
              <a:rPr b="1" lang="en" sz="2300">
                <a:solidFill>
                  <a:srgbClr val="062858"/>
                </a:solidFill>
                <a:latin typeface="Calibri"/>
                <a:ea typeface="Calibri"/>
                <a:cs typeface="Calibri"/>
                <a:sym typeface="Calibri"/>
              </a:rPr>
              <a:t> </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65" name="Google Shape;165;p21"/>
          <p:cNvSpPr txBox="1"/>
          <p:nvPr/>
        </p:nvSpPr>
        <p:spPr>
          <a:xfrm>
            <a:off x="876550" y="1685475"/>
            <a:ext cx="43809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[Nominees]</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66" name="Google Shape;166;p21"/>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Org Structure</a:t>
            </a:r>
            <a:endParaRPr b="1" sz="3600">
              <a:solidFill>
                <a:srgbClr val="B98E00"/>
              </a:solidFill>
              <a:latin typeface="Times"/>
              <a:ea typeface="Times"/>
              <a:cs typeface="Times"/>
              <a:sym typeface="Times"/>
            </a:endParaRPr>
          </a:p>
        </p:txBody>
      </p:sp>
      <p:sp>
        <p:nvSpPr>
          <p:cNvPr id="167" name="Google Shape;167;p21"/>
          <p:cNvSpPr txBox="1"/>
          <p:nvPr/>
        </p:nvSpPr>
        <p:spPr>
          <a:xfrm>
            <a:off x="617925" y="2358300"/>
            <a:ext cx="7915200" cy="195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62858"/>
                </a:solidFill>
                <a:latin typeface="Calibri"/>
                <a:ea typeface="Calibri"/>
                <a:cs typeface="Calibri"/>
                <a:sym typeface="Calibri"/>
              </a:rPr>
              <a:t>Executive Secretary: </a:t>
            </a:r>
            <a:r>
              <a:rPr lang="en" sz="2300">
                <a:solidFill>
                  <a:srgbClr val="062858"/>
                </a:solidFill>
                <a:latin typeface="Calibri"/>
                <a:ea typeface="Calibri"/>
                <a:cs typeface="Calibri"/>
                <a:sym typeface="Calibri"/>
              </a:rPr>
              <a:t>Agenda-setting</a:t>
            </a:r>
            <a:r>
              <a:rPr lang="en" sz="2300">
                <a:solidFill>
                  <a:srgbClr val="062858"/>
                </a:solidFill>
                <a:latin typeface="Calibri"/>
                <a:ea typeface="Calibri"/>
                <a:cs typeface="Calibri"/>
                <a:sym typeface="Calibri"/>
              </a:rPr>
              <a:t> and executing SLAs.</a:t>
            </a:r>
            <a:endParaRPr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68" name="Google Shape;168;p21"/>
          <p:cNvSpPr txBox="1"/>
          <p:nvPr/>
        </p:nvSpPr>
        <p:spPr>
          <a:xfrm>
            <a:off x="919875" y="2890800"/>
            <a:ext cx="43809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chemeClr val="accent1"/>
                </a:solidFill>
                <a:latin typeface="Calibri"/>
                <a:ea typeface="Calibri"/>
                <a:cs typeface="Calibri"/>
                <a:sym typeface="Calibri"/>
              </a:rPr>
              <a:t>[Nominees]</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69" name="Google Shape;169;p21"/>
          <p:cNvSpPr txBox="1"/>
          <p:nvPr/>
        </p:nvSpPr>
        <p:spPr>
          <a:xfrm>
            <a:off x="617925" y="3507900"/>
            <a:ext cx="48705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300">
                <a:solidFill>
                  <a:schemeClr val="accent1"/>
                </a:solidFill>
                <a:latin typeface="Calibri"/>
                <a:ea typeface="Calibri"/>
                <a:cs typeface="Calibri"/>
                <a:sym typeface="Calibri"/>
              </a:rPr>
              <a:t>Working Group Counsel</a:t>
            </a:r>
            <a:endParaRPr b="1" sz="2300">
              <a:solidFill>
                <a:schemeClr val="accent1"/>
              </a:solidFill>
              <a:latin typeface="Calibri"/>
              <a:ea typeface="Calibri"/>
              <a:cs typeface="Calibri"/>
              <a:sym typeface="Calibri"/>
            </a:endParaRPr>
          </a:p>
        </p:txBody>
      </p:sp>
      <p:sp>
        <p:nvSpPr>
          <p:cNvPr id="170" name="Google Shape;170;p21"/>
          <p:cNvSpPr txBox="1"/>
          <p:nvPr/>
        </p:nvSpPr>
        <p:spPr>
          <a:xfrm>
            <a:off x="876550" y="4006038"/>
            <a:ext cx="5535600" cy="415500"/>
          </a:xfrm>
          <a:prstGeom prst="rect">
            <a:avLst/>
          </a:prstGeom>
          <a:noFill/>
          <a:ln>
            <a:noFill/>
          </a:ln>
        </p:spPr>
        <p:txBody>
          <a:bodyPr anchorCtr="0" anchor="t" bIns="91425" lIns="91425" spcFirstLastPara="1" rIns="91425" wrap="square" tIns="91425">
            <a:spAutoFit/>
          </a:bodyPr>
          <a:lstStyle/>
          <a:p>
            <a:pPr indent="-323850" lvl="0" marL="457200" rtl="0" algn="l">
              <a:spcBef>
                <a:spcPts val="0"/>
              </a:spcBef>
              <a:spcAft>
                <a:spcPts val="0"/>
              </a:spcAft>
              <a:buClr>
                <a:schemeClr val="accent1"/>
              </a:buClr>
              <a:buSzPts val="1500"/>
              <a:buFont typeface="Calibri"/>
              <a:buChar char="●"/>
            </a:pPr>
            <a:r>
              <a:rPr lang="en" sz="1500">
                <a:solidFill>
                  <a:schemeClr val="accent1"/>
                </a:solidFill>
                <a:latin typeface="Calibri"/>
                <a:ea typeface="Calibri"/>
                <a:cs typeface="Calibri"/>
                <a:sym typeface="Calibri"/>
              </a:rPr>
              <a:t>Patrick Blood, Corporation Counsel, City of Syracuse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76" name="Google Shape;176;p22"/>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Exemptions</a:t>
            </a:r>
            <a:endParaRPr b="1" sz="3600">
              <a:solidFill>
                <a:srgbClr val="B98E00"/>
              </a:solidFill>
              <a:latin typeface="Times"/>
              <a:ea typeface="Times"/>
              <a:cs typeface="Times"/>
              <a:sym typeface="Times"/>
            </a:endParaRPr>
          </a:p>
        </p:txBody>
      </p:sp>
      <p:sp>
        <p:nvSpPr>
          <p:cNvPr id="177" name="Google Shape;177;p22"/>
          <p:cNvSpPr txBox="1"/>
          <p:nvPr/>
        </p:nvSpPr>
        <p:spPr>
          <a:xfrm>
            <a:off x="876550" y="851625"/>
            <a:ext cx="7340400" cy="807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Exemptions</a:t>
            </a:r>
            <a:endParaRPr b="1" sz="2300">
              <a:solidFill>
                <a:srgbClr val="062858"/>
              </a:solidFill>
              <a:latin typeface="Calibri"/>
              <a:ea typeface="Calibri"/>
              <a:cs typeface="Calibri"/>
              <a:sym typeface="Calibri"/>
            </a:endParaRPr>
          </a:p>
          <a:p>
            <a:pPr indent="0" lvl="0" marL="0" rtl="0" algn="ctr">
              <a:spcBef>
                <a:spcPts val="0"/>
              </a:spcBef>
              <a:spcAft>
                <a:spcPts val="0"/>
              </a:spcAft>
              <a:buNone/>
            </a:pPr>
            <a:r>
              <a:rPr lang="en" sz="1200">
                <a:solidFill>
                  <a:srgbClr val="888888"/>
                </a:solidFill>
                <a:latin typeface="Roboto"/>
                <a:ea typeface="Roboto"/>
                <a:cs typeface="Roboto"/>
                <a:sym typeface="Roboto"/>
              </a:rPr>
              <a:t>Exemptions to the policy also includes any technologies implemented before the enactment of this policy, though those technologies will be </a:t>
            </a:r>
            <a:r>
              <a:rPr lang="en" sz="1200">
                <a:solidFill>
                  <a:srgbClr val="062858"/>
                </a:solidFill>
                <a:latin typeface="Roboto"/>
                <a:ea typeface="Roboto"/>
                <a:cs typeface="Roboto"/>
                <a:sym typeface="Roboto"/>
              </a:rPr>
              <a:t>cataloged and inventoried to be made public</a:t>
            </a:r>
            <a:r>
              <a:rPr lang="en" sz="1200">
                <a:solidFill>
                  <a:srgbClr val="888888"/>
                </a:solidFill>
                <a:latin typeface="Roboto"/>
                <a:ea typeface="Roboto"/>
                <a:cs typeface="Roboto"/>
                <a:sym typeface="Roboto"/>
              </a:rPr>
              <a:t>.</a:t>
            </a:r>
            <a:endParaRPr b="1" sz="2200">
              <a:solidFill>
                <a:srgbClr val="062858"/>
              </a:solidFill>
              <a:latin typeface="Calibri"/>
              <a:ea typeface="Calibri"/>
              <a:cs typeface="Calibri"/>
              <a:sym typeface="Calibri"/>
            </a:endParaRPr>
          </a:p>
          <a:p>
            <a:pPr indent="0" lvl="0" marL="0" rtl="0" algn="ctr">
              <a:spcBef>
                <a:spcPts val="0"/>
              </a:spcBef>
              <a:spcAft>
                <a:spcPts val="0"/>
              </a:spcAft>
              <a:buNone/>
            </a:pPr>
            <a:r>
              <a:t/>
            </a:r>
            <a:endParaRPr sz="1500">
              <a:solidFill>
                <a:srgbClr val="062858"/>
              </a:solidFill>
              <a:latin typeface="Calibri"/>
              <a:ea typeface="Calibri"/>
              <a:cs typeface="Calibri"/>
              <a:sym typeface="Calibri"/>
            </a:endParaRPr>
          </a:p>
        </p:txBody>
      </p:sp>
      <p:sp>
        <p:nvSpPr>
          <p:cNvPr id="178" name="Google Shape;178;p22"/>
          <p:cNvSpPr txBox="1"/>
          <p:nvPr/>
        </p:nvSpPr>
        <p:spPr>
          <a:xfrm>
            <a:off x="927150" y="2577263"/>
            <a:ext cx="37368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Roboto"/>
              <a:buChar char="●"/>
            </a:pPr>
            <a:r>
              <a:rPr lang="en" sz="1500">
                <a:solidFill>
                  <a:srgbClr val="062858"/>
                </a:solidFill>
                <a:latin typeface="Calibri"/>
                <a:ea typeface="Calibri"/>
                <a:cs typeface="Calibri"/>
                <a:sym typeface="Calibri"/>
              </a:rPr>
              <a:t>Collected knowingly and willingly</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Collected with explicit opt out</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Normal course-of-business office use</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79" name="Google Shape;179;p22"/>
          <p:cNvSpPr txBox="1"/>
          <p:nvPr/>
        </p:nvSpPr>
        <p:spPr>
          <a:xfrm>
            <a:off x="4480050" y="2577275"/>
            <a:ext cx="37368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Roboto"/>
              <a:buChar char="●"/>
            </a:pPr>
            <a:r>
              <a:rPr lang="en" sz="1500">
                <a:solidFill>
                  <a:srgbClr val="062858"/>
                </a:solidFill>
                <a:latin typeface="Calibri"/>
                <a:ea typeface="Calibri"/>
                <a:cs typeface="Calibri"/>
                <a:sym typeface="Calibri"/>
              </a:rPr>
              <a:t>Installed on city property for security</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Roboto"/>
              <a:buChar char="●"/>
            </a:pPr>
            <a:r>
              <a:rPr lang="en" sz="1500">
                <a:solidFill>
                  <a:srgbClr val="062858"/>
                </a:solidFill>
                <a:latin typeface="Calibri"/>
                <a:ea typeface="Calibri"/>
                <a:cs typeface="Calibri"/>
                <a:sym typeface="Calibri"/>
              </a:rPr>
              <a:t>Installed to protect physical integrity of city infrastructure</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Monitoring of city employees at places where they perform city functions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Body worn cameras (see existing policy)</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In or on police vehicles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In or on any vehicle or along a public right of way for recording traffic violations pursuant to state law</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pic>
        <p:nvPicPr>
          <p:cNvPr id="180" name="Google Shape;180;p22"/>
          <p:cNvPicPr preferRelativeResize="0"/>
          <p:nvPr/>
        </p:nvPicPr>
        <p:blipFill>
          <a:blip r:embed="rId4">
            <a:alphaModFix/>
          </a:blip>
          <a:stretch>
            <a:fillRect/>
          </a:stretch>
        </p:blipFill>
        <p:spPr>
          <a:xfrm>
            <a:off x="927150" y="1713075"/>
            <a:ext cx="807450" cy="807450"/>
          </a:xfrm>
          <a:prstGeom prst="rect">
            <a:avLst/>
          </a:prstGeom>
          <a:noFill/>
          <a:ln>
            <a:noFill/>
          </a:ln>
        </p:spPr>
      </p:pic>
      <p:pic>
        <p:nvPicPr>
          <p:cNvPr id="181" name="Google Shape;181;p22"/>
          <p:cNvPicPr preferRelativeResize="0"/>
          <p:nvPr/>
        </p:nvPicPr>
        <p:blipFill>
          <a:blip r:embed="rId5">
            <a:alphaModFix/>
          </a:blip>
          <a:stretch>
            <a:fillRect/>
          </a:stretch>
        </p:blipFill>
        <p:spPr>
          <a:xfrm>
            <a:off x="4480050" y="1659225"/>
            <a:ext cx="1213392" cy="807450"/>
          </a:xfrm>
          <a:prstGeom prst="rect">
            <a:avLst/>
          </a:prstGeom>
          <a:noFill/>
          <a:ln>
            <a:noFill/>
          </a:ln>
        </p:spPr>
      </p:pic>
      <p:sp>
        <p:nvSpPr>
          <p:cNvPr id="182" name="Google Shape;182;p22"/>
          <p:cNvSpPr txBox="1"/>
          <p:nvPr/>
        </p:nvSpPr>
        <p:spPr>
          <a:xfrm>
            <a:off x="1734600" y="1822350"/>
            <a:ext cx="2483100" cy="48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62858"/>
                </a:solidFill>
                <a:latin typeface="Calibri"/>
                <a:ea typeface="Calibri"/>
                <a:cs typeface="Calibri"/>
                <a:sym typeface="Calibri"/>
              </a:rPr>
              <a:t>Collection Technologies</a:t>
            </a:r>
            <a:endParaRPr sz="1000">
              <a:solidFill>
                <a:srgbClr val="062858"/>
              </a:solidFill>
              <a:latin typeface="Calibri"/>
              <a:ea typeface="Calibri"/>
              <a:cs typeface="Calibri"/>
              <a:sym typeface="Calibri"/>
            </a:endParaRPr>
          </a:p>
        </p:txBody>
      </p:sp>
      <p:sp>
        <p:nvSpPr>
          <p:cNvPr id="183" name="Google Shape;183;p22"/>
          <p:cNvSpPr txBox="1"/>
          <p:nvPr/>
        </p:nvSpPr>
        <p:spPr>
          <a:xfrm>
            <a:off x="5471400" y="1822350"/>
            <a:ext cx="2483100" cy="48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62858"/>
                </a:solidFill>
                <a:latin typeface="Calibri"/>
                <a:ea typeface="Calibri"/>
                <a:cs typeface="Calibri"/>
                <a:sym typeface="Calibri"/>
              </a:rPr>
              <a:t>Camera Technologies</a:t>
            </a:r>
            <a:endParaRPr sz="1000">
              <a:solidFill>
                <a:srgbClr val="062858"/>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89" name="Google Shape;189;p23"/>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Fotokite</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90" name="Google Shape;190;p23"/>
          <p:cNvSpPr txBox="1"/>
          <p:nvPr/>
        </p:nvSpPr>
        <p:spPr>
          <a:xfrm>
            <a:off x="876550" y="1685475"/>
            <a:ext cx="78102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The FotoKite is a tethered UAS (unmanned aerial system) launches, hovers, and lands with a single push of a button to give police situational awareness on major incidents like fatal crashes, train derailments, endangered missing persons, mass shootings, barricaded gun men, as well as, provide public safety awareness at large demonstrations and\or events.  This device only goes up and down, and has no horizontal capabilities.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Photo and video capabilities</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Legal restrictions: FAA Rules governing airspace requirements, Constitutional 4TH Amendment right to privacy</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There will be thorough training and supervision of this program</a:t>
            </a:r>
            <a:endParaRPr sz="1500">
              <a:solidFill>
                <a:srgbClr val="062858"/>
              </a:solidFill>
              <a:latin typeface="Calibri"/>
              <a:ea typeface="Calibri"/>
              <a:cs typeface="Calibri"/>
              <a:sym typeface="Calibri"/>
            </a:endParaRPr>
          </a:p>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Will be launched only when circumstances require situational awareness or in a search and rescue situation</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91" name="Google Shape;191;p23"/>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Exemptions</a:t>
            </a:r>
            <a:r>
              <a:rPr b="1" lang="en" sz="3600">
                <a:solidFill>
                  <a:srgbClr val="B98E00"/>
                </a:solidFill>
                <a:latin typeface="Times"/>
                <a:ea typeface="Times"/>
                <a:cs typeface="Times"/>
                <a:sym typeface="Times"/>
              </a:rPr>
              <a:t>?</a:t>
            </a:r>
            <a:endParaRPr b="1" sz="3600">
              <a:solidFill>
                <a:srgbClr val="B98E00"/>
              </a:solidFill>
              <a:latin typeface="Times"/>
              <a:ea typeface="Times"/>
              <a:cs typeface="Times"/>
              <a:sym typeface="Times"/>
            </a:endParaRPr>
          </a:p>
        </p:txBody>
      </p:sp>
    </p:spTree>
  </p:cSld>
  <p:clrMapOvr>
    <a:masterClrMapping/>
  </p:clrMapOvr>
</p:sld>
</file>

<file path=ppt/theme/theme1.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