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Nunito"/>
      <p:regular r:id="rId32"/>
      <p:bold r:id="rId33"/>
      <p:italic r:id="rId34"/>
      <p:boldItalic r:id="rId35"/>
    </p:embeddedFont>
    <p:embeddedFont>
      <p:font typeface="Poppins"/>
      <p:regular r:id="rId36"/>
      <p:bold r:id="rId37"/>
      <p:italic r:id="rId38"/>
      <p:boldItalic r:id="rId39"/>
    </p:embeddedFont>
    <p:embeddedFont>
      <p:font typeface="Libre Baskerville"/>
      <p:regular r:id="rId40"/>
      <p:bold r:id="rId41"/>
      <p: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3">
          <p15:clr>
            <a:srgbClr val="A4A3A4"/>
          </p15:clr>
        </p15:guide>
        <p15:guide id="2" pos="144">
          <p15:clr>
            <a:srgbClr val="A4A3A4"/>
          </p15:clr>
        </p15:guide>
        <p15:guide id="3" pos="5616">
          <p15:clr>
            <a:srgbClr val="9AA0A6"/>
          </p15:clr>
        </p15:guide>
        <p15:guide id="4" orient="horz" pos="2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6882CA-DA07-46EB-A4F5-655CEA460A8F}">
  <a:tblStyle styleId="{816882CA-DA07-46EB-A4F5-655CEA460A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3" orient="horz"/>
        <p:guide pos="144"/>
        <p:guide pos="5616"/>
        <p:guide pos="28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ibreBaskerville-regular.fntdata"/><Relationship Id="rId20" Type="http://schemas.openxmlformats.org/officeDocument/2006/relationships/slide" Target="slides/slide14.xml"/><Relationship Id="rId42" Type="http://schemas.openxmlformats.org/officeDocument/2006/relationships/font" Target="fonts/LibreBaskerville-italic.fntdata"/><Relationship Id="rId41" Type="http://schemas.openxmlformats.org/officeDocument/2006/relationships/font" Target="fonts/LibreBaskerville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5.xml"/><Relationship Id="rId33" Type="http://schemas.openxmlformats.org/officeDocument/2006/relationships/font" Target="fonts/Nunito-bold.fntdata"/><Relationship Id="rId10" Type="http://schemas.openxmlformats.org/officeDocument/2006/relationships/slide" Target="slides/slide4.xml"/><Relationship Id="rId32" Type="http://schemas.openxmlformats.org/officeDocument/2006/relationships/font" Target="fonts/Nunito-regular.fntdata"/><Relationship Id="rId13" Type="http://schemas.openxmlformats.org/officeDocument/2006/relationships/slide" Target="slides/slide7.xml"/><Relationship Id="rId35" Type="http://schemas.openxmlformats.org/officeDocument/2006/relationships/font" Target="fonts/Nunito-boldItalic.fntdata"/><Relationship Id="rId12" Type="http://schemas.openxmlformats.org/officeDocument/2006/relationships/slide" Target="slides/slide6.xml"/><Relationship Id="rId34" Type="http://schemas.openxmlformats.org/officeDocument/2006/relationships/font" Target="fonts/Nunito-italic.fntdata"/><Relationship Id="rId15" Type="http://schemas.openxmlformats.org/officeDocument/2006/relationships/slide" Target="slides/slide9.xml"/><Relationship Id="rId37" Type="http://schemas.openxmlformats.org/officeDocument/2006/relationships/font" Target="fonts/Poppins-bold.fntdata"/><Relationship Id="rId14" Type="http://schemas.openxmlformats.org/officeDocument/2006/relationships/slide" Target="slides/slide8.xml"/><Relationship Id="rId36" Type="http://schemas.openxmlformats.org/officeDocument/2006/relationships/font" Target="fonts/Poppins-regular.fntdata"/><Relationship Id="rId17" Type="http://schemas.openxmlformats.org/officeDocument/2006/relationships/slide" Target="slides/slide11.xml"/><Relationship Id="rId39" Type="http://schemas.openxmlformats.org/officeDocument/2006/relationships/font" Target="fonts/Poppins-boldItalic.fntdata"/><Relationship Id="rId16" Type="http://schemas.openxmlformats.org/officeDocument/2006/relationships/slide" Target="slides/slide10.xml"/><Relationship Id="rId38" Type="http://schemas.openxmlformats.org/officeDocument/2006/relationships/font" Target="fonts/Poppins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7c11150254_3_89:notes"/>
          <p:cNvSpPr/>
          <p:nvPr>
            <p:ph idx="2" type="sldImg"/>
          </p:nvPr>
        </p:nvSpPr>
        <p:spPr>
          <a:xfrm>
            <a:off x="397565" y="685488"/>
            <a:ext cx="606286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e5db85010_1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e5db85010_1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96f439572b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96f439572b_3_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5a76529fd1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15a76529fd1_0_20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5a76529fd1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15a76529fd1_0_22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37592578d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37592578d4_0_6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5a76529fd1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15a76529fd1_0_98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37592578d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37592578d4_0_11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8eb1c976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98eb1c9761_0_17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a76529fd1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15a76529fd1_0_21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6a86d34f3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6a86d34f3c_1_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6810c52c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86810c52c3_0_3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2555230c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22555230c4_0_11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22555230c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122555230c4_0_17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221b901c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e221b901c8_0_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d41b712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fd41b7129d_0_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9277ffa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129277ffae0_0_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555230c4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22555230c4_0_389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bab3d787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dbab3d7879_0_3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9277ffae0_0_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9277ffae0_0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9277ffae0_0_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9277ffae0_0_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8" name="Google Shape;18;p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5" name="Google Shape;85;p1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 rot="5400000">
            <a:off x="5503664" y="1411486"/>
            <a:ext cx="430887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 rot="5400000">
            <a:off x="1312664" y="-569714"/>
            <a:ext cx="430887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b="1" sz="2400">
                <a:solidFill>
                  <a:srgbClr val="B98E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5" name="Google Shape;25;p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0" name="Google Shape;30;p4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6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1" name="Google Shape;41;p6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45" name="Google Shape;45;p7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7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b="0" sz="3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6" name="Google Shape;56;p8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4" name="Google Shape;64;p9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b="0" i="0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1"/>
          <p:cNvSpPr txBox="1"/>
          <p:nvPr/>
        </p:nvSpPr>
        <p:spPr>
          <a:xfrm>
            <a:off x="4767300" y="11850"/>
            <a:ext cx="3919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rPr>
              <a:t>Surveillance Technology Policy and Data Governance 2022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forms/u/2/d/1k6L1jqTUVrrmlFYGLFA98nz6NAd7XdfOdB914-Y7Kns/edit?usp=drive_web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ourcity.syrgov.net/wp-content/uploads/2020/12/Executive-Order-No2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spreadsheets/u/2/d/1FUW1Zy0DJeL9YtXtJG3M3VCuQocGFTN5XjjgW81iRn4/edit?resourcekey#gid=1061346598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spreadsheets/d/1mlWvScvAiKUGcFp-Y0qCXbX_gTVMenAMghrAIySJ298/edit?usp=sharing" TargetMode="External"/><Relationship Id="rId4" Type="http://schemas.openxmlformats.org/officeDocument/2006/relationships/hyperlink" Target="https://docs.google.com/spreadsheets/d/1mlWvScvAiKUGcFp-Y0qCXbX_gTVMenAMghrAIySJ298/edit?usp=sharing" TargetMode="External"/><Relationship Id="rId5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spreadsheets/d/1wyISMxkyWOhJTmGFqUZNFGsN2o8m1S39/edit#gid=1356674884" TargetMode="External"/><Relationship Id="rId4" Type="http://schemas.openxmlformats.org/officeDocument/2006/relationships/hyperlink" Target="https://docs.google.com/spreadsheets/d/1FUW1Zy0DJeL9YtXtJG3M3VCuQocGFTN5XjjgW81iRn4/edit?usp=sharing" TargetMode="External"/><Relationship Id="rId5" Type="http://schemas.openxmlformats.org/officeDocument/2006/relationships/hyperlink" Target="https://docs.google.com/spreadsheets/d/1mlWvScvAiKUGcFp-Y0qCXbX_gTVMenAMghrAIySJ298/edit?usp=sharin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spreadsheets/d/1eWWoo5crLtCPkoWCmSTU23bfQ17gtzb4H73btlcMi78/edit?usp=sharin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google.com/forms/d/1k6L1jqTUVrrmlFYGLFA98nz6NAd7XdfOdB914-Y7Kns/edit" TargetMode="External"/><Relationship Id="rId4" Type="http://schemas.openxmlformats.org/officeDocument/2006/relationships/hyperlink" Target="https://ourcity.syrgov.net/wp-content/uploads/2020/12/Executive-Order-No2.pdf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0oIo5eBeYepGn45VDKTRWqBT8QxFT_ETiJDDvdzLhto/edit?usp=shar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2858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Libre Baskerville"/>
              <a:buNone/>
            </a:pPr>
            <a:r>
              <a:rPr b="1" lang="en" sz="48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Surveillance Technology Working Group </a:t>
            </a:r>
            <a:endParaRPr b="1" sz="480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Libre Baskerville"/>
              <a:buNone/>
            </a:pP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Meeting #39</a:t>
            </a:r>
            <a:b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1/17/2023</a:t>
            </a:r>
            <a:endParaRPr sz="300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0" name="Google Shape;110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>
            <a:off x="39750" y="1060449"/>
            <a:ext cx="2897700" cy="2505000"/>
          </a:xfrm>
          <a:prstGeom prst="wedgeRectCallout">
            <a:avLst>
              <a:gd fmla="val 1140" name="adj1"/>
              <a:gd fmla="val 57386" name="adj2"/>
            </a:avLst>
          </a:prstGeom>
          <a:noFill/>
          <a:ln cap="flat" cmpd="sng" w="9525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6033450" y="1057950"/>
            <a:ext cx="2993100" cy="2505000"/>
          </a:xfrm>
          <a:prstGeom prst="wedgeRectCallout">
            <a:avLst>
              <a:gd fmla="val -24197" name="adj1"/>
              <a:gd fmla="val 58021" name="adj2"/>
            </a:avLst>
          </a:prstGeom>
          <a:noFill/>
          <a:ln cap="flat" cmpd="sng" w="9525">
            <a:solidFill>
              <a:srgbClr val="0C34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"/>
          <p:cNvSpPr/>
          <p:nvPr/>
        </p:nvSpPr>
        <p:spPr>
          <a:xfrm>
            <a:off x="3036604" y="1060449"/>
            <a:ext cx="2897700" cy="2505000"/>
          </a:xfrm>
          <a:prstGeom prst="wedgeRectCallout">
            <a:avLst>
              <a:gd fmla="val 1261" name="adj1"/>
              <a:gd fmla="val 57813" name="adj2"/>
            </a:avLst>
          </a:prstGeom>
          <a:noFill/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6" name="Google Shape;206;p26"/>
          <p:cNvCxnSpPr/>
          <p:nvPr/>
        </p:nvCxnSpPr>
        <p:spPr>
          <a:xfrm>
            <a:off x="7151750" y="4040775"/>
            <a:ext cx="1998600" cy="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6"/>
          <p:cNvCxnSpPr>
            <a:endCxn id="208" idx="6"/>
          </p:cNvCxnSpPr>
          <p:nvPr/>
        </p:nvCxnSpPr>
        <p:spPr>
          <a:xfrm>
            <a:off x="-7425" y="4028475"/>
            <a:ext cx="7066500" cy="12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9" name="Google Shape;209;p26"/>
          <p:cNvSpPr/>
          <p:nvPr/>
        </p:nvSpPr>
        <p:spPr>
          <a:xfrm>
            <a:off x="1235025" y="3786375"/>
            <a:ext cx="508800" cy="508800"/>
          </a:xfrm>
          <a:prstGeom prst="ellipse">
            <a:avLst/>
          </a:prstGeom>
          <a:solidFill>
            <a:srgbClr val="741B47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6"/>
          <p:cNvSpPr/>
          <p:nvPr/>
        </p:nvSpPr>
        <p:spPr>
          <a:xfrm>
            <a:off x="4045050" y="3786375"/>
            <a:ext cx="508800" cy="508800"/>
          </a:xfrm>
          <a:prstGeom prst="ellipse">
            <a:avLst/>
          </a:prstGeom>
          <a:solidFill>
            <a:srgbClr val="CC4125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/>
          <p:nvPr/>
        </p:nvSpPr>
        <p:spPr>
          <a:xfrm>
            <a:off x="6550275" y="3786375"/>
            <a:ext cx="508800" cy="508800"/>
          </a:xfrm>
          <a:prstGeom prst="ellipse">
            <a:avLst/>
          </a:prstGeom>
          <a:solidFill>
            <a:srgbClr val="0C343D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"/>
          <p:cNvSpPr txBox="1"/>
          <p:nvPr/>
        </p:nvSpPr>
        <p:spPr>
          <a:xfrm>
            <a:off x="899325" y="4332775"/>
            <a:ext cx="118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Digital Services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 rot="1355">
            <a:off x="-7425" y="1061050"/>
            <a:ext cx="30441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Review List of technology (Make initial determination if “Not Surveillance” or “Need more information”)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For flagged technologies, send </a:t>
            </a: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Technology Audit Form 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requesting more info.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When information is received, group votes on whether identified technology will be characterized as surveillance.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6022275" y="4332775"/>
            <a:ext cx="1564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Syracuse Police Dept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3623100" y="4332775"/>
            <a:ext cx="135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Fire Department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5" name="Google Shape;215;p26"/>
          <p:cNvSpPr txBox="1"/>
          <p:nvPr>
            <p:ph type="title"/>
          </p:nvPr>
        </p:nvSpPr>
        <p:spPr>
          <a:xfrm>
            <a:off x="256200" y="589325"/>
            <a:ext cx="8458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Technology Audit Roadmap (Review)</a:t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 rot="1378">
            <a:off x="6033450" y="1061050"/>
            <a:ext cx="2993100" cy="20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Go through same process as Digital Services and Fire Dept.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addition, try to schedule a site visit to be able to find more information about how technologies are used.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 rot="1424">
            <a:off x="3036600" y="1061050"/>
            <a:ext cx="2897700" cy="1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Go through same process as Digital Services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addition, try to schedule a site visit to be able to 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find more information about how technologies are used.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type="title"/>
          </p:nvPr>
        </p:nvSpPr>
        <p:spPr>
          <a:xfrm>
            <a:off x="2305975" y="310875"/>
            <a:ext cx="67350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Definition</a:t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228600" y="1017375"/>
            <a:ext cx="8686800" cy="41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Definition of a Surveillance Technology (According to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Mayor’s Executive Order on Surveillance Technology</a:t>
            </a: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)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Technologies that “observe or analyze the movements, behavior, or actions of identifiable individuals in a manner that is reasonably likely to raise concerns about civil liberties, freedom of speech or association, racial equity or social justice.”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 - Software List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925800" y="1168400"/>
            <a:ext cx="52776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Syracuse List of Software (In Progress)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0" name="Google Shape;230;p28"/>
          <p:cNvSpPr txBox="1"/>
          <p:nvPr/>
        </p:nvSpPr>
        <p:spPr>
          <a:xfrm>
            <a:off x="1300125" y="1440200"/>
            <a:ext cx="6799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62858"/>
              </a:buClr>
              <a:buSzPts val="1700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STWG reached out to most of the departments identified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Results from these responses can be viewed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HERE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31" name="Google Shape;23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250" y="2926875"/>
            <a:ext cx="4837075" cy="20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 - Software List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7" name="Google Shape;237;p29"/>
          <p:cNvSpPr txBox="1"/>
          <p:nvPr/>
        </p:nvSpPr>
        <p:spPr>
          <a:xfrm>
            <a:off x="925800" y="1168400"/>
            <a:ext cx="70782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Police Department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List of Software (Starting this week)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1300125" y="1440200"/>
            <a:ext cx="6799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continue to go through the Police Department’s technology list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HERE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39" name="Google Shape;239;p2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992500"/>
            <a:ext cx="8839202" cy="2816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45" name="Google Shape;245;p30"/>
          <p:cNvSpPr txBox="1"/>
          <p:nvPr/>
        </p:nvSpPr>
        <p:spPr>
          <a:xfrm>
            <a:off x="1300125" y="1440200"/>
            <a:ext cx="6799800" cy="3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62858"/>
              </a:buClr>
              <a:buSzPts val="1700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Digital Services provided a list of City Software used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List can be viewed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HERE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700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Chief Gleeson provided the list of technology from the Fire Department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700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 also completed the survey assessment for this technology.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700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Results can be viewed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HERE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  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List of technology provided from the Syracuse Police Department are: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Documentation can be viewed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5"/>
              </a:rPr>
              <a:t>HERE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Body Cameras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Cops Cameras (The street cameras)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Radar Detectors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Speeds Signs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Shotspotter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Temporary Cameras (aka Trail Cams)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Drones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865325" y="1440200"/>
            <a:ext cx="7234500" cy="3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List of technology provided from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Strategic Initiatives/ Internet of Things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(Provided by Rebecca) 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lot monitoring – notifications/alerts only. No images relayed, all images processed at the pole and erased. </a:t>
            </a:r>
            <a:r>
              <a:rPr i="1" lang="en" sz="1700">
                <a:solidFill>
                  <a:srgbClr val="38761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(Already completed)</a:t>
            </a:r>
            <a:endParaRPr i="1" sz="1700">
              <a:solidFill>
                <a:srgbClr val="38761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Road temperature sensing – for ice detection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Street flooding detection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Creek level monitoring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house smoke and temperature detection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house motion sensors – notifications/alerts only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Weather/AQ sensors – air temperature, dew point, relative humidity, CO, NO2, O3, PM10, PM2.5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Trash can fullness sensors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Coming Up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7" name="Google Shape;257;p32"/>
          <p:cNvSpPr txBox="1"/>
          <p:nvPr/>
        </p:nvSpPr>
        <p:spPr>
          <a:xfrm>
            <a:off x="1300125" y="1440200"/>
            <a:ext cx="67998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 technologies that are being used by the City (Including those identified by Digital Services, Fire Department, and the Police Department)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Will continue to request that the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Technology Audit form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be completed for identified technologies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Results will be shared with the group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Goal is to determine if the technologies fall within the definition of a Surveillance Technology as identified by the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Mayor’s Executive Order on Surveillance Technology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3" name="Google Shape;263;p33"/>
          <p:cNvSpPr txBox="1"/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Questions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4" name="Google Shape;264;p33"/>
          <p:cNvSpPr/>
          <p:nvPr/>
        </p:nvSpPr>
        <p:spPr>
          <a:xfrm>
            <a:off x="3505200" y="1506450"/>
            <a:ext cx="2133600" cy="2130600"/>
          </a:xfrm>
          <a:prstGeom prst="ellipse">
            <a:avLst/>
          </a:prstGeom>
          <a:solidFill>
            <a:srgbClr val="062858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3"/>
          <p:cNvSpPr txBox="1"/>
          <p:nvPr/>
        </p:nvSpPr>
        <p:spPr>
          <a:xfrm>
            <a:off x="3666000" y="1256250"/>
            <a:ext cx="1812000" cy="2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B98E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?</a:t>
            </a:r>
            <a:endParaRPr sz="15000">
              <a:solidFill>
                <a:srgbClr val="B98E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 - Software List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1" name="Google Shape;271;p34"/>
          <p:cNvSpPr txBox="1"/>
          <p:nvPr/>
        </p:nvSpPr>
        <p:spPr>
          <a:xfrm>
            <a:off x="925800" y="1168400"/>
            <a:ext cx="52776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Syracuse List of Software (In Progress)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2" name="Google Shape;272;p34"/>
          <p:cNvSpPr txBox="1"/>
          <p:nvPr/>
        </p:nvSpPr>
        <p:spPr>
          <a:xfrm>
            <a:off x="1300125" y="1440200"/>
            <a:ext cx="6799800" cy="3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Does the group feel that </a:t>
            </a: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{Technology}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fits the definition of a Surveillance Technology?  Does the group need more information to make this decision?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t/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/>
          <p:nvPr>
            <p:ph type="title"/>
          </p:nvPr>
        </p:nvSpPr>
        <p:spPr>
          <a:xfrm>
            <a:off x="1050125" y="310875"/>
            <a:ext cx="79908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ALPR Pilot Update and Discussion</a:t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8" name="Google Shape;278;p35"/>
          <p:cNvSpPr txBox="1"/>
          <p:nvPr/>
        </p:nvSpPr>
        <p:spPr>
          <a:xfrm>
            <a:off x="228600" y="1017375"/>
            <a:ext cx="8686800" cy="40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Vote on modifying the current ALPR </a:t>
            </a: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Recommendations in the following way:</a:t>
            </a:r>
            <a:endParaRPr b="1"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Stipulation 3. Retention Period: 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 routine data storage, there should be a set limit of time before the data is purged (after reviewing arguments and other policies members of the group proposed a default lengths of time ranging between </a:t>
            </a:r>
            <a:r>
              <a:rPr lang="en" sz="1700" strike="sngStrik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7 and 30 days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lang="en" sz="1700">
                <a:solidFill>
                  <a:schemeClr val="accent1"/>
                </a:solidFill>
                <a:highlight>
                  <a:srgbClr val="FFFF00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3 and 4 months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). In the event of a felony where ALPR data would assist SPD in the investigation, they may make a Preservation Request to extend the data retention period of a specific geographic zone to a longer time period (members of the group recommended lengths ranging from </a:t>
            </a:r>
            <a:r>
              <a:rPr lang="en" sz="1700" strike="sngStrik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21 to 45 days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lang="en" sz="1700">
                <a:solidFill>
                  <a:schemeClr val="accent1"/>
                </a:solidFill>
                <a:highlight>
                  <a:srgbClr val="FFFF00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5 and 6 months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). An operator of ALPR system, upon the request of a governmental entity or a defendant in a criminal case, shall take all necessary steps to preserve ALPR data in their possession for 14 days pending the issuance of a court order.</a:t>
            </a:r>
            <a:endParaRPr b="1"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4294967295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18"/>
          <p:cNvSpPr txBox="1"/>
          <p:nvPr>
            <p:ph idx="4294967295" type="title"/>
          </p:nvPr>
        </p:nvSpPr>
        <p:spPr>
          <a:xfrm>
            <a:off x="4572000" y="262725"/>
            <a:ext cx="4114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Agenda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57200" y="1122925"/>
            <a:ext cx="7573500" cy="3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Technology Audit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○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Continue reviewing the list of technology provided from the Police Department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○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Begin to review </a:t>
            </a:r>
            <a:r>
              <a:rPr lang="en" sz="20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Strategic Initiatives/ Internet of Things technologies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Coming Up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Questions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84" name="Google Shape;284;p36"/>
          <p:cNvSpPr txBox="1"/>
          <p:nvPr/>
        </p:nvSpPr>
        <p:spPr>
          <a:xfrm>
            <a:off x="851300" y="494475"/>
            <a:ext cx="9018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Votes</a:t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85" name="Google Shape;285;p36"/>
          <p:cNvGraphicFramePr/>
          <p:nvPr/>
        </p:nvGraphicFramePr>
        <p:xfrm>
          <a:off x="851300" y="10239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{816882CA-DA07-46EB-A4F5-655CEA460A8F}</a:tableStyleId>
              </a:tblPr>
              <a:tblGrid>
                <a:gridCol w="1756025"/>
                <a:gridCol w="931875"/>
                <a:gridCol w="1317675"/>
                <a:gridCol w="784500"/>
                <a:gridCol w="783750"/>
                <a:gridCol w="1081050"/>
                <a:gridCol w="748775"/>
              </a:tblGrid>
              <a:tr h="54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STWG Member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 w/Stipulations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Against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Abstention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I would like more information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Absence</a:t>
                      </a:r>
                      <a:endParaRPr sz="1300"/>
                    </a:p>
                  </a:txBody>
                  <a:tcPr marT="91425" marB="91425" marR="91425" marL="91425" anchor="ctr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1st DC Richard Shoff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Sharon Owens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Martha Grabowski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Mark King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Ken Stewart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Chief Tim Gleeson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Johannes Himmelreich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Jen Tifft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/>
          <p:nvPr>
            <p:ph type="title"/>
          </p:nvPr>
        </p:nvSpPr>
        <p:spPr>
          <a:xfrm>
            <a:off x="3288550" y="271275"/>
            <a:ext cx="57384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1" name="Google Shape;291;p37"/>
          <p:cNvSpPr txBox="1"/>
          <p:nvPr/>
        </p:nvSpPr>
        <p:spPr>
          <a:xfrm>
            <a:off x="851300" y="494475"/>
            <a:ext cx="9018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Votes</a:t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92" name="Google Shape;292;p37"/>
          <p:cNvGraphicFramePr/>
          <p:nvPr/>
        </p:nvGraphicFramePr>
        <p:xfrm>
          <a:off x="796450" y="99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{816882CA-DA07-46EB-A4F5-655CEA460A8F}</a:tableStyleId>
              </a:tblPr>
              <a:tblGrid>
                <a:gridCol w="2225775"/>
                <a:gridCol w="666175"/>
                <a:gridCol w="1147275"/>
                <a:gridCol w="697000"/>
                <a:gridCol w="690675"/>
                <a:gridCol w="947925"/>
                <a:gridCol w="91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STWG Member</a:t>
                      </a:r>
                      <a:endParaRPr sz="13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</a:t>
                      </a:r>
                      <a:endParaRPr sz="13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 w/Stipulations</a:t>
                      </a:r>
                      <a:endParaRPr sz="13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Against</a:t>
                      </a:r>
                      <a:endParaRPr sz="13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Abstention</a:t>
                      </a:r>
                      <a:endParaRPr sz="13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I would like more information</a:t>
                      </a:r>
                      <a:endParaRPr sz="13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Absence</a:t>
                      </a:r>
                      <a:endParaRPr sz="13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Tim Liles  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Daniel Schwarz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Mujtaba Tirmizey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Michelle Sczpanski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Nico Diaz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Jason Scharf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19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Fotokite: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Aerial UAS allowing for different perspectives during crisis response.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comments received, received comments from SPD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Lot Monitoring: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Sensor that detect changes in a scene to monitor lots for dumping.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FFFF00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Public comments received, waiting for updated data from the requesting department</a:t>
            </a:r>
            <a:endParaRPr sz="1500">
              <a:solidFill>
                <a:srgbClr val="062858"/>
              </a:solidFill>
              <a:highlight>
                <a:srgbClr val="FFFF00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Community Asset Tracker: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Camera with machine learning algorithm to identify objects within the city. 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Assessed pilot, documentation provided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b="1"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COPS: </a:t>
            </a: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Cameras strategically placed around the city to aid in policing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Exempted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20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Samsara</a:t>
            </a: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Fleet management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technology 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2/01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 that he read the read the groups recommendations, and is in agreement with a  </a:t>
            </a:r>
            <a:r>
              <a:rPr b="1"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qualified approval</a:t>
            </a: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, and is in agreement with the importance of putting in appropriate policies and procedures.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Flock Safety/ALPRs: </a:t>
            </a: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Street cameras that capture vehicle plates.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Work Group heard from SPD Officers on 1/25/22 for more information regarding this.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STWG created guidelines for ALPR Use and this was recommended to the mayor with the stipulations written on 3/11/22.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21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Cyclomedia</a:t>
            </a: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Right of Way Imaging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5/07/22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stated: </a:t>
            </a:r>
            <a:r>
              <a:rPr lang="en" sz="1500">
                <a:solidFill>
                  <a:srgbClr val="1F497D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I have reviewed the STWG’s recommendation and I am in agreement with it.</a:t>
            </a:r>
            <a:endParaRPr b="1"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b="1"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Dataminr</a:t>
            </a: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Social Media monitoring of violent posts.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Dataminr staff met with STWG on 6/21/2022.</a:t>
            </a:r>
            <a:endParaRPr sz="1500">
              <a:solidFill>
                <a:srgbClr val="1F497D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Dataminr then removed their offer of service on 6/21/2022.</a:t>
            </a:r>
            <a:endParaRPr sz="1500">
              <a:solidFill>
                <a:srgbClr val="1F497D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b="1"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Rubicon</a:t>
            </a: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Vehicle route optimization software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STWG met on 9/27/22 and this was determined to not be a form of Surveillance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b="1"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Opticom</a:t>
            </a: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Software that in an event of an emergency the Fire Department could switch the traffic lights on their route to turn green for them.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STWG met on 12/06/22 and this was determined to not be a form of Surveillance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555550" y="841325"/>
            <a:ext cx="3796800" cy="53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00"/>
              <a:t>Internal Norms</a:t>
            </a:r>
            <a:endParaRPr sz="1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960500" y="4658225"/>
            <a:ext cx="5361900" cy="48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View Attendance and Guest Norms</a:t>
            </a:r>
            <a:endParaRPr sz="1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49" name="Google Shape;149;p22"/>
          <p:cNvSpPr txBox="1"/>
          <p:nvPr/>
        </p:nvSpPr>
        <p:spPr>
          <a:xfrm>
            <a:off x="457200" y="1371725"/>
            <a:ext cx="8686800" cy="3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members have unjustified absences for three meetings in a three month time period, the Surveillance Team Working Group (STWG) Coordinators will reach out to the member.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working group is required to have at least 50% of all members present before we hold a recommendation vote.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those present at least 40% should be non-city staff.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Participants: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 participants should request permission before-hand to the API team.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API team will inform the STWG before meetings if there will be outside participants joining the group.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Documentation for Community Review: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notes from the STWG Sessions will be posted to the STWG Website after the meetings.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 of Commitment: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effective for one year, and is to be sent out annually.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62858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669875" y="851625"/>
            <a:ext cx="441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62858"/>
                </a:solidFill>
                <a:latin typeface="Calibri"/>
                <a:ea typeface="Calibri"/>
                <a:cs typeface="Calibri"/>
                <a:sym typeface="Calibri"/>
              </a:rPr>
              <a:t>Service Level Agreements (SLAs)</a:t>
            </a:r>
            <a:endParaRPr b="1" sz="2300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/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749375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688175" y="1778150"/>
            <a:ext cx="157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2 - 6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(10 - 30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688175" y="2880850"/>
            <a:ext cx="157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Initial submission to determination of surveillance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2826200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276500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Every 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2765000" y="2880850"/>
            <a:ext cx="157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Short duration meeting to vote on technology exemptions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4903025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4841825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4660625" y="2880850"/>
            <a:ext cx="1936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period: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Issuance of press release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Council meeting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(*) For now public input will be received via a Google Form and in the future will be on the new website.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7041050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697985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6798650" y="2880850"/>
            <a:ext cx="1936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Submission of finalized form (by dept.) to time of recommendation.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Group will individually research; departments will get follow-up questions; group to vote yes/no;  and submit recommendation.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/>
          <p:nvPr/>
        </p:nvSpPr>
        <p:spPr>
          <a:xfrm>
            <a:off x="39750" y="1060449"/>
            <a:ext cx="2897700" cy="2505000"/>
          </a:xfrm>
          <a:prstGeom prst="wedgeRectCallout">
            <a:avLst>
              <a:gd fmla="val 1140" name="adj1"/>
              <a:gd fmla="val 57386" name="adj2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6033450" y="1057950"/>
            <a:ext cx="2993100" cy="2505000"/>
          </a:xfrm>
          <a:prstGeom prst="wedgeRectCallout">
            <a:avLst>
              <a:gd fmla="val -24197" name="adj1"/>
              <a:gd fmla="val 58021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4"/>
          <p:cNvSpPr/>
          <p:nvPr/>
        </p:nvSpPr>
        <p:spPr>
          <a:xfrm>
            <a:off x="3036604" y="1060449"/>
            <a:ext cx="2897700" cy="2505000"/>
          </a:xfrm>
          <a:prstGeom prst="wedgeRectCallout">
            <a:avLst>
              <a:gd fmla="val 1261" name="adj1"/>
              <a:gd fmla="val 57813" name="adj2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6" name="Google Shape;176;p24"/>
          <p:cNvCxnSpPr/>
          <p:nvPr/>
        </p:nvCxnSpPr>
        <p:spPr>
          <a:xfrm>
            <a:off x="7151750" y="4040775"/>
            <a:ext cx="1998600" cy="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4"/>
          <p:cNvCxnSpPr>
            <a:endCxn id="178" idx="6"/>
          </p:cNvCxnSpPr>
          <p:nvPr/>
        </p:nvCxnSpPr>
        <p:spPr>
          <a:xfrm>
            <a:off x="-7425" y="4028475"/>
            <a:ext cx="7066500" cy="12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24"/>
          <p:cNvSpPr/>
          <p:nvPr/>
        </p:nvSpPr>
        <p:spPr>
          <a:xfrm>
            <a:off x="1235025" y="3786375"/>
            <a:ext cx="508800" cy="508800"/>
          </a:xfrm>
          <a:prstGeom prst="ellipse">
            <a:avLst/>
          </a:prstGeom>
          <a:solidFill>
            <a:schemeClr val="accent5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4"/>
          <p:cNvSpPr/>
          <p:nvPr/>
        </p:nvSpPr>
        <p:spPr>
          <a:xfrm>
            <a:off x="4045050" y="3786375"/>
            <a:ext cx="508800" cy="5088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6550275" y="3786375"/>
            <a:ext cx="508800" cy="5088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"/>
          <p:cNvSpPr txBox="1"/>
          <p:nvPr/>
        </p:nvSpPr>
        <p:spPr>
          <a:xfrm>
            <a:off x="899325" y="4332775"/>
            <a:ext cx="1180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Short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(April - June)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 rot="1424">
            <a:off x="39915" y="1280100"/>
            <a:ext cx="28974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Update STWG </a:t>
            </a:r>
            <a:r>
              <a:rPr b="1" lang="en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Website</a:t>
            </a:r>
            <a:endParaRPr b="1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Tech Recommendations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Meeting Notes and Slide Decks</a:t>
            </a:r>
            <a:endParaRPr b="1"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Connect with other </a:t>
            </a:r>
            <a:r>
              <a:rPr b="1" lang="en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cities d</a:t>
            </a:r>
            <a:r>
              <a:rPr b="1" lang="en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oing surv. tech work</a:t>
            </a:r>
            <a:endParaRPr b="1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6022275" y="4332775"/>
            <a:ext cx="1564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Long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(October - December)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3623100" y="4332775"/>
            <a:ext cx="135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Medium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(July - September)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 rot="1424">
            <a:off x="3036755" y="1178825"/>
            <a:ext cx="2897400" cy="19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Revamp our approach to 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ommunity engagement</a:t>
            </a:r>
            <a:endParaRPr b="1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Complete Citywide 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epartmental training</a:t>
            </a:r>
            <a:endParaRPr b="1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Determine Schedule for refresher trainings (annually or every 6 months)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 rot="2068">
            <a:off x="6033718" y="1179125"/>
            <a:ext cx="2992801" cy="23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Complete an audit of technologies currently used by the City as</a:t>
            </a:r>
            <a:r>
              <a:rPr b="1" lang="en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 Surveillance or Not</a:t>
            </a:r>
            <a:endParaRPr b="1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Release an </a:t>
            </a:r>
            <a:r>
              <a:rPr b="1"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Annual Report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Including recommendations, data that came from recommendations, and if stipulations are  being followed.</a:t>
            </a:r>
            <a:endParaRPr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7" name="Google Shape;187;p24"/>
          <p:cNvSpPr txBox="1"/>
          <p:nvPr>
            <p:ph type="title"/>
          </p:nvPr>
        </p:nvSpPr>
        <p:spPr>
          <a:xfrm>
            <a:off x="228600" y="262725"/>
            <a:ext cx="8458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Long Term Plan (Review)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/>
          <p:nvPr/>
        </p:nvSpPr>
        <p:spPr>
          <a:xfrm>
            <a:off x="3496288" y="930649"/>
            <a:ext cx="2897700" cy="2505000"/>
          </a:xfrm>
          <a:prstGeom prst="wedgeRectCallout">
            <a:avLst>
              <a:gd fmla="val -8095" name="adj1"/>
              <a:gd fmla="val 63526" name="adj2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3" name="Google Shape;193;p25"/>
          <p:cNvCxnSpPr>
            <a:stCxn id="194" idx="6"/>
          </p:cNvCxnSpPr>
          <p:nvPr/>
        </p:nvCxnSpPr>
        <p:spPr>
          <a:xfrm>
            <a:off x="4826400" y="4031625"/>
            <a:ext cx="7591800" cy="6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25"/>
          <p:cNvCxnSpPr>
            <a:endCxn id="194" idx="6"/>
          </p:cNvCxnSpPr>
          <p:nvPr/>
        </p:nvCxnSpPr>
        <p:spPr>
          <a:xfrm>
            <a:off x="-2240100" y="4019325"/>
            <a:ext cx="7066500" cy="12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25"/>
          <p:cNvSpPr/>
          <p:nvPr/>
        </p:nvSpPr>
        <p:spPr>
          <a:xfrm>
            <a:off x="4317600" y="3777225"/>
            <a:ext cx="508800" cy="5088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3771250" y="4413275"/>
            <a:ext cx="2347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Requires more planning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 rot="1424">
            <a:off x="3496453" y="1049025"/>
            <a:ext cx="28974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Begin process of trying to transfer STWG to a </a:t>
            </a:r>
            <a:r>
              <a:rPr b="1" lang="en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City Ordinance</a:t>
            </a: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Determine Member’s </a:t>
            </a:r>
            <a:r>
              <a:rPr b="1" lang="en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Term Duration</a:t>
            </a:r>
            <a:endParaRPr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8" name="Google Shape;198;p25"/>
          <p:cNvSpPr txBox="1"/>
          <p:nvPr>
            <p:ph type="title"/>
          </p:nvPr>
        </p:nvSpPr>
        <p:spPr>
          <a:xfrm>
            <a:off x="426375" y="262725"/>
            <a:ext cx="8260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Long Term Plan (Review)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ty of Syracuse No. #5">
  <a:themeElements>
    <a:clrScheme name="Office">
      <a:dk1>
        <a:srgbClr val="000000"/>
      </a:dk1>
      <a:lt1>
        <a:srgbClr val="FFFFFF"/>
      </a:lt1>
      <a:dk2>
        <a:srgbClr val="B98E00"/>
      </a:dk2>
      <a:lt2>
        <a:srgbClr val="EEECE1"/>
      </a:lt2>
      <a:accent1>
        <a:srgbClr val="06285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