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Poppins"/>
      <p:regular r:id="rId35"/>
      <p:bold r:id="rId36"/>
      <p:italic r:id="rId37"/>
      <p:boldItalic r:id="rId38"/>
    </p:embeddedFont>
    <p:embeddedFont>
      <p:font typeface="Libre Baskerville"/>
      <p:regular r:id="rId39"/>
      <p:bold r:id="rId40"/>
      <p: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835D13-A48A-4C2D-8608-9BDC686FDEC4}">
  <a:tblStyle styleId="{2E835D13-A48A-4C2D-8608-9BDC686FDE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Baskerville-bold.fntdata"/><Relationship Id="rId20" Type="http://schemas.openxmlformats.org/officeDocument/2006/relationships/slide" Target="slides/slide14.xml"/><Relationship Id="rId41" Type="http://schemas.openxmlformats.org/officeDocument/2006/relationships/font" Target="fonts/LibreBaskerville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Nunito-italic.fntdata"/><Relationship Id="rId10" Type="http://schemas.openxmlformats.org/officeDocument/2006/relationships/slide" Target="slides/slide4.xml"/><Relationship Id="rId32" Type="http://schemas.openxmlformats.org/officeDocument/2006/relationships/font" Target="fonts/Nunito-bold.fntdata"/><Relationship Id="rId13" Type="http://schemas.openxmlformats.org/officeDocument/2006/relationships/slide" Target="slides/slide7.xml"/><Relationship Id="rId35" Type="http://schemas.openxmlformats.org/officeDocument/2006/relationships/font" Target="fonts/Poppins-regular.fntdata"/><Relationship Id="rId12" Type="http://schemas.openxmlformats.org/officeDocument/2006/relationships/slide" Target="slides/slide6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9.xml"/><Relationship Id="rId37" Type="http://schemas.openxmlformats.org/officeDocument/2006/relationships/font" Target="fonts/Poppins-italic.fntdata"/><Relationship Id="rId14" Type="http://schemas.openxmlformats.org/officeDocument/2006/relationships/slide" Target="slides/slide8.xml"/><Relationship Id="rId36" Type="http://schemas.openxmlformats.org/officeDocument/2006/relationships/font" Target="fonts/Poppins-bold.fntdata"/><Relationship Id="rId17" Type="http://schemas.openxmlformats.org/officeDocument/2006/relationships/slide" Target="slides/slide11.xml"/><Relationship Id="rId39" Type="http://schemas.openxmlformats.org/officeDocument/2006/relationships/font" Target="fonts/LibreBaskerville-regular.fntdata"/><Relationship Id="rId16" Type="http://schemas.openxmlformats.org/officeDocument/2006/relationships/slide" Target="slides/slide10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e5db85010_1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e5db85010_1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8c201f0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48c201f096_0_23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a76529fd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5a76529fd1_0_20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a76529fd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5a76529fd1_0_21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a76529fd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5a76529fd1_0_22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7592578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37592578d4_0_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a76529fd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5a76529fd1_0_98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7592578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37592578d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9277ffae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forms/u/2/d/1k6L1jqTUVrrmlFYGLFA98nz6NAd7XdfOdB914-Y7Kns/edit?usp=drive_web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urcity.syrgov.net/wp-content/uploads/2020/12/Executive-Order-No2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u/2/d/1FUW1Zy0DJeL9YtXtJG3M3VCuQocGFTN5XjjgW81iRn4/edit?resourcekey#gid=1061346598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wyISMxkyWOhJTmGFqUZNFGsN2o8m1S39/edit#gid=1356674884" TargetMode="External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FUW1Zy0DJeL9YtXtJG3M3VCuQocGFTN5XjjgW81iRn4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forms/d/1k6L1jqTUVrrmlFYGLFA98nz6NAd7XdfOdB914-Y7Kns/edit" TargetMode="External"/><Relationship Id="rId4" Type="http://schemas.openxmlformats.org/officeDocument/2006/relationships/hyperlink" Target="https://ourcity.syrgov.net/wp-content/uploads/2020/12/Executive-Order-No2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#34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10/25/</a:t>
            </a: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2022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6"/>
          <p:cNvCxnSpPr>
            <a:endCxn id="20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6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rgbClr val="741B47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rgbClr val="CC412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rgbClr val="0C343D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899325" y="4332775"/>
            <a:ext cx="11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Digital Services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 rot="1355">
            <a:off x="-7425" y="1061050"/>
            <a:ext cx="30441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 List of technology (Make initial determination if “Not Surveillance” or “Need more information”)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flagged technologies, send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Technology Audit Form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requesting more info.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When information is received, group votes on whether identified technology will be characterized as surveillance.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022275" y="4332775"/>
            <a:ext cx="156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Syracuse Police Dept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623100" y="4332775"/>
            <a:ext cx="135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Fire Department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256200" y="5893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Technology Audit Roadmap (Review)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 rot="1378">
            <a:off x="6033450" y="1061050"/>
            <a:ext cx="29931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 and Fire Dept.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 rot="1424">
            <a:off x="3036600" y="1061050"/>
            <a:ext cx="2897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reached out to most of the departments identified and have received responses regarding two of the technologies.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SeeClickFix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Camino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from these responses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0" y="2926875"/>
            <a:ext cx="4837075" cy="2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1300125" y="1440200"/>
            <a:ext cx="67998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the Record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AIMS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Lexis Nexis (Accurint Reports)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WestLaw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will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go through more of the Digital Services technology list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6" name="Google Shape;246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0150" y="2377975"/>
            <a:ext cx="5791951" cy="2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1300125" y="1440200"/>
            <a:ext cx="67998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Digital Services provided a list of City Software used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Gleeson provided the list of technology from the Fire Department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 also completed the survey assessment for this technology.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the Syracuse Police Department are: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 Cameras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Cops Cameras (these are the street cameras)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Radar Detectors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Speeds Signs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Shotspotter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Temporary Cameras (aka Trail Cams)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Drones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865325" y="1440200"/>
            <a:ext cx="72345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Strategic Initiatives/ Internet of Things (Provided by Rebecca)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 – notifications/alerts only. No images relayed, all images processed at the pole and erased. </a:t>
            </a:r>
            <a:r>
              <a:rPr i="1" lang="en" sz="1700">
                <a:solidFill>
                  <a:srgbClr val="38761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(Already completed)</a:t>
            </a:r>
            <a:endParaRPr i="1" sz="1700">
              <a:solidFill>
                <a:srgbClr val="38761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Road temperature sensing – for ice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flooding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 level monitoring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smoke and temperature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motion sensors – notifications/alerts only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Weather/AQ sensors – air temperature, dew point, relative humidity, CO, NO2, O3, PM10, PM2.5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Trash can fullness sensors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1300125" y="14402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technologies that are being used by the City (Including those identified by Digital Services, Fire Department, and the Police Department)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continue to request that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Technology Audit form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be completed for identified technologies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will be shared with the group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Goal is to determine if the technologies fall within the definition of a Surveillance Technology as identified by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Mayor’s Executive Order on Surveillance Technology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34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79" name="Google Shape;279;p35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{2E835D13-A48A-4C2D-8608-9BDC686FDEC4}</a:tableStyleId>
              </a:tblPr>
              <a:tblGrid>
                <a:gridCol w="2365025"/>
                <a:gridCol w="1015600"/>
                <a:gridCol w="1205750"/>
                <a:gridCol w="801100"/>
                <a:gridCol w="1092750"/>
                <a:gridCol w="923400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Kelsey May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1st DC Richard Shoff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Review responses from 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request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for more information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 to go through Digital Services form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86" name="Google Shape;286;p36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{2E835D13-A48A-4C2D-8608-9BDC686FDEC4}</a:tableStyleId>
              </a:tblPr>
              <a:tblGrid>
                <a:gridCol w="2501300"/>
                <a:gridCol w="748650"/>
                <a:gridCol w="1289300"/>
                <a:gridCol w="783275"/>
                <a:gridCol w="1068450"/>
                <a:gridCol w="90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b="1"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staff met with STWG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then removed their offer of service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- June)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oing surv.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- December)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- September)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b="1"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b="1"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>
            <a:off x="-2240100" y="401932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