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Nunito"/>
      <p:regular r:id="rId31"/>
      <p:bold r:id="rId32"/>
      <p:italic r:id="rId33"/>
      <p:boldItalic r:id="rId34"/>
    </p:embeddedFont>
    <p:embeddedFont>
      <p:font typeface="Poppins"/>
      <p:regular r:id="rId35"/>
      <p:bold r:id="rId36"/>
      <p:italic r:id="rId37"/>
      <p:boldItalic r:id="rId38"/>
    </p:embeddedFont>
    <p:embeddedFont>
      <p:font typeface="Libre Baskerville"/>
      <p:regular r:id="rId39"/>
      <p:bold r:id="rId40"/>
      <p: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ED7355-79D6-4070-BCC5-199209CF40AF}">
  <a:tblStyle styleId="{61ED7355-79D6-4070-BCC5-199209CF40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3" orient="horz"/>
        <p:guide pos="144"/>
        <p:guide pos="5616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Baskerville-bold.fntdata"/><Relationship Id="rId20" Type="http://schemas.openxmlformats.org/officeDocument/2006/relationships/slide" Target="slides/slide14.xml"/><Relationship Id="rId41" Type="http://schemas.openxmlformats.org/officeDocument/2006/relationships/font" Target="fonts/LibreBaskerville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Nunito-italic.fntdata"/><Relationship Id="rId10" Type="http://schemas.openxmlformats.org/officeDocument/2006/relationships/slide" Target="slides/slide4.xml"/><Relationship Id="rId32" Type="http://schemas.openxmlformats.org/officeDocument/2006/relationships/font" Target="fonts/Nunito-bold.fntdata"/><Relationship Id="rId13" Type="http://schemas.openxmlformats.org/officeDocument/2006/relationships/slide" Target="slides/slide7.xml"/><Relationship Id="rId35" Type="http://schemas.openxmlformats.org/officeDocument/2006/relationships/font" Target="fonts/Poppins-regular.fntdata"/><Relationship Id="rId12" Type="http://schemas.openxmlformats.org/officeDocument/2006/relationships/slide" Target="slides/slide6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9.xml"/><Relationship Id="rId37" Type="http://schemas.openxmlformats.org/officeDocument/2006/relationships/font" Target="fonts/Poppins-italic.fntdata"/><Relationship Id="rId14" Type="http://schemas.openxmlformats.org/officeDocument/2006/relationships/slide" Target="slides/slide8.xml"/><Relationship Id="rId36" Type="http://schemas.openxmlformats.org/officeDocument/2006/relationships/font" Target="fonts/Poppins-bold.fntdata"/><Relationship Id="rId17" Type="http://schemas.openxmlformats.org/officeDocument/2006/relationships/slide" Target="slides/slide11.xml"/><Relationship Id="rId39" Type="http://schemas.openxmlformats.org/officeDocument/2006/relationships/font" Target="fonts/LibreBaskerville-regular.fntdata"/><Relationship Id="rId16" Type="http://schemas.openxmlformats.org/officeDocument/2006/relationships/slide" Target="slides/slide10.xml"/><Relationship Id="rId38" Type="http://schemas.openxmlformats.org/officeDocument/2006/relationships/font" Target="fonts/Poppi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7c11150254_3_89:notes"/>
          <p:cNvSpPr/>
          <p:nvPr>
            <p:ph idx="2" type="sldImg"/>
          </p:nvPr>
        </p:nvSpPr>
        <p:spPr>
          <a:xfrm>
            <a:off x="397565" y="685488"/>
            <a:ext cx="606286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e5db85010_1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e5db85010_1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8c201f09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48c201f096_0_23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a76529fd1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5a76529fd1_0_20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5a76529fd1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5a76529fd1_0_21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a76529fd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5a76529fd1_0_22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7592578d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37592578d4_0_6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a76529fd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5a76529fd1_0_98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7592578d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37592578d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8eb1c97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98eb1c9761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2555230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22555230c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86810c52c3_0_3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2555230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22555230c4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e221b901c8_0_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d41b7129d_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29277ffae0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22555230c4_0_38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dbab3d7879_0_3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2400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forms/u/2/d/1k6L1jqTUVrrmlFYGLFA98nz6NAd7XdfOdB914-Y7Kns/edit?usp=drive_web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urcity.syrgov.net/wp-content/uploads/2020/12/Executive-Order-No2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spreadsheets/u/2/d/1FUW1Zy0DJeL9YtXtJG3M3VCuQocGFTN5XjjgW81iRn4/edit?resourcekey#gid=1061346598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wyISMxkyWOhJTmGFqUZNFGsN2o8m1S39/edit#gid=1356674884" TargetMode="External"/><Relationship Id="rId4" Type="http://schemas.openxmlformats.org/officeDocument/2006/relationships/hyperlink" Target="https://docs.google.com/spreadsheets/d/1wyISMxkyWOhJTmGFqUZNFGsN2o8m1S39/edit#gid=1356674884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spreadsheets/d/1wyISMxkyWOhJTmGFqUZNFGsN2o8m1S39/edit#gid=1356674884" TargetMode="External"/><Relationship Id="rId4" Type="http://schemas.openxmlformats.org/officeDocument/2006/relationships/hyperlink" Target="https://docs.google.com/spreadsheets/d/1FUW1Zy0DJeL9YtXtJG3M3VCuQocGFTN5XjjgW81iRn4/edit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forms/d/1k6L1jqTUVrrmlFYGLFA98nz6NAd7XdfOdB914-Y7Kns/edit" TargetMode="External"/><Relationship Id="rId4" Type="http://schemas.openxmlformats.org/officeDocument/2006/relationships/hyperlink" Target="https://ourcity.syrgov.net/wp-content/uploads/2020/12/Executive-Order-No2.pd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0oIo5eBeYepGn45VDKTRWqBT8QxFT_ETiJDDvdzLhto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285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b="1" lang="en" sz="48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 </a:t>
            </a:r>
            <a:endParaRPr b="1" sz="48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#33</a:t>
            </a:r>
            <a:b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10/11/</a:t>
            </a: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2022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26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6"/>
          <p:cNvCxnSpPr>
            <a:endCxn id="20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6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rgbClr val="741B47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rgbClr val="CC412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rgbClr val="0C343D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899325" y="4332775"/>
            <a:ext cx="11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Digital Services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 rot="1355">
            <a:off x="-7425" y="1061050"/>
            <a:ext cx="30441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Review List of technology (Make initial determination if “Not Surveillance” or “Need more information”)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 flagged technologies, send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Technology Audit Form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requesting more info.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When information is received, group votes on whether identified technology will be characterized as surveillance.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6022275" y="4332775"/>
            <a:ext cx="156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Syracuse Police Dept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623100" y="4332775"/>
            <a:ext cx="135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Fire Department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6"/>
          <p:cNvSpPr txBox="1"/>
          <p:nvPr>
            <p:ph type="title"/>
          </p:nvPr>
        </p:nvSpPr>
        <p:spPr>
          <a:xfrm>
            <a:off x="256200" y="5893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Technology Audit Roadmap (Review)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 rot="1378">
            <a:off x="6033450" y="1061050"/>
            <a:ext cx="29931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 and Fire Dept.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 rot="1424">
            <a:off x="3036600" y="1061050"/>
            <a:ext cx="28977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2305975" y="310875"/>
            <a:ext cx="67350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Definition</a:t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228600" y="1017375"/>
            <a:ext cx="8686800" cy="4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Definition of a Surveillance Technology (According to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Mayor’s Executive Order on Surveillance Technology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Technologies that “observe or analyze the movements, behavior, or actions of identifiable individuals in a manner that is reasonably likely to raise concerns about civil liberties, freedom of speech or association, racial equity or social justice.”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reached out to most of the departments identified and have received responses regarding two of the technologies.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SeeClickFix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Camino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from these responses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0" y="2926875"/>
            <a:ext cx="4837075" cy="20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Creekwalk Emergency Call Boxes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Does the group feel that </a:t>
            </a:r>
            <a:r>
              <a:rPr b="1"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Bit.ly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fits the definition of a Surveillance Technology?  Does the group need more information to make this decision?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 - Software List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925800" y="1168400"/>
            <a:ext cx="52776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Syracuse List of Software (In Progress)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1300125" y="1440200"/>
            <a:ext cx="67998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will 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to go through more of the Digital Services technology list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6" name="Google Shape;246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0150" y="2377975"/>
            <a:ext cx="5791951" cy="20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1300125" y="1440200"/>
            <a:ext cx="67998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Digital Services provided a list of City Software used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Gleeson provided the list of technology from the Fire Department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 also completed the survey assessment for this technology.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can be viewed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HERE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technology provided from the Syracuse Police Department are: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 Cameras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Cops Cameras (these are the street cameras)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Radar Detectors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Speeds Signs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Shotspotter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Temporary Cameras (aka Trail Cams)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Drones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865325" y="1440200"/>
            <a:ext cx="7234500" cy="3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of technology provided from Strategic Initiatives/ Internet of Things (Provided by Rebecca) 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 – notifications/alerts only. No images relayed, all images processed at the pole and erased. </a:t>
            </a:r>
            <a:r>
              <a:rPr i="1" lang="en" sz="1700">
                <a:solidFill>
                  <a:srgbClr val="38761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(Already completed)</a:t>
            </a:r>
            <a:endParaRPr i="1" sz="1700">
              <a:solidFill>
                <a:srgbClr val="38761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Road temperature sensing – for ice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flooding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Creek level monitoring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smoke and temperature detection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motion sensors – notifications/alerts only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Weather/AQ sensors – air temperature, dew point, relative humidity, CO, NO2, O3, PM10, PM2.5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Trash can fullness sensors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1300125" y="1440200"/>
            <a:ext cx="67998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technologies that are being used by the City (Including those identified by Digital Services, Fire Department, and the Police Department)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 continue to request that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Technology Audit form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be completed for identified technologies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Results will be shared with the group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○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Goal is to determine if the technologies fall within the definition of a Surveillance Technology as identified by the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Mayor’s Executive Order on Surveillance Technology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34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79" name="Google Shape;279;p35"/>
          <p:cNvGraphicFramePr/>
          <p:nvPr/>
        </p:nvGraphicFramePr>
        <p:xfrm>
          <a:off x="851300" y="102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{61ED7355-79D6-4070-BCC5-199209CF40AF}</a:tableStyleId>
              </a:tblPr>
              <a:tblGrid>
                <a:gridCol w="2365025"/>
                <a:gridCol w="1015600"/>
                <a:gridCol w="1205750"/>
                <a:gridCol w="801100"/>
                <a:gridCol w="1092750"/>
                <a:gridCol w="923400"/>
              </a:tblGrid>
              <a:tr h="5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Kelsey May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Sharon Owens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Martha Grabowski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Mark King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Ken Stewart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Chief Tim Gleeson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Johannes Himmelreich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Jen Tifft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1st DC Richard Shoff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/>
          <p:nvPr>
            <p:ph idx="4294967295" type="title"/>
          </p:nvPr>
        </p:nvSpPr>
        <p:spPr>
          <a:xfrm>
            <a:off x="4572000" y="262725"/>
            <a:ext cx="4114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Review responses from 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request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for more information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○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Continue to go through Digital Services form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Coming Up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/>
          <p:nvPr>
            <p:ph type="title"/>
          </p:nvPr>
        </p:nvSpPr>
        <p:spPr>
          <a:xfrm>
            <a:off x="3288550" y="271275"/>
            <a:ext cx="5738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86" name="Google Shape;286;p36"/>
          <p:cNvGraphicFramePr/>
          <p:nvPr/>
        </p:nvGraphicFramePr>
        <p:xfrm>
          <a:off x="796450" y="99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{61ED7355-79D6-4070-BCC5-199209CF40AF}</a:tableStyleId>
              </a:tblPr>
              <a:tblGrid>
                <a:gridCol w="2501300"/>
                <a:gridCol w="748650"/>
                <a:gridCol w="1289300"/>
                <a:gridCol w="783275"/>
                <a:gridCol w="1068450"/>
                <a:gridCol w="902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Daniel Schwarz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Mujtaba Tirmizey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Michelle Sczpanski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Nico Diaz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Jason Scharf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waiting for updated data from the requesting department</a:t>
            </a:r>
            <a:endParaRPr sz="1500">
              <a:solidFill>
                <a:srgbClr val="062858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  </a:t>
            </a:r>
            <a:r>
              <a:rPr b="1"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b="1"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Social Media monitoring of violent posts.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staff met with STWG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 then removed their offer of service on 6/21/2022.</a:t>
            </a:r>
            <a:endParaRPr sz="1500">
              <a:solidFill>
                <a:srgbClr val="1F497D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Rubicon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Vehicle route optimization software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9/27/22 and this was determined to not be a form of Surveillance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/>
              <a:t>Internal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b="1" sz="23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1140" name="adj1"/>
              <a:gd fmla="val 57386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1261" name="adj1"/>
              <a:gd fmla="val 57813" name="adj2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- June)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280100"/>
            <a:ext cx="28974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oing surv.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- December)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23100" y="4332775"/>
            <a:ext cx="135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- September)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b="1"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</a:t>
            </a:r>
            <a:endParaRPr b="1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b="1"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 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fmla="val -8095" name="adj1"/>
              <a:gd fmla="val 63526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>
            <a:off x="-2240100" y="401932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