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oboto"/>
      <p:regular r:id="rId36"/>
      <p:bold r:id="rId37"/>
      <p:italic r:id="rId38"/>
      <p:boldItalic r:id="rId39"/>
    </p:embeddedFont>
    <p:embeddedFont>
      <p:font typeface="Nunito"/>
      <p:regular r:id="rId40"/>
      <p:bold r:id="rId41"/>
      <p:italic r:id="rId42"/>
      <p:boldItalic r:id="rId43"/>
    </p:embeddedFont>
    <p:embeddedFont>
      <p:font typeface="Poppins"/>
      <p:regular r:id="rId44"/>
      <p:bold r:id="rId45"/>
      <p:italic r:id="rId46"/>
      <p:boldItalic r:id="rId47"/>
    </p:embeddedFont>
    <p:embeddedFont>
      <p:font typeface="Libre Baskerville"/>
      <p:regular r:id="rId48"/>
      <p:bold r:id="rId49"/>
      <p:italic r:id="rId50"/>
    </p:embeddedFont>
    <p:embeddedFont>
      <p:font typeface="Helvetica Neue"/>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BE3F5E-4B88-45BA-87ED-3EB109B25583}">
  <a:tblStyle styleId="{B7BE3F5E-4B88-45BA-87ED-3EB109B2558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03" orient="horz"/>
        <p:guide pos="144"/>
        <p:guide pos="5616"/>
        <p:guide pos="28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regular.fntdata"/><Relationship Id="rId42" Type="http://schemas.openxmlformats.org/officeDocument/2006/relationships/font" Target="fonts/Nunito-italic.fntdata"/><Relationship Id="rId41" Type="http://schemas.openxmlformats.org/officeDocument/2006/relationships/font" Target="fonts/Nunito-bold.fntdata"/><Relationship Id="rId44" Type="http://schemas.openxmlformats.org/officeDocument/2006/relationships/font" Target="fonts/Poppins-regular.fntdata"/><Relationship Id="rId43" Type="http://schemas.openxmlformats.org/officeDocument/2006/relationships/font" Target="fonts/Nunito-boldItalic.fntdata"/><Relationship Id="rId46" Type="http://schemas.openxmlformats.org/officeDocument/2006/relationships/font" Target="fonts/Poppins-italic.fntdata"/><Relationship Id="rId45"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ibreBaskerville-regular.fntdata"/><Relationship Id="rId47" Type="http://schemas.openxmlformats.org/officeDocument/2006/relationships/font" Target="fonts/Poppins-boldItalic.fntdata"/><Relationship Id="rId49" Type="http://schemas.openxmlformats.org/officeDocument/2006/relationships/font" Target="fonts/LibreBaskervill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regular.fntdata"/><Relationship Id="rId50" Type="http://schemas.openxmlformats.org/officeDocument/2006/relationships/font" Target="fonts/LibreBaskerville-italic.fntdata"/><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HelveticaNeue-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c11150254_3_8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07" name="Google Shape;107;g7c11150254_3_89:notes"/>
          <p:cNvSpPr/>
          <p:nvPr>
            <p:ph idx="2" type="sldImg"/>
          </p:nvPr>
        </p:nvSpPr>
        <p:spPr>
          <a:xfrm>
            <a:off x="397565" y="685488"/>
            <a:ext cx="60628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e5db85010_1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fe5db85010_1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48c201f096_0_1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0" name="Google Shape;220;g148c201f096_0_1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7592578d4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6" name="Google Shape;226;g137592578d4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5a76529fd1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33" name="Google Shape;233;g15a76529fd1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5a76529fd1_0_104: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43" name="Google Shape;243;g15a76529fd1_0_104: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48c201f096_0_23: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49" name="Google Shape;249;g148c201f096_0_23: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5a76529fd1_0_198: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55" name="Google Shape;255;g15a76529fd1_0_198: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5a76529fd1_0_20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61" name="Google Shape;261;g15a76529fd1_0_20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5a76529fd1_0_21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69" name="Google Shape;269;g15a76529fd1_0_21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5a76529fd1_0_22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76" name="Google Shape;276;g15a76529fd1_0_22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6810c52c3_0_3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13" name="Google Shape;113;g86810c52c3_0_3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37592578d4_0_6: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84" name="Google Shape;284;g137592578d4_0_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5a76529fd1_0_98: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90" name="Google Shape;290;g15a76529fd1_0_98: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7592578d4_0_11: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96" name="Google Shape;296;g137592578d4_0_11: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98eb1c9761_0_17: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02" name="Google Shape;302;g98eb1c9761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31345daa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31345daa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29277ffae0_0_1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17" name="Google Shape;317;g129277ffae0_0_1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29277ffae0_0_1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25" name="Google Shape;325;g129277ffae0_0_19: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22555230c4_0_11: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33" name="Google Shape;333;g122555230c4_0_11: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22555230c4_0_17: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40" name="Google Shape;340;g122555230c4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2e80e269b8_1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47" name="Google Shape;347;g12e80e269b8_1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221b901c8_0_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0" name="Google Shape;120;ge221b901c8_0_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d41b7129d_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8" name="Google Shape;128;gfd41b7129d_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9277ffae0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36" name="Google Shape;136;g129277ffae0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2555230c4_0_38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44" name="Google Shape;144;g122555230c4_0_389: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bab3d7879_0_3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2" name="Google Shape;152;gdbab3d7879_0_3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9277ffae0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9277ffae0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9277ffae0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9277ffae0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5" name="Google Shape;75;p11"/>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6" name="Google Shape;76;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3"/>
          <p:cNvSpPr txBox="1"/>
          <p:nvPr>
            <p:ph type="title"/>
          </p:nvPr>
        </p:nvSpPr>
        <p:spPr>
          <a:xfrm rot="5400000">
            <a:off x="5503664" y="1411486"/>
            <a:ext cx="4308872"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rot="5400000">
            <a:off x="1312664" y="-569714"/>
            <a:ext cx="4308872"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93"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94"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txBox="1"/>
          <p:nvPr>
            <p:ph type="title"/>
          </p:nvPr>
        </p:nvSpPr>
        <p:spPr>
          <a:xfrm>
            <a:off x="819150" y="845600"/>
            <a:ext cx="7505700" cy="954600"/>
          </a:xfrm>
          <a:prstGeom prst="rect">
            <a:avLst/>
          </a:prstGeom>
        </p:spPr>
        <p:txBody>
          <a:bodyPr anchorCtr="0" anchor="ctr" bIns="45700" lIns="91425" spcFirstLastPara="1" rIns="91425" wrap="square" tIns="4570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99" name="Google Shape;99;p15"/>
          <p:cNvSpPr txBox="1"/>
          <p:nvPr>
            <p:ph idx="1" type="body"/>
          </p:nvPr>
        </p:nvSpPr>
        <p:spPr>
          <a:xfrm>
            <a:off x="819150" y="1990725"/>
            <a:ext cx="7505700" cy="2448000"/>
          </a:xfrm>
          <a:prstGeom prst="rect">
            <a:avLst/>
          </a:prstGeom>
        </p:spPr>
        <p:txBody>
          <a:bodyPr anchorCtr="0" anchor="t" bIns="45700" lIns="91425" spcFirstLastPara="1" rIns="91425" wrap="square" tIns="45700">
            <a:noAutofit/>
          </a:bodyPr>
          <a:lstStyle>
            <a:lvl1pPr indent="-431800" lvl="0" marL="457200" rtl="0">
              <a:spcBef>
                <a:spcPts val="640"/>
              </a:spcBef>
              <a:spcAft>
                <a:spcPts val="0"/>
              </a:spcAft>
              <a:buSzPts val="3200"/>
              <a:buChar char="•"/>
              <a:defRPr/>
            </a:lvl1pPr>
            <a:lvl2pPr indent="-406400" lvl="1" marL="914400" rtl="0">
              <a:spcBef>
                <a:spcPts val="560"/>
              </a:spcBef>
              <a:spcAft>
                <a:spcPts val="0"/>
              </a:spcAft>
              <a:buSzPts val="2800"/>
              <a:buChar char="–"/>
              <a:defRPr/>
            </a:lvl2pPr>
            <a:lvl3pPr indent="-381000" lvl="2" marL="1371600" rtl="0">
              <a:spcBef>
                <a:spcPts val="480"/>
              </a:spcBef>
              <a:spcAft>
                <a:spcPts val="0"/>
              </a:spcAft>
              <a:buSzPts val="24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00" name="Google Shape;100;p15"/>
          <p:cNvSpPr txBox="1"/>
          <p:nvPr>
            <p:ph idx="12" type="sldNum"/>
          </p:nvPr>
        </p:nvSpPr>
        <p:spPr>
          <a:xfrm>
            <a:off x="8390734" y="4543668"/>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555600"/>
            <a:ext cx="2808000" cy="755700"/>
          </a:xfrm>
          <a:prstGeom prst="rect">
            <a:avLst/>
          </a:prstGeom>
        </p:spPr>
        <p:txBody>
          <a:bodyPr anchorCtr="0" anchor="b" bIns="45700" lIns="91425" spcFirstLastPara="1" rIns="91425" wrap="square" tIns="457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16"/>
          <p:cNvSpPr txBox="1"/>
          <p:nvPr>
            <p:ph idx="1" type="body"/>
          </p:nvPr>
        </p:nvSpPr>
        <p:spPr>
          <a:xfrm>
            <a:off x="311700" y="1389600"/>
            <a:ext cx="2808000" cy="3179400"/>
          </a:xfrm>
          <a:prstGeom prst="rect">
            <a:avLst/>
          </a:prstGeom>
        </p:spPr>
        <p:txBody>
          <a:bodyPr anchorCtr="0" anchor="t" bIns="45700" lIns="91425" spcFirstLastPara="1" rIns="91425" wrap="square" tIns="45700">
            <a:noAutofit/>
          </a:bodyPr>
          <a:lstStyle>
            <a:lvl1pPr indent="-304800" lvl="0" marL="457200" rtl="0">
              <a:spcBef>
                <a:spcPts val="640"/>
              </a:spcBef>
              <a:spcAft>
                <a:spcPts val="0"/>
              </a:spcAft>
              <a:buSzPts val="1200"/>
              <a:buChar char="•"/>
              <a:defRPr sz="1200"/>
            </a:lvl1pPr>
            <a:lvl2pPr indent="-304800" lvl="1" marL="914400" rtl="0">
              <a:spcBef>
                <a:spcPts val="560"/>
              </a:spcBef>
              <a:spcAft>
                <a:spcPts val="0"/>
              </a:spcAft>
              <a:buSzPts val="1200"/>
              <a:buChar char="–"/>
              <a:defRPr sz="1200"/>
            </a:lvl2pPr>
            <a:lvl3pPr indent="-304800" lvl="2" marL="1371600" rtl="0">
              <a:spcBef>
                <a:spcPts val="48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04" name="Google Shape;104;p1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lvl1pPr lvl="0">
              <a:spcBef>
                <a:spcPts val="0"/>
              </a:spcBef>
              <a:spcAft>
                <a:spcPts val="0"/>
              </a:spcAft>
              <a:buClr>
                <a:schemeClr val="dk1"/>
              </a:buClr>
              <a:buSzPts val="4000"/>
              <a:buFont typeface="Times New Roman"/>
              <a:buNone/>
              <a:defRPr b="1" sz="2400">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3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6"/>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 name="Google Shape;35;p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 name="Google Shape;36;p6"/>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 name="Google Shape;37;p6"/>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8" name="Google Shape;38;p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cxnSp>
        <p:nvCxnSpPr>
          <p:cNvPr id="45" name="Google Shape;45;p7"/>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46" name="Google Shape;46;p7"/>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8"/>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3600"/>
              <a:buFont typeface="Times New Roman"/>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3" name="Google Shape;53;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9"/>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 name="Google Shape;60;p9"/>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8" name="Google Shape;68;p10"/>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000"/>
              <a:buFont typeface="Times New Roman"/>
              <a:buNone/>
              <a:defRPr b="0" i="0" sz="40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wentieth Century"/>
                <a:ea typeface="Twentieth Century"/>
                <a:cs typeface="Twentieth Century"/>
                <a:sym typeface="Twentieth Century"/>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wentieth Century"/>
                <a:ea typeface="Twentieth Century"/>
                <a:cs typeface="Twentieth Century"/>
                <a:sym typeface="Twentieth Century"/>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wentieth Century"/>
                <a:ea typeface="Twentieth Century"/>
                <a:cs typeface="Twentieth Century"/>
                <a:sym typeface="Twentieth Century"/>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062858"/>
                </a:solidFill>
                <a:latin typeface="Poppins"/>
                <a:ea typeface="Poppins"/>
                <a:cs typeface="Poppins"/>
                <a:sym typeface="Poppins"/>
              </a:defRPr>
            </a:lvl1pPr>
            <a:lvl2pPr indent="0" lvl="1" marL="0" marR="0" rtl="0" algn="r">
              <a:spcBef>
                <a:spcPts val="0"/>
              </a:spcBef>
              <a:buNone/>
              <a:defRPr b="0" i="0" sz="800" u="none" cap="none" strike="noStrike">
                <a:solidFill>
                  <a:srgbClr val="062858"/>
                </a:solidFill>
                <a:latin typeface="Poppins"/>
                <a:ea typeface="Poppins"/>
                <a:cs typeface="Poppins"/>
                <a:sym typeface="Poppins"/>
              </a:defRPr>
            </a:lvl2pPr>
            <a:lvl3pPr indent="0" lvl="2" marL="0" marR="0" rtl="0" algn="r">
              <a:spcBef>
                <a:spcPts val="0"/>
              </a:spcBef>
              <a:buNone/>
              <a:defRPr b="0" i="0" sz="800" u="none" cap="none" strike="noStrike">
                <a:solidFill>
                  <a:srgbClr val="062858"/>
                </a:solidFill>
                <a:latin typeface="Poppins"/>
                <a:ea typeface="Poppins"/>
                <a:cs typeface="Poppins"/>
                <a:sym typeface="Poppins"/>
              </a:defRPr>
            </a:lvl3pPr>
            <a:lvl4pPr indent="0" lvl="3" marL="0" marR="0" rtl="0" algn="r">
              <a:spcBef>
                <a:spcPts val="0"/>
              </a:spcBef>
              <a:buNone/>
              <a:defRPr b="0" i="0" sz="800" u="none" cap="none" strike="noStrike">
                <a:solidFill>
                  <a:srgbClr val="062858"/>
                </a:solidFill>
                <a:latin typeface="Poppins"/>
                <a:ea typeface="Poppins"/>
                <a:cs typeface="Poppins"/>
                <a:sym typeface="Poppins"/>
              </a:defRPr>
            </a:lvl4pPr>
            <a:lvl5pPr indent="0" lvl="4" marL="0" marR="0" rtl="0" algn="r">
              <a:spcBef>
                <a:spcPts val="0"/>
              </a:spcBef>
              <a:buNone/>
              <a:defRPr b="0" i="0" sz="800" u="none" cap="none" strike="noStrike">
                <a:solidFill>
                  <a:srgbClr val="062858"/>
                </a:solidFill>
                <a:latin typeface="Poppins"/>
                <a:ea typeface="Poppins"/>
                <a:cs typeface="Poppins"/>
                <a:sym typeface="Poppins"/>
              </a:defRPr>
            </a:lvl5pPr>
            <a:lvl6pPr indent="0" lvl="5" marL="0" marR="0" rtl="0" algn="r">
              <a:spcBef>
                <a:spcPts val="0"/>
              </a:spcBef>
              <a:buNone/>
              <a:defRPr b="0" i="0" sz="800" u="none" cap="none" strike="noStrike">
                <a:solidFill>
                  <a:srgbClr val="062858"/>
                </a:solidFill>
                <a:latin typeface="Poppins"/>
                <a:ea typeface="Poppins"/>
                <a:cs typeface="Poppins"/>
                <a:sym typeface="Poppins"/>
              </a:defRPr>
            </a:lvl6pPr>
            <a:lvl7pPr indent="0" lvl="6" marL="0" marR="0" rtl="0" algn="r">
              <a:spcBef>
                <a:spcPts val="0"/>
              </a:spcBef>
              <a:buNone/>
              <a:defRPr b="0" i="0" sz="800" u="none" cap="none" strike="noStrike">
                <a:solidFill>
                  <a:srgbClr val="062858"/>
                </a:solidFill>
                <a:latin typeface="Poppins"/>
                <a:ea typeface="Poppins"/>
                <a:cs typeface="Poppins"/>
                <a:sym typeface="Poppins"/>
              </a:defRPr>
            </a:lvl7pPr>
            <a:lvl8pPr indent="0" lvl="7" marL="0" marR="0" rtl="0" algn="r">
              <a:spcBef>
                <a:spcPts val="0"/>
              </a:spcBef>
              <a:buNone/>
              <a:defRPr b="0" i="0" sz="800" u="none" cap="none" strike="noStrike">
                <a:solidFill>
                  <a:srgbClr val="062858"/>
                </a:solidFill>
                <a:latin typeface="Poppins"/>
                <a:ea typeface="Poppins"/>
                <a:cs typeface="Poppins"/>
                <a:sym typeface="Poppins"/>
              </a:defRPr>
            </a:lvl8pPr>
            <a:lvl9pPr indent="0" lvl="8" marL="0" marR="0" rtl="0" algn="r">
              <a:spcBef>
                <a:spcPts val="0"/>
              </a:spcBef>
              <a:buNone/>
              <a:defRPr b="0" i="0" sz="800" u="none" cap="none" strike="noStrike">
                <a:solidFill>
                  <a:srgbClr val="06285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12" name="Google Shape;12;p1"/>
          <p:cNvSpPr txBox="1"/>
          <p:nvPr/>
        </p:nvSpPr>
        <p:spPr>
          <a:xfrm>
            <a:off x="4767300" y="11850"/>
            <a:ext cx="3919500" cy="273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https://docs.google.com/forms/u/2/d/1k6L1jqTUVrrmlFYGLFA98nz6NAd7XdfOdB914-Y7Kns/edit?usp=drive_web"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docs.google.com/document/d/1LMUwYU5YOkvYCfBku_rZtBn3j2CsT7IcfZNQMwJfQcQ/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ourcity.syrgov.net/wp-content/uploads/2020/12/Executive-Order-No2.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docs.google.com/spreadsheets/u/2/d/1FUW1Zy0DJeL9YtXtJG3M3VCuQocGFTN5XjjgW81iRn4/edit?resourcekey#gid=1061346598"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docs.google.com/spreadsheets/d/1wyISMxkyWOhJTmGFqUZNFGsN2o8m1S39/edit#gid=1356674884" TargetMode="External"/><Relationship Id="rId4" Type="http://schemas.openxmlformats.org/officeDocument/2006/relationships/hyperlink" Target="https://docs.google.com/spreadsheets/d/1wyISMxkyWOhJTmGFqUZNFGsN2o8m1S39/edit#gid=1356674884" TargetMode="External"/><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docs.google.com/spreadsheets/d/1wyISMxkyWOhJTmGFqUZNFGsN2o8m1S39/edit#gid=1356674884" TargetMode="External"/><Relationship Id="rId4" Type="http://schemas.openxmlformats.org/officeDocument/2006/relationships/hyperlink" Target="https://docs.google.com/spreadsheets/d/1FUW1Zy0DJeL9YtXtJG3M3VCuQocGFTN5XjjgW81iRn4/edit?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docs.google.com/forms/d/1k6L1jqTUVrrmlFYGLFA98nz6NAd7XdfOdB914-Y7Kns/edit" TargetMode="External"/><Relationship Id="rId4" Type="http://schemas.openxmlformats.org/officeDocument/2006/relationships/hyperlink" Target="https://ourcity.syrgov.net/wp-content/uploads/2020/12/Executive-Order-No2.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ocs.google.com/spreadsheets/d/16BWF9FQSJrbTjNeZGGM8TayDAu_61ogDeiEPbdE-VQw/edit?usp=sharing" TargetMode="External"/><Relationship Id="rId4" Type="http://schemas.openxmlformats.org/officeDocument/2006/relationships/hyperlink" Target="https://www.dataminr.com/" TargetMode="External"/><Relationship Id="rId5" Type="http://schemas.openxmlformats.org/officeDocument/2006/relationships/hyperlink" Target="https://docs.google.com/spreadsheets/d/16BWF9FQSJrbTjNeZGGM8TayDAu_61ogDeiEPbdE-VQw/edit?usp=sharing" TargetMode="External"/><Relationship Id="rId6"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rive.google.com/file/d/1Af_Xsq__OxQsuc8_z31nHcBpI1GLdXPk/view?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document/d/10oIo5eBeYepGn45VDKTRWqBT8QxFT_ETiJDDvdzLhto/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2858"/>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0" y="1232900"/>
            <a:ext cx="9144000" cy="1909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F2F2F2"/>
              </a:buClr>
              <a:buSzPts val="6600"/>
              <a:buFont typeface="Libre Baskerville"/>
              <a:buNone/>
            </a:pPr>
            <a:r>
              <a:rPr b="1" lang="en" sz="4800">
                <a:solidFill>
                  <a:srgbClr val="F2F2F2"/>
                </a:solidFill>
                <a:latin typeface="Libre Baskerville"/>
                <a:ea typeface="Libre Baskerville"/>
                <a:cs typeface="Libre Baskerville"/>
                <a:sym typeface="Libre Baskerville"/>
              </a:rPr>
              <a:t>Surveillance Technology Working Group </a:t>
            </a:r>
            <a:endParaRPr b="1" sz="4800">
              <a:solidFill>
                <a:srgbClr val="F2F2F2"/>
              </a:solidFill>
              <a:latin typeface="Libre Baskerville"/>
              <a:ea typeface="Libre Baskerville"/>
              <a:cs typeface="Libre Baskerville"/>
              <a:sym typeface="Libre Baskerville"/>
            </a:endParaRPr>
          </a:p>
          <a:p>
            <a:pPr indent="0" lvl="0" marL="0" rtl="0" algn="ctr">
              <a:lnSpc>
                <a:spcPct val="115000"/>
              </a:lnSpc>
              <a:spcBef>
                <a:spcPts val="0"/>
              </a:spcBef>
              <a:spcAft>
                <a:spcPts val="0"/>
              </a:spcAft>
              <a:buClr>
                <a:srgbClr val="F2F2F2"/>
              </a:buClr>
              <a:buSzPts val="6600"/>
              <a:buFont typeface="Libre Baskerville"/>
              <a:buNone/>
            </a:pPr>
            <a:r>
              <a:rPr lang="en" sz="3000">
                <a:solidFill>
                  <a:srgbClr val="F2F2F2"/>
                </a:solidFill>
                <a:latin typeface="Libre Baskerville"/>
                <a:ea typeface="Libre Baskerville"/>
                <a:cs typeface="Libre Baskerville"/>
                <a:sym typeface="Libre Baskerville"/>
              </a:rPr>
              <a:t>Meeting #32</a:t>
            </a:r>
            <a:br>
              <a:rPr lang="en" sz="3000">
                <a:solidFill>
                  <a:srgbClr val="F2F2F2"/>
                </a:solidFill>
                <a:latin typeface="Libre Baskerville"/>
                <a:ea typeface="Libre Baskerville"/>
                <a:cs typeface="Libre Baskerville"/>
                <a:sym typeface="Libre Baskerville"/>
              </a:rPr>
            </a:br>
            <a:r>
              <a:rPr lang="en" sz="3000">
                <a:solidFill>
                  <a:srgbClr val="F2F2F2"/>
                </a:solidFill>
                <a:latin typeface="Libre Baskerville"/>
                <a:ea typeface="Libre Baskerville"/>
                <a:cs typeface="Libre Baskerville"/>
                <a:sym typeface="Libre Baskerville"/>
              </a:rPr>
              <a:t>9/27/</a:t>
            </a:r>
            <a:r>
              <a:rPr lang="en" sz="3000">
                <a:solidFill>
                  <a:srgbClr val="F2F2F2"/>
                </a:solidFill>
                <a:latin typeface="Libre Baskerville"/>
                <a:ea typeface="Libre Baskerville"/>
                <a:cs typeface="Libre Baskerville"/>
                <a:sym typeface="Libre Baskerville"/>
              </a:rPr>
              <a:t>2022</a:t>
            </a:r>
            <a:endParaRPr sz="3000">
              <a:solidFill>
                <a:srgbClr val="F2F2F2"/>
              </a:solidFill>
              <a:latin typeface="Libre Baskerville"/>
              <a:ea typeface="Libre Baskerville"/>
              <a:cs typeface="Libre Baskerville"/>
              <a:sym typeface="Libre Baskerville"/>
            </a:endParaRPr>
          </a:p>
        </p:txBody>
      </p:sp>
      <p:sp>
        <p:nvSpPr>
          <p:cNvPr id="110" name="Google Shape;110;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2"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fmla="val 1140" name="adj1"/>
              <a:gd fmla="val 57386" name="adj2"/>
            </a:avLst>
          </a:prstGeom>
          <a:noFill/>
          <a:ln cap="flat" cmpd="sng" w="952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6"/>
          <p:cNvSpPr/>
          <p:nvPr/>
        </p:nvSpPr>
        <p:spPr>
          <a:xfrm>
            <a:off x="6033450" y="1057950"/>
            <a:ext cx="2993100" cy="2505000"/>
          </a:xfrm>
          <a:prstGeom prst="wedgeRectCallout">
            <a:avLst>
              <a:gd fmla="val -24197" name="adj1"/>
              <a:gd fmla="val 58021" name="adj2"/>
            </a:avLst>
          </a:prstGeom>
          <a:noFill/>
          <a:ln cap="flat" cmpd="sng" w="9525">
            <a:solidFill>
              <a:srgbClr val="0C34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6"/>
          <p:cNvSpPr/>
          <p:nvPr/>
        </p:nvSpPr>
        <p:spPr>
          <a:xfrm>
            <a:off x="3036604" y="1060449"/>
            <a:ext cx="2897700" cy="2505000"/>
          </a:xfrm>
          <a:prstGeom prst="wedgeRectCallout">
            <a:avLst>
              <a:gd fmla="val 1261" name="adj1"/>
              <a:gd fmla="val 57813" name="adj2"/>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6" name="Google Shape;206;p26"/>
          <p:cNvCxnSpPr/>
          <p:nvPr/>
        </p:nvCxnSpPr>
        <p:spPr>
          <a:xfrm>
            <a:off x="7151750" y="4040775"/>
            <a:ext cx="1998600" cy="0"/>
          </a:xfrm>
          <a:prstGeom prst="straightConnector1">
            <a:avLst/>
          </a:prstGeom>
          <a:noFill/>
          <a:ln cap="flat" cmpd="sng" w="38100">
            <a:solidFill>
              <a:srgbClr val="053259"/>
            </a:solidFill>
            <a:prstDash val="dash"/>
            <a:round/>
            <a:headEnd len="med" w="med" type="none"/>
            <a:tailEnd len="med" w="med" type="none"/>
          </a:ln>
        </p:spPr>
      </p:cxnSp>
      <p:cxnSp>
        <p:nvCxnSpPr>
          <p:cNvPr id="207" name="Google Shape;207;p26"/>
          <p:cNvCxnSpPr>
            <a:endCxn id="208" idx="6"/>
          </p:cNvCxnSpPr>
          <p:nvPr/>
        </p:nvCxnSpPr>
        <p:spPr>
          <a:xfrm>
            <a:off x="-7425" y="4028475"/>
            <a:ext cx="7066500" cy="12300"/>
          </a:xfrm>
          <a:prstGeom prst="straightConnector1">
            <a:avLst/>
          </a:prstGeom>
          <a:noFill/>
          <a:ln cap="flat" cmpd="sng" w="38100">
            <a:solidFill>
              <a:srgbClr val="053259"/>
            </a:solidFill>
            <a:prstDash val="solid"/>
            <a:round/>
            <a:headEnd len="med" w="med" type="none"/>
            <a:tailEnd len="med" w="med" type="none"/>
          </a:ln>
        </p:spPr>
      </p:cxnSp>
      <p:sp>
        <p:nvSpPr>
          <p:cNvPr id="209" name="Google Shape;209;p26"/>
          <p:cNvSpPr/>
          <p:nvPr/>
        </p:nvSpPr>
        <p:spPr>
          <a:xfrm>
            <a:off x="1235025" y="3786375"/>
            <a:ext cx="508800" cy="508800"/>
          </a:xfrm>
          <a:prstGeom prst="ellipse">
            <a:avLst/>
          </a:prstGeom>
          <a:solidFill>
            <a:srgbClr val="741B47"/>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p:nvPr/>
        </p:nvSpPr>
        <p:spPr>
          <a:xfrm>
            <a:off x="4045050" y="3786375"/>
            <a:ext cx="508800" cy="508800"/>
          </a:xfrm>
          <a:prstGeom prst="ellipse">
            <a:avLst/>
          </a:prstGeom>
          <a:solidFill>
            <a:srgbClr val="CC4125"/>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a:off x="6550275" y="3786375"/>
            <a:ext cx="508800" cy="508800"/>
          </a:xfrm>
          <a:prstGeom prst="ellipse">
            <a:avLst/>
          </a:prstGeom>
          <a:solidFill>
            <a:srgbClr val="0C343D"/>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txBox="1"/>
          <p:nvPr/>
        </p:nvSpPr>
        <p:spPr>
          <a:xfrm>
            <a:off x="899325" y="4332775"/>
            <a:ext cx="11802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 group votes on whether identified technology will be characterized as surveillance.</a:t>
            </a:r>
            <a:endParaRPr>
              <a:solidFill>
                <a:schemeClr val="dk1"/>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p:nvPr>
            <p:ph type="title"/>
          </p:nvPr>
        </p:nvSpPr>
        <p:spPr>
          <a:xfrm>
            <a:off x="256200" y="589325"/>
            <a:ext cx="84585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chemeClr val="dk2"/>
                </a:solidFill>
                <a:latin typeface="Times"/>
                <a:ea typeface="Times"/>
                <a:cs typeface="Times"/>
                <a:sym typeface="Times"/>
              </a:rPr>
              <a:t>Technology Audit Roadmap (Review)</a:t>
            </a:r>
            <a:endParaRPr b="1" sz="3600">
              <a:solidFill>
                <a:schemeClr val="dk2"/>
              </a:solidFill>
              <a:latin typeface="Times"/>
              <a:ea typeface="Times"/>
              <a:cs typeface="Times"/>
              <a:sym typeface="Times"/>
            </a:endParaRPr>
          </a:p>
          <a:p>
            <a:pPr indent="0" lvl="0" marL="0" rtl="0" algn="r">
              <a:spcBef>
                <a:spcPts val="0"/>
              </a:spcBef>
              <a:spcAft>
                <a:spcPts val="0"/>
              </a:spcAft>
              <a:buClr>
                <a:srgbClr val="B98E00"/>
              </a:buClr>
              <a:buSzPts val="4000"/>
              <a:buFont typeface="Times New Roman"/>
              <a:buNone/>
            </a:pPr>
            <a:r>
              <a:t/>
            </a:r>
            <a:endParaRPr b="1" sz="3600">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a:t>
            </a:r>
            <a:r>
              <a:rPr lang="en">
                <a:solidFill>
                  <a:schemeClr val="dk1"/>
                </a:solidFill>
                <a:latin typeface="Nunito"/>
                <a:ea typeface="Nunito"/>
                <a:cs typeface="Nunito"/>
                <a:sym typeface="Nunito"/>
              </a:rPr>
              <a:t>find more information about how technologies are used.</a:t>
            </a:r>
            <a:endParaRPr>
              <a:solidFill>
                <a:schemeClr val="dk1"/>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228600" y="536950"/>
            <a:ext cx="8826600" cy="932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400">
                <a:solidFill>
                  <a:srgbClr val="B98E00"/>
                </a:solidFill>
                <a:latin typeface="Times"/>
                <a:ea typeface="Times"/>
                <a:cs typeface="Times"/>
                <a:sym typeface="Times"/>
              </a:rPr>
              <a:t>STWG Definitions (from meeting #3 - Review)</a:t>
            </a:r>
            <a:endParaRPr b="1" sz="34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23" name="Google Shape;223;p27"/>
          <p:cNvSpPr txBox="1"/>
          <p:nvPr/>
        </p:nvSpPr>
        <p:spPr>
          <a:xfrm>
            <a:off x="404250" y="1436550"/>
            <a:ext cx="8395200" cy="3143400"/>
          </a:xfrm>
          <a:prstGeom prst="rect">
            <a:avLst/>
          </a:prstGeom>
          <a:noFill/>
          <a:ln>
            <a:noFill/>
          </a:ln>
        </p:spPr>
        <p:txBody>
          <a:bodyPr anchorCtr="0" anchor="t" bIns="45700" lIns="91425" spcFirstLastPara="1" rIns="91425" wrap="square" tIns="45700">
            <a:noAutofit/>
          </a:bodyPr>
          <a:lstStyle/>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Surveillance Technology:</a:t>
            </a:r>
            <a:r>
              <a:rPr lang="en" sz="1300">
                <a:solidFill>
                  <a:schemeClr val="accent1"/>
                </a:solidFill>
                <a:latin typeface="Calibri"/>
                <a:ea typeface="Calibri"/>
                <a:cs typeface="Calibri"/>
                <a:sym typeface="Calibri"/>
              </a:rPr>
              <a:t> Technologies that observe or analyze the movements, behavior, or actions of identifiable entities (including individuals, groups, organizations, software, or hardware) in a manner that is reasonably likely to raise concerns about civil liberties, freedom of speech or association, racial equity or social justice.</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Data Collection Technology:</a:t>
            </a:r>
            <a:r>
              <a:rPr lang="en" sz="1300">
                <a:solidFill>
                  <a:schemeClr val="accent1"/>
                </a:solidFill>
                <a:latin typeface="Calibri"/>
                <a:ea typeface="Calibri"/>
                <a:cs typeface="Calibri"/>
                <a:sym typeface="Calibri"/>
              </a:rPr>
              <a:t> Technologies that use a systematic approach to gathering and measuring information from one or more sources in a way that contributes to a complete and accurate picture of an area of interest.</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Identifiable Individuals: </a:t>
            </a:r>
            <a:r>
              <a:rPr lang="en" sz="1300">
                <a:solidFill>
                  <a:schemeClr val="accent1"/>
                </a:solidFill>
                <a:latin typeface="Calibri"/>
                <a:ea typeface="Calibri"/>
                <a:cs typeface="Calibri"/>
                <a:sym typeface="Calibri"/>
              </a:rPr>
              <a:t>Any information that can be used to distinguish one person from another or can be used for deanonymizing previously anonymous data.</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Anonymization: </a:t>
            </a:r>
            <a:r>
              <a:rPr lang="en" sz="1300">
                <a:solidFill>
                  <a:schemeClr val="accent1"/>
                </a:solidFill>
                <a:latin typeface="Calibri"/>
                <a:ea typeface="Calibri"/>
                <a:cs typeface="Calibri"/>
                <a:sym typeface="Calibri"/>
              </a:rPr>
              <a:t>The process of removing personally identifiable information from data sets, so that the people whom the data describe remain anonymous. Differentiated by ‘Weak Anonymization’ (PII is removed from data) and ‘Strong Anonymization’ (features to redundantly encode PI or can be used in de-anonymization removed from data).</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Surveillance Software: </a:t>
            </a:r>
            <a:r>
              <a:rPr lang="en" sz="1300">
                <a:solidFill>
                  <a:schemeClr val="accent1"/>
                </a:solidFill>
                <a:latin typeface="Calibri"/>
                <a:ea typeface="Calibri"/>
                <a:cs typeface="Calibri"/>
                <a:sym typeface="Calibri"/>
              </a:rPr>
              <a:t>Is or supports any electronic device, software program, or hosted software solution that is designed or primarily intended to be used for the purpose of surveillance. Software with a secondary purpose of surveillance will also be reviewed by the group with the understanding that the primary intent is not surveillance.</a:t>
            </a:r>
            <a:endParaRPr sz="1300">
              <a:solidFill>
                <a:schemeClr val="accent1"/>
              </a:solidFill>
              <a:latin typeface="Calibri"/>
              <a:ea typeface="Calibri"/>
              <a:cs typeface="Calibri"/>
              <a:sym typeface="Calibri"/>
            </a:endParaRPr>
          </a:p>
          <a:p>
            <a:pPr indent="-311150" lvl="0" marL="457200" rtl="0" algn="l">
              <a:spcBef>
                <a:spcPts val="0"/>
              </a:spcBef>
              <a:spcAft>
                <a:spcPts val="0"/>
              </a:spcAft>
              <a:buClr>
                <a:schemeClr val="accent1"/>
              </a:buClr>
              <a:buSzPts val="1300"/>
              <a:buFont typeface="Calibri"/>
              <a:buAutoNum type="alphaUcPeriod"/>
            </a:pPr>
            <a:r>
              <a:rPr b="1" lang="en" sz="1300">
                <a:solidFill>
                  <a:schemeClr val="accent1"/>
                </a:solidFill>
                <a:latin typeface="Calibri"/>
                <a:ea typeface="Calibri"/>
                <a:cs typeface="Calibri"/>
                <a:sym typeface="Calibri"/>
              </a:rPr>
              <a:t>Added Terms: </a:t>
            </a:r>
            <a:r>
              <a:rPr lang="en" sz="1300">
                <a:solidFill>
                  <a:schemeClr val="accent1"/>
                </a:solidFill>
                <a:latin typeface="Calibri"/>
                <a:ea typeface="Calibri"/>
                <a:cs typeface="Calibri"/>
                <a:sym typeface="Calibri"/>
              </a:rPr>
              <a:t>Disclosure &amp;</a:t>
            </a:r>
            <a:r>
              <a:rPr b="1" lang="en" sz="1300">
                <a:solidFill>
                  <a:schemeClr val="accent1"/>
                </a:solidFill>
                <a:latin typeface="Calibri"/>
                <a:ea typeface="Calibri"/>
                <a:cs typeface="Calibri"/>
                <a:sym typeface="Calibri"/>
              </a:rPr>
              <a:t> </a:t>
            </a:r>
            <a:r>
              <a:rPr lang="en" sz="1300">
                <a:solidFill>
                  <a:schemeClr val="accent1"/>
                </a:solidFill>
                <a:latin typeface="Calibri"/>
                <a:ea typeface="Calibri"/>
                <a:cs typeface="Calibri"/>
                <a:sym typeface="Calibri"/>
              </a:rPr>
              <a:t>Opt out, Implied Consent, Justified without Consent</a:t>
            </a:r>
            <a:endParaRPr sz="1300">
              <a:solidFill>
                <a:schemeClr val="accent1"/>
              </a:solidFill>
              <a:latin typeface="Calibri"/>
              <a:ea typeface="Calibri"/>
              <a:cs typeface="Calibri"/>
              <a:sym typeface="Calibri"/>
            </a:endParaRPr>
          </a:p>
          <a:p>
            <a:pPr indent="0" lvl="0" marL="457200" rtl="0" algn="l">
              <a:spcBef>
                <a:spcPts val="360"/>
              </a:spcBef>
              <a:spcAft>
                <a:spcPts val="0"/>
              </a:spcAft>
              <a:buNone/>
            </a:pPr>
            <a:r>
              <a:t/>
            </a:r>
            <a:endParaRPr b="1"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402025" y="271275"/>
            <a:ext cx="862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Surveillance Technology 1 Page Overview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pic>
        <p:nvPicPr>
          <p:cNvPr id="229" name="Google Shape;229;p28"/>
          <p:cNvPicPr preferRelativeResize="0"/>
          <p:nvPr/>
        </p:nvPicPr>
        <p:blipFill>
          <a:blip r:embed="rId3">
            <a:alphaModFix/>
          </a:blip>
          <a:stretch>
            <a:fillRect/>
          </a:stretch>
        </p:blipFill>
        <p:spPr>
          <a:xfrm>
            <a:off x="3826350" y="1072450"/>
            <a:ext cx="5039250" cy="3338924"/>
          </a:xfrm>
          <a:prstGeom prst="rect">
            <a:avLst/>
          </a:prstGeom>
          <a:noFill/>
          <a:ln cap="flat" cmpd="sng" w="9525">
            <a:solidFill>
              <a:schemeClr val="dk1"/>
            </a:solidFill>
            <a:prstDash val="solid"/>
            <a:round/>
            <a:headEnd len="sm" w="sm" type="none"/>
            <a:tailEnd len="sm" w="sm" type="none"/>
          </a:ln>
          <a:effectLst>
            <a:outerShdw blurRad="57150" rotWithShape="0" algn="bl" dir="5400000" dist="47625">
              <a:srgbClr val="000000">
                <a:alpha val="50000"/>
              </a:srgbClr>
            </a:outerShdw>
          </a:effectLst>
        </p:spPr>
      </p:pic>
      <p:sp>
        <p:nvSpPr>
          <p:cNvPr id="230" name="Google Shape;230;p28"/>
          <p:cNvSpPr txBox="1"/>
          <p:nvPr/>
        </p:nvSpPr>
        <p:spPr>
          <a:xfrm>
            <a:off x="228600" y="1515300"/>
            <a:ext cx="3652200" cy="21129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We began a One Page Overview of the STWG to share with Senior Staff at the City.</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The link to the full document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Rubicon</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36" name="Google Shape;236;p29"/>
          <p:cNvSpPr txBox="1"/>
          <p:nvPr/>
        </p:nvSpPr>
        <p:spPr>
          <a:xfrm>
            <a:off x="457200" y="1141325"/>
            <a:ext cx="7573500" cy="3241500"/>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237" name="Google Shape;237;p29"/>
          <p:cNvGraphicFramePr/>
          <p:nvPr/>
        </p:nvGraphicFramePr>
        <p:xfrm>
          <a:off x="122825" y="843625"/>
          <a:ext cx="3000000" cy="3000000"/>
        </p:xfrm>
        <a:graphic>
          <a:graphicData uri="http://schemas.openxmlformats.org/drawingml/2006/table">
            <a:tbl>
              <a:tblPr>
                <a:noFill/>
                <a:tableStyleId>{B7BE3F5E-4B88-45BA-87ED-3EB109B25583}</a:tableStyleId>
              </a:tblPr>
              <a:tblGrid>
                <a:gridCol w="1705300"/>
                <a:gridCol w="1859800"/>
                <a:gridCol w="2626525"/>
                <a:gridCol w="2712550"/>
              </a:tblGrid>
              <a:tr h="861900">
                <a:tc>
                  <a:txBody>
                    <a:bodyPr/>
                    <a:lstStyle/>
                    <a:p>
                      <a:pPr indent="0" lvl="0" marL="0" rtl="0" algn="l">
                        <a:spcBef>
                          <a:spcPts val="0"/>
                        </a:spcBef>
                        <a:spcAft>
                          <a:spcPts val="0"/>
                        </a:spcAft>
                        <a:buNone/>
                      </a:pPr>
                      <a:r>
                        <a:rPr lang="en" sz="1000"/>
                        <a:t>Applicant name: </a:t>
                      </a:r>
                      <a:r>
                        <a:rPr i="1" lang="en" sz="900">
                          <a:solidFill>
                            <a:srgbClr val="062858"/>
                          </a:solidFill>
                        </a:rPr>
                        <a:t>Conor Muldoon</a:t>
                      </a:r>
                      <a:endParaRPr i="1" sz="900">
                        <a:solidFill>
                          <a:srgbClr val="062858"/>
                        </a:solidFill>
                      </a:endParaRPr>
                    </a:p>
                    <a:p>
                      <a:pPr indent="0" lvl="0" marL="0" rtl="0" algn="l">
                        <a:spcBef>
                          <a:spcPts val="0"/>
                        </a:spcBef>
                        <a:spcAft>
                          <a:spcPts val="0"/>
                        </a:spcAft>
                        <a:buNone/>
                      </a:pPr>
                      <a:r>
                        <a:rPr lang="en" sz="1000">
                          <a:solidFill>
                            <a:schemeClr val="dk1"/>
                          </a:solidFill>
                        </a:rPr>
                        <a:t>Company:</a:t>
                      </a:r>
                      <a:r>
                        <a:rPr lang="en" sz="900">
                          <a:solidFill>
                            <a:schemeClr val="dk1"/>
                          </a:solidFill>
                        </a:rPr>
                        <a:t> </a:t>
                      </a:r>
                      <a:r>
                        <a:rPr i="1" lang="en" sz="900">
                          <a:solidFill>
                            <a:schemeClr val="accent1"/>
                          </a:solidFill>
                        </a:rPr>
                        <a:t>City of Syracuse - API</a:t>
                      </a:r>
                      <a:endParaRPr i="1" sz="900">
                        <a:solidFill>
                          <a:schemeClr val="accent1"/>
                        </a:solidFill>
                      </a:endParaRPr>
                    </a:p>
                    <a:p>
                      <a:pPr indent="0" lvl="0" marL="0" rtl="0" algn="l">
                        <a:spcBef>
                          <a:spcPts val="0"/>
                        </a:spcBef>
                        <a:spcAft>
                          <a:spcPts val="0"/>
                        </a:spcAft>
                        <a:buNone/>
                      </a:pPr>
                      <a:r>
                        <a:rPr lang="en" sz="1000">
                          <a:solidFill>
                            <a:schemeClr val="dk1"/>
                          </a:solidFill>
                        </a:rPr>
                        <a:t>Sponsoring Department: </a:t>
                      </a:r>
                      <a:r>
                        <a:rPr i="1" lang="en" sz="900">
                          <a:solidFill>
                            <a:schemeClr val="accent1"/>
                          </a:solidFill>
                        </a:rPr>
                        <a:t>City of Syracuse - DPW</a:t>
                      </a:r>
                      <a:endParaRPr i="1" sz="900">
                        <a:solidFill>
                          <a:srgbClr val="062858"/>
                        </a:solidFill>
                      </a:endParaRPr>
                    </a:p>
                  </a:txBody>
                  <a:tcPr marT="91425" marB="91425" marR="91425" marL="91425"/>
                </a:tc>
                <a:tc>
                  <a:txBody>
                    <a:bodyPr/>
                    <a:lstStyle/>
                    <a:p>
                      <a:pPr indent="0" lvl="0" marL="0" rtl="0" algn="l">
                        <a:spcBef>
                          <a:spcPts val="0"/>
                        </a:spcBef>
                        <a:spcAft>
                          <a:spcPts val="0"/>
                        </a:spcAft>
                        <a:buNone/>
                      </a:pPr>
                      <a:r>
                        <a:rPr lang="en" sz="1000">
                          <a:solidFill>
                            <a:schemeClr val="dk1"/>
                          </a:solidFill>
                        </a:rPr>
                        <a:t>Application Date: </a:t>
                      </a:r>
                      <a:r>
                        <a:rPr i="1" lang="en" sz="900">
                          <a:solidFill>
                            <a:srgbClr val="062858"/>
                          </a:solidFill>
                        </a:rPr>
                        <a:t>9/23/2022</a:t>
                      </a:r>
                      <a:endParaRPr sz="9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chemeClr val="dk1"/>
                          </a:solidFill>
                        </a:rPr>
                      </a:br>
                      <a:r>
                        <a:rPr i="1" lang="en" sz="900">
                          <a:solidFill>
                            <a:schemeClr val="accent1"/>
                          </a:solidFill>
                        </a:rPr>
                        <a:t>Rubicon</a:t>
                      </a:r>
                      <a:endParaRPr i="1" sz="900">
                        <a:solidFill>
                          <a:schemeClr val="accent1"/>
                        </a:solidFill>
                      </a:endParaRPr>
                    </a:p>
                  </a:txBody>
                  <a:tcPr marT="91425" marB="91425" marR="91425" marL="91425"/>
                </a:tc>
                <a:tc gridSpan="2">
                  <a:txBody>
                    <a:bodyPr/>
                    <a:lstStyle/>
                    <a:p>
                      <a:pPr indent="0" lvl="0" marL="0" rtl="0" algn="l">
                        <a:spcBef>
                          <a:spcPts val="0"/>
                        </a:spcBef>
                        <a:spcAft>
                          <a:spcPts val="0"/>
                        </a:spcAft>
                        <a:buNone/>
                      </a:pPr>
                      <a:r>
                        <a:rPr lang="en" sz="1000">
                          <a:solidFill>
                            <a:schemeClr val="dk1"/>
                          </a:solidFill>
                        </a:rPr>
                        <a:t>Proof of Concept Demonstration?</a:t>
                      </a:r>
                      <a:endParaRPr sz="1000">
                        <a:solidFill>
                          <a:schemeClr val="dk1"/>
                        </a:solidFill>
                      </a:endParaRPr>
                    </a:p>
                    <a:p>
                      <a:pPr indent="0" lvl="0" marL="0" rtl="0" algn="l">
                        <a:spcBef>
                          <a:spcPts val="0"/>
                        </a:spcBef>
                        <a:spcAft>
                          <a:spcPts val="0"/>
                        </a:spcAft>
                        <a:buNone/>
                      </a:pPr>
                      <a:r>
                        <a:rPr lang="en" sz="1000">
                          <a:solidFill>
                            <a:schemeClr val="dk1"/>
                          </a:solidFill>
                        </a:rPr>
                        <a:t>Technology Implementation?</a:t>
                      </a:r>
                      <a:endParaRPr sz="1000">
                        <a:solidFill>
                          <a:schemeClr val="dk1"/>
                        </a:solidFill>
                      </a:endParaRPr>
                    </a:p>
                    <a:p>
                      <a:pPr indent="0" lvl="0" marL="0" rtl="0" algn="l">
                        <a:spcBef>
                          <a:spcPts val="0"/>
                        </a:spcBef>
                        <a:spcAft>
                          <a:spcPts val="0"/>
                        </a:spcAft>
                        <a:buNone/>
                      </a:pPr>
                      <a:r>
                        <a:rPr lang="en" sz="1000">
                          <a:solidFill>
                            <a:schemeClr val="dk1"/>
                          </a:solidFill>
                        </a:rPr>
                        <a:t>Exempt?</a:t>
                      </a:r>
                      <a:endParaRPr sz="1000">
                        <a:solidFill>
                          <a:schemeClr val="dk1"/>
                        </a:solidFill>
                      </a:endParaRPr>
                    </a:p>
                  </a:txBody>
                  <a:tcPr marT="91425" marB="91425" marR="91425" marL="91425"/>
                </a:tc>
                <a:tc hMerge="1"/>
              </a:tr>
              <a:tr h="864400">
                <a:tc gridSpan="2">
                  <a:txBody>
                    <a:bodyPr/>
                    <a:lstStyle/>
                    <a:p>
                      <a:pPr indent="0" lvl="0" marL="0" rtl="0" algn="l">
                        <a:spcBef>
                          <a:spcPts val="0"/>
                        </a:spcBef>
                        <a:spcAft>
                          <a:spcPts val="0"/>
                        </a:spcAft>
                        <a:buNone/>
                      </a:pPr>
                      <a:r>
                        <a:rPr lang="en" sz="1000"/>
                        <a:t>Technology Purpose:</a:t>
                      </a:r>
                      <a:r>
                        <a:rPr lang="en" sz="900"/>
                        <a:t> </a:t>
                      </a:r>
                      <a:r>
                        <a:rPr i="1" lang="en" sz="900">
                          <a:solidFill>
                            <a:schemeClr val="accent1"/>
                          </a:solidFill>
                        </a:rPr>
                        <a:t>The Office of Accountability, Performance, and Innovation has supported the development of the City's public-facing snow plow map for the past 4-5 years. This technology will improve the performance of the City's snow plow operations.</a:t>
                      </a:r>
                      <a:endParaRPr i="1" sz="900">
                        <a:solidFill>
                          <a:schemeClr val="accent1"/>
                        </a:solidFill>
                      </a:endParaRPr>
                    </a:p>
                  </a:txBody>
                  <a:tcPr marT="91425" marB="91425" marR="91425" marL="91425"/>
                </a:tc>
                <a:tc hMerge="1"/>
                <a:tc gridSpan="2">
                  <a:txBody>
                    <a:bodyPr/>
                    <a:lstStyle/>
                    <a:p>
                      <a:pPr indent="0" lvl="0" marL="0" rtl="0" algn="l">
                        <a:spcBef>
                          <a:spcPts val="0"/>
                        </a:spcBef>
                        <a:spcAft>
                          <a:spcPts val="0"/>
                        </a:spcAft>
                        <a:buClr>
                          <a:schemeClr val="dk1"/>
                        </a:buClr>
                        <a:buSzPts val="1100"/>
                        <a:buFont typeface="Arial"/>
                        <a:buNone/>
                      </a:pPr>
                      <a:r>
                        <a:rPr lang="en" sz="1000">
                          <a:solidFill>
                            <a:schemeClr val="dk1"/>
                          </a:solidFill>
                        </a:rPr>
                        <a:t>Operation/Implementation description</a:t>
                      </a:r>
                      <a:r>
                        <a:rPr lang="en" sz="1000">
                          <a:solidFill>
                            <a:schemeClr val="dk1"/>
                          </a:solidFill>
                        </a:rPr>
                        <a:t>: </a:t>
                      </a:r>
                      <a:r>
                        <a:rPr i="1" lang="en" sz="900">
                          <a:solidFill>
                            <a:srgbClr val="062858"/>
                          </a:solidFill>
                          <a:highlight>
                            <a:srgbClr val="FFFFFF"/>
                          </a:highlight>
                        </a:rPr>
                        <a:t>.</a:t>
                      </a:r>
                      <a:r>
                        <a:rPr i="1" lang="en" sz="900">
                          <a:solidFill>
                            <a:schemeClr val="accent1"/>
                          </a:solidFill>
                        </a:rPr>
                        <a:t>RUBICONSmartCity is a suite of technology products and services designed to help city governments run municipal operations faster, smarter, and more effectively. Rubicon Snow Removal Operations will support the Department of Public Works in monitoring snow plow operations, providing turn-by-turn directions, and optimizing our existing snow plow routes.  Information accessed via webportal with log-in credentials.</a:t>
                      </a:r>
                      <a:endParaRPr i="1" sz="900">
                        <a:solidFill>
                          <a:schemeClr val="accent1"/>
                        </a:solidFill>
                      </a:endParaRPr>
                    </a:p>
                  </a:txBody>
                  <a:tcPr marT="91425" marB="91425" marR="91425" marL="91425"/>
                </a:tc>
                <a:tc hMerge="1"/>
              </a:tr>
              <a:tr h="697700">
                <a:tc>
                  <a:txBody>
                    <a:bodyPr/>
                    <a:lstStyle/>
                    <a:p>
                      <a:pPr indent="0" lvl="0" marL="0" rtl="0" algn="l">
                        <a:lnSpc>
                          <a:spcPct val="115000"/>
                        </a:lnSpc>
                        <a:spcBef>
                          <a:spcPts val="0"/>
                        </a:spcBef>
                        <a:spcAft>
                          <a:spcPts val="0"/>
                        </a:spcAft>
                        <a:buNone/>
                      </a:pPr>
                      <a:r>
                        <a:rPr lang="en" sz="1000">
                          <a:solidFill>
                            <a:schemeClr val="dk1"/>
                          </a:solidFill>
                        </a:rPr>
                        <a:t>Data Management Plan: </a:t>
                      </a:r>
                      <a:endParaRPr i="1" sz="900">
                        <a:solidFill>
                          <a:schemeClr val="accent1"/>
                        </a:solidFill>
                      </a:endParaRPr>
                    </a:p>
                    <a:p>
                      <a:pPr indent="0" lvl="0" marL="0" rtl="0" algn="l">
                        <a:lnSpc>
                          <a:spcPct val="115000"/>
                        </a:lnSpc>
                        <a:spcBef>
                          <a:spcPts val="0"/>
                        </a:spcBef>
                        <a:spcAft>
                          <a:spcPts val="0"/>
                        </a:spcAft>
                        <a:buNone/>
                      </a:pPr>
                      <a:r>
                        <a:rPr i="1" lang="en" sz="900">
                          <a:solidFill>
                            <a:schemeClr val="accent1"/>
                          </a:solidFill>
                        </a:rPr>
                        <a:t>Not shared</a:t>
                      </a:r>
                      <a:endParaRPr i="1" sz="900">
                        <a:solidFill>
                          <a:schemeClr val="accent1"/>
                        </a:solidFill>
                      </a:endParaRPr>
                    </a:p>
                    <a:p>
                      <a:pPr indent="0" lvl="0" marL="0" rtl="0" algn="l">
                        <a:lnSpc>
                          <a:spcPct val="115000"/>
                        </a:lnSpc>
                        <a:spcBef>
                          <a:spcPts val="0"/>
                        </a:spcBef>
                        <a:spcAft>
                          <a:spcPts val="0"/>
                        </a:spcAft>
                        <a:buNone/>
                      </a:pPr>
                      <a:r>
                        <a:t/>
                      </a:r>
                      <a:endParaRPr i="1" sz="900">
                        <a:solidFill>
                          <a:schemeClr val="accent1"/>
                        </a:solidFill>
                      </a:endParaRPr>
                    </a:p>
                    <a:p>
                      <a:pPr indent="0" lvl="0" marL="0" rtl="0" algn="l">
                        <a:spcBef>
                          <a:spcPts val="0"/>
                        </a:spcBef>
                        <a:spcAft>
                          <a:spcPts val="0"/>
                        </a:spcAft>
                        <a:buClr>
                          <a:schemeClr val="dk1"/>
                        </a:buClr>
                        <a:buSzPts val="1100"/>
                        <a:buFont typeface="Arial"/>
                        <a:buNone/>
                      </a:pPr>
                      <a:r>
                        <a:rPr lang="en" sz="1000">
                          <a:solidFill>
                            <a:schemeClr val="dk1"/>
                          </a:solidFill>
                        </a:rPr>
                        <a:t>Cloud vs on prem: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900">
                          <a:solidFill>
                            <a:srgbClr val="062858"/>
                          </a:solidFill>
                        </a:rPr>
                        <a:t>Data is stored in the cloud on Rubicon's servers.</a:t>
                      </a:r>
                      <a:endParaRPr i="1" sz="900">
                        <a:solidFill>
                          <a:srgbClr val="062858"/>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Intended Operation: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900">
                          <a:solidFill>
                            <a:schemeClr val="accent1"/>
                          </a:solidFill>
                          <a:highlight>
                            <a:srgbClr val="FFFFFF"/>
                          </a:highlight>
                          <a:latin typeface="Helvetica Neue"/>
                          <a:ea typeface="Helvetica Neue"/>
                          <a:cs typeface="Helvetica Neue"/>
                          <a:sym typeface="Helvetica Neue"/>
                        </a:rPr>
                        <a:t>Similar to Samsara, only fleet operations superintendents and API data team staff members will have </a:t>
                      </a:r>
                      <a:r>
                        <a:rPr i="1" lang="en" sz="900">
                          <a:solidFill>
                            <a:schemeClr val="accent1"/>
                          </a:solidFill>
                          <a:highlight>
                            <a:srgbClr val="FFFFFF"/>
                          </a:highlight>
                          <a:latin typeface="Helvetica Neue"/>
                          <a:ea typeface="Helvetica Neue"/>
                          <a:cs typeface="Helvetica Neue"/>
                          <a:sym typeface="Helvetica Neue"/>
                        </a:rPr>
                        <a:t>login</a:t>
                      </a:r>
                      <a:r>
                        <a:rPr i="1" lang="en" sz="900">
                          <a:solidFill>
                            <a:schemeClr val="accent1"/>
                          </a:solidFill>
                          <a:highlight>
                            <a:srgbClr val="FFFFFF"/>
                          </a:highlight>
                          <a:latin typeface="Helvetica Neue"/>
                          <a:ea typeface="Helvetica Neue"/>
                          <a:cs typeface="Helvetica Neue"/>
                          <a:sym typeface="Helvetica Neue"/>
                        </a:rPr>
                        <a:t> credentials.</a:t>
                      </a:r>
                      <a:endParaRPr i="1" sz="900">
                        <a:solidFill>
                          <a:schemeClr val="accent1"/>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Maintainability/Scalability/Reliability/Vulnerabilities: </a:t>
                      </a:r>
                      <a:endParaRPr i="1" sz="1000">
                        <a:solidFill>
                          <a:srgbClr val="062858"/>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000">
                          <a:solidFill>
                            <a:schemeClr val="dk1"/>
                          </a:solidFill>
                        </a:rPr>
                        <a:t>Cybersecurity Plan: </a:t>
                      </a:r>
                      <a:endParaRPr sz="1000">
                        <a:solidFill>
                          <a:schemeClr val="dk1"/>
                        </a:solidFill>
                      </a:endParaRPr>
                    </a:p>
                    <a:p>
                      <a:pPr indent="0" lvl="0" marL="0" rtl="0" algn="l">
                        <a:spcBef>
                          <a:spcPts val="0"/>
                        </a:spcBef>
                        <a:spcAft>
                          <a:spcPts val="0"/>
                        </a:spcAft>
                        <a:buNone/>
                      </a:pPr>
                      <a:r>
                        <a:rPr i="1" lang="en" sz="900">
                          <a:solidFill>
                            <a:schemeClr val="accent1"/>
                          </a:solidFill>
                        </a:rPr>
                        <a:t>Only approved individuals with log in credentials would be able to access the data.</a:t>
                      </a:r>
                      <a:endParaRPr i="1" sz="900">
                        <a:solidFill>
                          <a:schemeClr val="accent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Broader Impacts/Unintended Consequences/Concerns: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900">
                          <a:solidFill>
                            <a:schemeClr val="accent1"/>
                          </a:solidFill>
                        </a:rPr>
                        <a:t>If a data breach were to occur, DPW Fleet Management and API data team staff would work with Rubicon to distribute new </a:t>
                      </a:r>
                      <a:r>
                        <a:rPr i="1" lang="en" sz="900">
                          <a:solidFill>
                            <a:schemeClr val="accent1"/>
                          </a:solidFill>
                        </a:rPr>
                        <a:t>login</a:t>
                      </a:r>
                      <a:r>
                        <a:rPr i="1" lang="en" sz="900">
                          <a:solidFill>
                            <a:schemeClr val="accent1"/>
                          </a:solidFill>
                        </a:rPr>
                        <a:t> credentials.</a:t>
                      </a:r>
                      <a:endParaRPr i="1" sz="900">
                        <a:solidFill>
                          <a:schemeClr val="accent1"/>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Who is the audience for this system?: </a:t>
                      </a:r>
                      <a:r>
                        <a:rPr i="1" lang="en" sz="1000">
                          <a:solidFill>
                            <a:schemeClr val="accent1"/>
                          </a:solidFill>
                          <a:highlight>
                            <a:srgbClr val="FFFFFF"/>
                          </a:highlight>
                          <a:latin typeface="Helvetica Neue"/>
                          <a:ea typeface="Helvetica Neue"/>
                          <a:cs typeface="Helvetica Neue"/>
                          <a:sym typeface="Helvetica Neue"/>
                        </a:rPr>
                        <a:t>API and DPW Fleet Management</a:t>
                      </a:r>
                      <a:endParaRPr i="1" sz="900">
                        <a:solidFill>
                          <a:schemeClr val="accent1"/>
                        </a:solidFill>
                      </a:endParaRPr>
                    </a:p>
                    <a:p>
                      <a:pPr indent="0" lvl="0" marL="0" rtl="0" algn="l">
                        <a:spcBef>
                          <a:spcPts val="0"/>
                        </a:spcBef>
                        <a:spcAft>
                          <a:spcPts val="0"/>
                        </a:spcAft>
                        <a:buNone/>
                      </a:pPr>
                      <a:r>
                        <a:t/>
                      </a:r>
                      <a:endParaRPr i="1" sz="900">
                        <a:solidFill>
                          <a:srgbClr val="062858"/>
                        </a:solidFill>
                      </a:endParaRPr>
                    </a:p>
                    <a:p>
                      <a:pPr indent="0" lvl="0" marL="0" rtl="0" algn="l">
                        <a:spcBef>
                          <a:spcPts val="0"/>
                        </a:spcBef>
                        <a:spcAft>
                          <a:spcPts val="0"/>
                        </a:spcAft>
                        <a:buNone/>
                      </a:pPr>
                      <a:r>
                        <a:rPr lang="en" sz="1000">
                          <a:solidFill>
                            <a:schemeClr val="dk1"/>
                          </a:solidFill>
                        </a:rPr>
                        <a:t>How many units/how is the system deployed?</a:t>
                      </a:r>
                      <a:r>
                        <a:rPr lang="en" sz="1000">
                          <a:solidFill>
                            <a:schemeClr val="dk1"/>
                          </a:solidFill>
                        </a:rPr>
                        <a:t>: </a:t>
                      </a:r>
                      <a:endParaRPr sz="1000">
                        <a:solidFill>
                          <a:schemeClr val="dk1"/>
                        </a:solidFill>
                      </a:endParaRPr>
                    </a:p>
                    <a:p>
                      <a:pPr indent="0" lvl="0" marL="0" rtl="0" algn="l">
                        <a:spcBef>
                          <a:spcPts val="0"/>
                        </a:spcBef>
                        <a:spcAft>
                          <a:spcPts val="0"/>
                        </a:spcAft>
                        <a:buNone/>
                      </a:pPr>
                      <a:r>
                        <a:rPr i="1" lang="en" sz="1000">
                          <a:solidFill>
                            <a:schemeClr val="accent1"/>
                          </a:solidFill>
                        </a:rPr>
                        <a:t>During snow events when plows are in operation</a:t>
                      </a:r>
                      <a:endParaRPr i="1" sz="1000">
                        <a:solidFill>
                          <a:schemeClr val="accent1"/>
                        </a:solidFill>
                      </a:endParaRPr>
                    </a:p>
                    <a:p>
                      <a:pPr indent="0" lvl="0" marL="0" rtl="0" algn="l">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en" sz="1000">
                          <a:solidFill>
                            <a:schemeClr val="dk1"/>
                          </a:solidFill>
                        </a:rPr>
                        <a:t>Volume, size and type of data: </a:t>
                      </a:r>
                      <a:endParaRPr sz="1000">
                        <a:solidFill>
                          <a:schemeClr val="dk1"/>
                        </a:solidFill>
                      </a:endParaRPr>
                    </a:p>
                    <a:p>
                      <a:pPr indent="0" lvl="0" marL="0" marR="0" rtl="0" algn="l">
                        <a:lnSpc>
                          <a:spcPct val="100000"/>
                        </a:lnSpc>
                        <a:spcBef>
                          <a:spcPts val="0"/>
                        </a:spcBef>
                        <a:spcAft>
                          <a:spcPts val="0"/>
                        </a:spcAft>
                        <a:buNone/>
                      </a:pPr>
                      <a:r>
                        <a:rPr i="1" lang="en" sz="1000">
                          <a:solidFill>
                            <a:srgbClr val="062858"/>
                          </a:solidFill>
                        </a:rPr>
                        <a:t>Unknown at this time</a:t>
                      </a:r>
                      <a:endParaRPr i="1" sz="1000">
                        <a:solidFill>
                          <a:srgbClr val="062858"/>
                        </a:solidFill>
                      </a:endParaRPr>
                    </a:p>
                    <a:p>
                      <a:pPr indent="0" lvl="0" marL="0" rtl="0" algn="l">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en" sz="1000">
                          <a:solidFill>
                            <a:schemeClr val="dk1"/>
                          </a:solidFill>
                        </a:rPr>
                        <a:t>Length of time application is expected to be used: </a:t>
                      </a:r>
                      <a:endParaRPr sz="1000">
                        <a:solidFill>
                          <a:schemeClr val="dk1"/>
                        </a:solidFill>
                      </a:endParaRPr>
                    </a:p>
                    <a:p>
                      <a:pPr indent="0" lvl="0" marL="0" marR="0" rtl="0" algn="l">
                        <a:lnSpc>
                          <a:spcPct val="100000"/>
                        </a:lnSpc>
                        <a:spcBef>
                          <a:spcPts val="0"/>
                        </a:spcBef>
                        <a:spcAft>
                          <a:spcPts val="0"/>
                        </a:spcAft>
                        <a:buNone/>
                      </a:pPr>
                      <a:r>
                        <a:rPr i="1" lang="en" sz="1000">
                          <a:solidFill>
                            <a:schemeClr val="accent1"/>
                          </a:solidFill>
                        </a:rPr>
                        <a:t>1 Year pilot</a:t>
                      </a:r>
                      <a:endParaRPr sz="1000">
                        <a:solidFill>
                          <a:schemeClr val="dk1"/>
                        </a:solidFill>
                      </a:endParaRPr>
                    </a:p>
                  </a:txBody>
                  <a:tcPr marT="91425" marB="91425" marR="91425" marL="91425"/>
                </a:tc>
              </a:tr>
            </a:tbl>
          </a:graphicData>
        </a:graphic>
      </p:graphicFrame>
      <p:sp>
        <p:nvSpPr>
          <p:cNvPr id="238" name="Google Shape;238;p29"/>
          <p:cNvSpPr/>
          <p:nvPr/>
        </p:nvSpPr>
        <p:spPr>
          <a:xfrm>
            <a:off x="7387736" y="1136800"/>
            <a:ext cx="151500" cy="1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p:nvPr/>
        </p:nvSpPr>
        <p:spPr>
          <a:xfrm>
            <a:off x="7387730" y="933726"/>
            <a:ext cx="151500" cy="1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X</a:t>
            </a:r>
            <a:endParaRPr sz="1000"/>
          </a:p>
        </p:txBody>
      </p:sp>
      <p:sp>
        <p:nvSpPr>
          <p:cNvPr id="240" name="Google Shape;240;p29"/>
          <p:cNvSpPr/>
          <p:nvPr/>
        </p:nvSpPr>
        <p:spPr>
          <a:xfrm>
            <a:off x="7387727" y="1339871"/>
            <a:ext cx="151500" cy="1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0"/>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latin typeface="Times"/>
                <a:ea typeface="Times"/>
                <a:cs typeface="Times"/>
                <a:sym typeface="Times"/>
              </a:rPr>
              <a:t>Rubicon</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46" name="Google Shape;246;p30"/>
          <p:cNvSpPr txBox="1"/>
          <p:nvPr>
            <p:ph idx="1" type="body"/>
          </p:nvPr>
        </p:nvSpPr>
        <p:spPr>
          <a:xfrm>
            <a:off x="457200" y="1200150"/>
            <a:ext cx="82296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2100"/>
              <a:t>Discussion - Rubicon</a:t>
            </a:r>
            <a:endParaRPr sz="1700"/>
          </a:p>
          <a:p>
            <a:pPr indent="0" lvl="0" marL="0" rtl="0" algn="l">
              <a:spcBef>
                <a:spcPts val="360"/>
              </a:spcBef>
              <a:spcAft>
                <a:spcPts val="0"/>
              </a:spcAft>
              <a:buNone/>
            </a:pPr>
            <a:r>
              <a:t/>
            </a:r>
            <a:endParaRPr sz="1700"/>
          </a:p>
          <a:p>
            <a:pPr indent="-336550" lvl="0" marL="457200" rtl="0" algn="l">
              <a:spcBef>
                <a:spcPts val="360"/>
              </a:spcBef>
              <a:spcAft>
                <a:spcPts val="0"/>
              </a:spcAft>
              <a:buSzPts val="1700"/>
              <a:buChar char="●"/>
            </a:pPr>
            <a:r>
              <a:rPr lang="en" sz="1700"/>
              <a:t>Any questions regarding this technology?</a:t>
            </a:r>
            <a:endParaRPr sz="1700"/>
          </a:p>
          <a:p>
            <a:pPr indent="-336550" lvl="0" marL="457200" rtl="0" algn="l">
              <a:spcBef>
                <a:spcPts val="0"/>
              </a:spcBef>
              <a:spcAft>
                <a:spcPts val="0"/>
              </a:spcAft>
              <a:buSzPts val="1700"/>
              <a:buChar char="●"/>
            </a:pPr>
            <a:r>
              <a:rPr lang="en" sz="1700"/>
              <a:t>Does this Technology meet the definition of a surveillance technology, as defined by the Executive Order?</a:t>
            </a:r>
            <a:endParaRPr sz="1700"/>
          </a:p>
          <a:p>
            <a:pPr indent="-336550" lvl="0" marL="457200" rtl="0" algn="l">
              <a:spcBef>
                <a:spcPts val="0"/>
              </a:spcBef>
              <a:spcAft>
                <a:spcPts val="0"/>
              </a:spcAft>
              <a:buSzPts val="1700"/>
              <a:buChar char="●"/>
            </a:pPr>
            <a:r>
              <a:rPr lang="en" sz="1700"/>
              <a:t>If so, does this technology fit within any of the listed exemptions?</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1"/>
          <p:cNvSpPr txBox="1"/>
          <p:nvPr>
            <p:ph type="title"/>
          </p:nvPr>
        </p:nvSpPr>
        <p:spPr>
          <a:xfrm>
            <a:off x="2305975" y="310875"/>
            <a:ext cx="6735000" cy="7065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Definition</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52" name="Google Shape;252;p31"/>
          <p:cNvSpPr txBox="1"/>
          <p:nvPr/>
        </p:nvSpPr>
        <p:spPr>
          <a:xfrm>
            <a:off x="228600" y="1017375"/>
            <a:ext cx="8686800" cy="41262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b="1" lang="en" sz="1700">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b="1" lang="en" sz="1700">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indent="0" lvl="0" marL="0" rtl="0" algn="l">
              <a:spcBef>
                <a:spcPts val="360"/>
              </a:spcBef>
              <a:spcAft>
                <a:spcPts val="0"/>
              </a:spcAft>
              <a:buNone/>
            </a:pPr>
            <a:r>
              <a:t/>
            </a:r>
            <a:endParaRPr sz="1700">
              <a:solidFill>
                <a:schemeClr val="accent1"/>
              </a:solidFill>
              <a:latin typeface="Twentieth Century"/>
              <a:ea typeface="Twentieth Century"/>
              <a:cs typeface="Twentieth Century"/>
              <a:sym typeface="Twentieth Century"/>
            </a:endParaRPr>
          </a:p>
          <a:p>
            <a:pPr indent="-336550" lvl="0" marL="457200" rtl="0" algn="l">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indent="0" lvl="0" marL="0" rtl="0" algn="l">
              <a:spcBef>
                <a:spcPts val="360"/>
              </a:spcBef>
              <a:spcAft>
                <a:spcPts val="0"/>
              </a:spcAft>
              <a:buNone/>
            </a:pPr>
            <a:r>
              <a:t/>
            </a:r>
            <a:endParaRPr b="1"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2305975" y="310875"/>
            <a:ext cx="6735000" cy="7065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Exemptions</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58" name="Google Shape;258;p32"/>
          <p:cNvSpPr txBox="1"/>
          <p:nvPr/>
        </p:nvSpPr>
        <p:spPr>
          <a:xfrm>
            <a:off x="228600" y="1017375"/>
            <a:ext cx="8686800" cy="4126200"/>
          </a:xfrm>
          <a:prstGeom prst="rect">
            <a:avLst/>
          </a:prstGeom>
          <a:noFill/>
          <a:ln>
            <a:noFill/>
          </a:ln>
        </p:spPr>
        <p:txBody>
          <a:bodyPr anchorCtr="0" anchor="t" bIns="45700" lIns="91425" spcFirstLastPara="1" rIns="91425" wrap="square" tIns="45700">
            <a:noAutofit/>
          </a:bodyPr>
          <a:lstStyle/>
          <a:p>
            <a:pPr indent="-336550" lvl="0" marL="457200" rtl="0" algn="l">
              <a:spcBef>
                <a:spcPts val="360"/>
              </a:spcBef>
              <a:spcAft>
                <a:spcPts val="0"/>
              </a:spcAft>
              <a:buClr>
                <a:schemeClr val="accent1"/>
              </a:buClr>
              <a:buSzPts val="1700"/>
              <a:buFont typeface="Twentieth Century"/>
              <a:buAutoNum type="alphaUcPeriod"/>
            </a:pPr>
            <a:r>
              <a:rPr b="1" lang="en" sz="1700">
                <a:solidFill>
                  <a:schemeClr val="accent1"/>
                </a:solidFill>
                <a:latin typeface="Twentieth Century"/>
                <a:ea typeface="Twentieth Century"/>
                <a:cs typeface="Twentieth Century"/>
                <a:sym typeface="Twentieth Century"/>
              </a:rPr>
              <a:t>Exemptions</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Technology that is used to collect data where any individual knowingly and willingly provides the data.</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Technology that is used to collect data where individuals were presented with a clear and conspicuous opt-out notice.</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Technologies used for everyday, normal course of business office use.</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Body-worn cameras (refer to existing BWC policy).</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Cameras installed in or on a police vehicle (refer to existing policy).</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Cameras installed pursuant to state law authorization in or on any vehicle or along a public right-of-way solely to record traffic violations (data collected would be used exclusively for traffic enforcement purposes).</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Cameras installed on City property solely for security purposes.</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Cameras installed solely to protect the physical integrity of City infrastructure, such as cameras at water reservoirs.</a:t>
            </a:r>
            <a:endParaRPr sz="1700">
              <a:solidFill>
                <a:schemeClr val="accent1"/>
              </a:solidFill>
              <a:latin typeface="Twentieth Century"/>
              <a:ea typeface="Twentieth Century"/>
              <a:cs typeface="Twentieth Century"/>
              <a:sym typeface="Twentieth Century"/>
            </a:endParaRPr>
          </a:p>
          <a:p>
            <a:pPr indent="-336550" lvl="1" marL="914400" rtl="0" algn="l">
              <a:spcBef>
                <a:spcPts val="0"/>
              </a:spcBef>
              <a:spcAft>
                <a:spcPts val="0"/>
              </a:spcAft>
              <a:buClr>
                <a:schemeClr val="accent1"/>
              </a:buClr>
              <a:buSzPts val="1700"/>
              <a:buFont typeface="Twentieth Century"/>
              <a:buAutoNum type="alphaLcPeriod"/>
            </a:pPr>
            <a:r>
              <a:rPr lang="en" sz="1700">
                <a:solidFill>
                  <a:schemeClr val="accent1"/>
                </a:solidFill>
                <a:latin typeface="Twentieth Century"/>
                <a:ea typeface="Twentieth Century"/>
                <a:cs typeface="Twentieth Century"/>
                <a:sym typeface="Twentieth Century"/>
              </a:rPr>
              <a:t>Technology that monitors only City employees in the performance of their City functions.</a:t>
            </a:r>
            <a:endParaRPr b="1"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3"/>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Audit - Software List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64" name="Google Shape;264;p33"/>
          <p:cNvSpPr txBox="1"/>
          <p:nvPr/>
        </p:nvSpPr>
        <p:spPr>
          <a:xfrm>
            <a:off x="925800" y="1168400"/>
            <a:ext cx="5277600" cy="45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062858"/>
                </a:solidFill>
                <a:latin typeface="Twentieth Century"/>
                <a:ea typeface="Twentieth Century"/>
                <a:cs typeface="Twentieth Century"/>
                <a:sym typeface="Twentieth Century"/>
              </a:rPr>
              <a:t>Syracuse List of Software (In Progress)</a:t>
            </a:r>
            <a:endParaRPr sz="2200">
              <a:solidFill>
                <a:srgbClr val="062858"/>
              </a:solidFill>
              <a:latin typeface="Twentieth Century"/>
              <a:ea typeface="Twentieth Century"/>
              <a:cs typeface="Twentieth Century"/>
              <a:sym typeface="Twentieth Century"/>
            </a:endParaRPr>
          </a:p>
        </p:txBody>
      </p:sp>
      <p:sp>
        <p:nvSpPr>
          <p:cNvPr id="265" name="Google Shape;265;p33"/>
          <p:cNvSpPr txBox="1"/>
          <p:nvPr/>
        </p:nvSpPr>
        <p:spPr>
          <a:xfrm>
            <a:off x="1300125" y="1440200"/>
            <a:ext cx="6799800" cy="5523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STWG reached out to most of the departments identified and have received responses regarding two of the technologies.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SeeClickFix</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Camino</a:t>
            </a:r>
            <a:endParaRPr sz="1700">
              <a:solidFill>
                <a:schemeClr val="accent1"/>
              </a:solidFill>
              <a:latin typeface="Twentieth Century"/>
              <a:ea typeface="Twentieth Century"/>
              <a:cs typeface="Twentieth Century"/>
              <a:sym typeface="Twentieth Century"/>
            </a:endParaRPr>
          </a:p>
          <a:p>
            <a:pPr indent="-336550" lvl="0" marL="4572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Results from these responses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p:txBody>
      </p:sp>
      <p:pic>
        <p:nvPicPr>
          <p:cNvPr id="266" name="Google Shape;266;p33"/>
          <p:cNvPicPr preferRelativeResize="0"/>
          <p:nvPr/>
        </p:nvPicPr>
        <p:blipFill>
          <a:blip r:embed="rId4">
            <a:alphaModFix/>
          </a:blip>
          <a:stretch>
            <a:fillRect/>
          </a:stretch>
        </p:blipFill>
        <p:spPr>
          <a:xfrm>
            <a:off x="1546250" y="2926875"/>
            <a:ext cx="4837075" cy="2021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4"/>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Audit - Software List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72" name="Google Shape;272;p34"/>
          <p:cNvSpPr txBox="1"/>
          <p:nvPr/>
        </p:nvSpPr>
        <p:spPr>
          <a:xfrm>
            <a:off x="925800" y="1168400"/>
            <a:ext cx="5277600" cy="45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062858"/>
                </a:solidFill>
                <a:latin typeface="Twentieth Century"/>
                <a:ea typeface="Twentieth Century"/>
                <a:cs typeface="Twentieth Century"/>
                <a:sym typeface="Twentieth Century"/>
              </a:rPr>
              <a:t>Syracuse List of Software (In Progress)</a:t>
            </a:r>
            <a:endParaRPr sz="2200">
              <a:solidFill>
                <a:srgbClr val="062858"/>
              </a:solidFill>
              <a:latin typeface="Twentieth Century"/>
              <a:ea typeface="Twentieth Century"/>
              <a:cs typeface="Twentieth Century"/>
              <a:sym typeface="Twentieth Century"/>
            </a:endParaRPr>
          </a:p>
        </p:txBody>
      </p:sp>
      <p:sp>
        <p:nvSpPr>
          <p:cNvPr id="273" name="Google Shape;273;p34"/>
          <p:cNvSpPr txBox="1"/>
          <p:nvPr/>
        </p:nvSpPr>
        <p:spPr>
          <a:xfrm>
            <a:off x="1300125" y="1440200"/>
            <a:ext cx="6799800" cy="552300"/>
          </a:xfrm>
          <a:prstGeom prst="rect">
            <a:avLst/>
          </a:prstGeom>
          <a:noFill/>
          <a:ln>
            <a:noFill/>
          </a:ln>
        </p:spPr>
        <p:txBody>
          <a:bodyPr anchorCtr="0" anchor="t" bIns="45700" lIns="91425" spcFirstLastPara="1" rIns="91425" wrap="square" tIns="45700">
            <a:noAutofit/>
          </a:bodyPr>
          <a:lstStyle/>
          <a:p>
            <a:pPr indent="-336550" lvl="0" marL="457200" rtl="0" algn="l">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Does the group feel that SeeClickFix fits the definition of a Surveillance Technology?  Does the group need more information to make this decision?</a:t>
            </a:r>
            <a:endParaRPr sz="1700">
              <a:solidFill>
                <a:schemeClr val="accent1"/>
              </a:solidFill>
              <a:latin typeface="Twentieth Century"/>
              <a:ea typeface="Twentieth Century"/>
              <a:cs typeface="Twentieth Century"/>
              <a:sym typeface="Twentieth Century"/>
            </a:endParaRPr>
          </a:p>
          <a:p>
            <a:pPr indent="-336550" lvl="0" marL="457200" rtl="0" algn="l">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Does the group feel that Camino fits the definition of a Surveillance Technology?  Does the group need more information to make this decision?</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Audit - Software List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79" name="Google Shape;279;p35"/>
          <p:cNvSpPr txBox="1"/>
          <p:nvPr/>
        </p:nvSpPr>
        <p:spPr>
          <a:xfrm>
            <a:off x="925800" y="1168400"/>
            <a:ext cx="5277600" cy="45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062858"/>
                </a:solidFill>
                <a:latin typeface="Twentieth Century"/>
                <a:ea typeface="Twentieth Century"/>
                <a:cs typeface="Twentieth Century"/>
                <a:sym typeface="Twentieth Century"/>
              </a:rPr>
              <a:t>Syracuse List of Software (In Progress)</a:t>
            </a:r>
            <a:endParaRPr sz="2200">
              <a:solidFill>
                <a:srgbClr val="062858"/>
              </a:solidFill>
              <a:latin typeface="Twentieth Century"/>
              <a:ea typeface="Twentieth Century"/>
              <a:cs typeface="Twentieth Century"/>
              <a:sym typeface="Twentieth Century"/>
            </a:endParaRPr>
          </a:p>
        </p:txBody>
      </p:sp>
      <p:sp>
        <p:nvSpPr>
          <p:cNvPr id="280" name="Google Shape;280;p35"/>
          <p:cNvSpPr txBox="1"/>
          <p:nvPr/>
        </p:nvSpPr>
        <p:spPr>
          <a:xfrm>
            <a:off x="1300125" y="1440200"/>
            <a:ext cx="6799800" cy="5523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Time permitting, we will start to go through more of the Digital Services technology list</a:t>
            </a:r>
            <a:r>
              <a:rPr lang="en" sz="1700">
                <a:solidFill>
                  <a:schemeClr val="accent1"/>
                </a:solidFill>
                <a:latin typeface="Twentieth Century"/>
                <a:ea typeface="Twentieth Century"/>
                <a:cs typeface="Twentieth Century"/>
                <a:sym typeface="Twentieth Century"/>
              </a:rPr>
              <a:t>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p:txBody>
      </p:sp>
      <p:pic>
        <p:nvPicPr>
          <p:cNvPr id="281" name="Google Shape;281;p35">
            <a:hlinkClick r:id="rId4"/>
          </p:cNvPr>
          <p:cNvPicPr preferRelativeResize="0"/>
          <p:nvPr/>
        </p:nvPicPr>
        <p:blipFill>
          <a:blip r:embed="rId5">
            <a:alphaModFix/>
          </a:blip>
          <a:stretch>
            <a:fillRect/>
          </a:stretch>
        </p:blipFill>
        <p:spPr>
          <a:xfrm>
            <a:off x="1380150" y="2377975"/>
            <a:ext cx="5791951" cy="2018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idx="4294967295"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p:nvPr>
            <p:ph idx="4294967295" type="title"/>
          </p:nvPr>
        </p:nvSpPr>
        <p:spPr>
          <a:xfrm>
            <a:off x="4572000" y="262725"/>
            <a:ext cx="41148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Review new Technology Request - Rubicon</a:t>
            </a:r>
            <a:endParaRPr sz="2000">
              <a:solidFill>
                <a:srgbClr val="062858"/>
              </a:solidFill>
              <a:latin typeface="Twentieth Century"/>
              <a:ea typeface="Twentieth Century"/>
              <a:cs typeface="Twentieth Century"/>
              <a:sym typeface="Twentieth Century"/>
            </a:endParaRPr>
          </a:p>
          <a:p>
            <a:pPr indent="-355600" lvl="0" marL="45720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Technology Audit</a:t>
            </a:r>
            <a:endParaRPr sz="2000">
              <a:solidFill>
                <a:srgbClr val="062858"/>
              </a:solidFill>
              <a:latin typeface="Twentieth Century"/>
              <a:ea typeface="Twentieth Century"/>
              <a:cs typeface="Twentieth Century"/>
              <a:sym typeface="Twentieth Century"/>
            </a:endParaRPr>
          </a:p>
          <a:p>
            <a:pPr indent="-355600" lvl="1" marL="91440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Review responses from </a:t>
            </a:r>
            <a:r>
              <a:rPr lang="en" sz="2000">
                <a:solidFill>
                  <a:srgbClr val="062858"/>
                </a:solidFill>
                <a:latin typeface="Twentieth Century"/>
                <a:ea typeface="Twentieth Century"/>
                <a:cs typeface="Twentieth Century"/>
                <a:sym typeface="Twentieth Century"/>
              </a:rPr>
              <a:t>request</a:t>
            </a:r>
            <a:r>
              <a:rPr lang="en" sz="2000">
                <a:solidFill>
                  <a:srgbClr val="062858"/>
                </a:solidFill>
                <a:latin typeface="Twentieth Century"/>
                <a:ea typeface="Twentieth Century"/>
                <a:cs typeface="Twentieth Century"/>
                <a:sym typeface="Twentieth Century"/>
              </a:rPr>
              <a:t> for more information</a:t>
            </a:r>
            <a:endParaRPr sz="2000">
              <a:solidFill>
                <a:srgbClr val="062858"/>
              </a:solidFill>
              <a:latin typeface="Twentieth Century"/>
              <a:ea typeface="Twentieth Century"/>
              <a:cs typeface="Twentieth Century"/>
              <a:sym typeface="Twentieth Century"/>
            </a:endParaRPr>
          </a:p>
          <a:p>
            <a:pPr indent="-355600" lvl="1" marL="91440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Continue to go through Digital Services form (time permitting)</a:t>
            </a:r>
            <a:endParaRPr sz="2000">
              <a:solidFill>
                <a:srgbClr val="062858"/>
              </a:solidFill>
              <a:latin typeface="Twentieth Century"/>
              <a:ea typeface="Twentieth Century"/>
              <a:cs typeface="Twentieth Century"/>
              <a:sym typeface="Twentieth Century"/>
            </a:endParaRPr>
          </a:p>
          <a:p>
            <a:pPr indent="-355600" lvl="0" marL="45720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Coming Up</a:t>
            </a:r>
            <a:endParaRPr sz="2000">
              <a:solidFill>
                <a:srgbClr val="062858"/>
              </a:solidFill>
              <a:latin typeface="Twentieth Century"/>
              <a:ea typeface="Twentieth Century"/>
              <a:cs typeface="Twentieth Century"/>
              <a:sym typeface="Twentieth Century"/>
            </a:endParaRPr>
          </a:p>
          <a:p>
            <a:pPr indent="-355600" lvl="0" marL="457200" marR="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Questions</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6"/>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87" name="Google Shape;287;p36"/>
          <p:cNvSpPr txBox="1"/>
          <p:nvPr/>
        </p:nvSpPr>
        <p:spPr>
          <a:xfrm>
            <a:off x="1300125" y="1440200"/>
            <a:ext cx="6799800" cy="32442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indent="-336550" lvl="0" marL="457200" marR="0" rtl="0" algn="l">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indent="-336550" lvl="0" marL="4572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Body Cameras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Cops Cameras (these are the street cameras)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Radar Detectors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Speeds Signs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Shotspotter</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Temporary Cameras (aka Trail Cams)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Drones</a:t>
            </a:r>
            <a:endParaRPr sz="1700">
              <a:solidFill>
                <a:schemeClr val="accent1"/>
              </a:solidFill>
              <a:latin typeface="Twentieth Century"/>
              <a:ea typeface="Twentieth Century"/>
              <a:cs typeface="Twentieth Century"/>
              <a:sym typeface="Twentieth Century"/>
            </a:endParaRPr>
          </a:p>
          <a:p>
            <a:pPr indent="0" lvl="0" marL="914400" marR="0" rtl="0" algn="l">
              <a:lnSpc>
                <a:spcPct val="100000"/>
              </a:lnSpc>
              <a:spcBef>
                <a:spcPts val="360"/>
              </a:spcBef>
              <a:spcAft>
                <a:spcPts val="0"/>
              </a:spcAft>
              <a:buNone/>
            </a:pPr>
            <a:r>
              <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93" name="Google Shape;293;p37"/>
          <p:cNvSpPr txBox="1"/>
          <p:nvPr/>
        </p:nvSpPr>
        <p:spPr>
          <a:xfrm>
            <a:off x="865325" y="1440200"/>
            <a:ext cx="7234500" cy="32442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Internet of Things (Provided by Rebecca) </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Vacant lot monitoring – notifications/alerts only. No images relayed, all images processed at the pole and erased. </a:t>
            </a:r>
            <a:r>
              <a:rPr i="1" lang="en" sz="1700">
                <a:solidFill>
                  <a:srgbClr val="38761D"/>
                </a:solidFill>
                <a:latin typeface="Twentieth Century"/>
                <a:ea typeface="Twentieth Century"/>
                <a:cs typeface="Twentieth Century"/>
                <a:sym typeface="Twentieth Century"/>
              </a:rPr>
              <a:t>(Already completed)</a:t>
            </a:r>
            <a:endParaRPr i="1" sz="1700">
              <a:solidFill>
                <a:srgbClr val="38761D"/>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Road temperature sensing – for ice detection</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Street flooding detection</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Creek level monitoring</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Vacant house smoke and temperature detection</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Vacant house motion sensors – notifications/alerts only</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Weather/AQ sensors – air temperature, dew point, relative humidity, CO, NO2, O3, PM10, PM2.5</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Trash can fullness sensors</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8"/>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Coming Up</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99" name="Google Shape;299;p38"/>
          <p:cNvSpPr txBox="1"/>
          <p:nvPr/>
        </p:nvSpPr>
        <p:spPr>
          <a:xfrm>
            <a:off x="1300125" y="1440200"/>
            <a:ext cx="6799800" cy="32916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For technologies that are being used by the City (Including those identified by Digital Services, Fire Department, and the Police Department)</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Will continue to request that the </a:t>
            </a:r>
            <a:r>
              <a:rPr lang="en" sz="1700" u="sng">
                <a:solidFill>
                  <a:schemeClr val="hlink"/>
                </a:solidFill>
                <a:latin typeface="Twentieth Century"/>
                <a:ea typeface="Twentieth Century"/>
                <a:cs typeface="Twentieth Century"/>
                <a:sym typeface="Twentieth Century"/>
                <a:hlinkClick r:id="rId3"/>
              </a:rPr>
              <a:t>Technology Audit form</a:t>
            </a:r>
            <a:r>
              <a:rPr lang="en" sz="1700">
                <a:solidFill>
                  <a:schemeClr val="accent1"/>
                </a:solidFill>
                <a:latin typeface="Twentieth Century"/>
                <a:ea typeface="Twentieth Century"/>
                <a:cs typeface="Twentieth Century"/>
                <a:sym typeface="Twentieth Century"/>
              </a:rPr>
              <a:t> be completed for identified technologies</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Results will be shared with the group</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Goal is to determine if the technologies fall within the definition of a Surveillance Technology as identified by the </a:t>
            </a:r>
            <a:r>
              <a:rPr lang="en" sz="1700" u="sng">
                <a:solidFill>
                  <a:schemeClr val="hlink"/>
                </a:solidFill>
                <a:latin typeface="Twentieth Century"/>
                <a:ea typeface="Twentieth Century"/>
                <a:cs typeface="Twentieth Century"/>
                <a:sym typeface="Twentieth Century"/>
                <a:hlinkClick r:id="rId4"/>
              </a:rPr>
              <a:t>Mayor’s Executive Order on Surveillance Technology</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305" name="Google Shape;305;p39"/>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Questions</a:t>
            </a:r>
            <a:endParaRPr b="1" sz="3600">
              <a:solidFill>
                <a:srgbClr val="B98E00"/>
              </a:solidFill>
              <a:latin typeface="Times"/>
              <a:ea typeface="Times"/>
              <a:cs typeface="Times"/>
              <a:sym typeface="Times"/>
            </a:endParaRPr>
          </a:p>
        </p:txBody>
      </p:sp>
      <p:sp>
        <p:nvSpPr>
          <p:cNvPr id="306" name="Google Shape;306;p39"/>
          <p:cNvSpPr/>
          <p:nvPr/>
        </p:nvSpPr>
        <p:spPr>
          <a:xfrm>
            <a:off x="3505200" y="1506450"/>
            <a:ext cx="2133600" cy="2130600"/>
          </a:xfrm>
          <a:prstGeom prst="ellipse">
            <a:avLst/>
          </a:prstGeom>
          <a:solidFill>
            <a:srgbClr val="062858"/>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9"/>
          <p:cNvSpPr txBox="1"/>
          <p:nvPr/>
        </p:nvSpPr>
        <p:spPr>
          <a:xfrm>
            <a:off x="3666000" y="1256250"/>
            <a:ext cx="1812000" cy="26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1" name="Shape 311"/>
        <p:cNvGrpSpPr/>
        <p:nvPr/>
      </p:nvGrpSpPr>
      <p:grpSpPr>
        <a:xfrm>
          <a:off x="0" y="0"/>
          <a:ext cx="0" cy="0"/>
          <a:chOff x="0" y="0"/>
          <a:chExt cx="0" cy="0"/>
        </a:xfrm>
      </p:grpSpPr>
      <p:sp>
        <p:nvSpPr>
          <p:cNvPr id="312" name="Google Shape;312;p40"/>
          <p:cNvSpPr txBox="1"/>
          <p:nvPr>
            <p:ph type="title"/>
          </p:nvPr>
        </p:nvSpPr>
        <p:spPr>
          <a:xfrm>
            <a:off x="5995850" y="594125"/>
            <a:ext cx="2538600" cy="777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sz="3600">
                <a:latin typeface="Times New Roman"/>
                <a:ea typeface="Times New Roman"/>
                <a:cs typeface="Times New Roman"/>
                <a:sym typeface="Times New Roman"/>
              </a:rPr>
              <a:t>Dataminr</a:t>
            </a:r>
            <a:endParaRPr sz="3600">
              <a:latin typeface="Times New Roman"/>
              <a:ea typeface="Times New Roman"/>
              <a:cs typeface="Times New Roman"/>
              <a:sym typeface="Times New Roman"/>
            </a:endParaRPr>
          </a:p>
        </p:txBody>
      </p:sp>
      <p:sp>
        <p:nvSpPr>
          <p:cNvPr id="313" name="Google Shape;313;p40"/>
          <p:cNvSpPr txBox="1"/>
          <p:nvPr>
            <p:ph idx="1" type="body"/>
          </p:nvPr>
        </p:nvSpPr>
        <p:spPr>
          <a:xfrm>
            <a:off x="457200" y="1200150"/>
            <a:ext cx="8229600" cy="15300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 sz="1700"/>
              <a:t>New Technology Request received from Syracuse Police Department</a:t>
            </a:r>
            <a:r>
              <a:rPr b="1" lang="en" sz="1700"/>
              <a:t>:</a:t>
            </a:r>
            <a:endParaRPr b="1" sz="1700"/>
          </a:p>
          <a:p>
            <a:pPr indent="-336550" lvl="0" marL="457200" rtl="0" algn="l">
              <a:lnSpc>
                <a:spcPct val="115000"/>
              </a:lnSpc>
              <a:spcBef>
                <a:spcPts val="1400"/>
              </a:spcBef>
              <a:spcAft>
                <a:spcPts val="0"/>
              </a:spcAft>
              <a:buSzPts val="1700"/>
              <a:buFont typeface="Twentieth Century"/>
              <a:buChar char="●"/>
            </a:pPr>
            <a:r>
              <a:rPr lang="en" sz="1700"/>
              <a:t>The full request for technology review can be viewed </a:t>
            </a:r>
            <a:r>
              <a:rPr lang="en" sz="1700" u="sng">
                <a:solidFill>
                  <a:schemeClr val="hlink"/>
                </a:solidFill>
                <a:hlinkClick r:id="rId3"/>
              </a:rPr>
              <a:t>HERE</a:t>
            </a:r>
            <a:r>
              <a:rPr lang="en" sz="1700"/>
              <a:t>.</a:t>
            </a:r>
            <a:endParaRPr sz="1700"/>
          </a:p>
          <a:p>
            <a:pPr indent="-336550" lvl="0" marL="457200" rtl="0" algn="l">
              <a:lnSpc>
                <a:spcPct val="115000"/>
              </a:lnSpc>
              <a:spcBef>
                <a:spcPts val="0"/>
              </a:spcBef>
              <a:spcAft>
                <a:spcPts val="0"/>
              </a:spcAft>
              <a:buSzPts val="1700"/>
              <a:buChar char="●"/>
            </a:pPr>
            <a:r>
              <a:rPr lang="en" sz="1700"/>
              <a:t>The companies website can be viewed </a:t>
            </a:r>
            <a:r>
              <a:rPr lang="en" sz="1700" u="sng">
                <a:solidFill>
                  <a:schemeClr val="hlink"/>
                </a:solidFill>
                <a:hlinkClick r:id="rId4"/>
              </a:rPr>
              <a:t>HERE</a:t>
            </a:r>
            <a:r>
              <a:rPr lang="en" sz="1700"/>
              <a:t>.  </a:t>
            </a:r>
            <a:endParaRPr sz="1700"/>
          </a:p>
          <a:p>
            <a:pPr indent="0" lvl="0" marL="0" rtl="0" algn="l">
              <a:lnSpc>
                <a:spcPct val="115000"/>
              </a:lnSpc>
              <a:spcBef>
                <a:spcPts val="1400"/>
              </a:spcBef>
              <a:spcAft>
                <a:spcPts val="1400"/>
              </a:spcAft>
              <a:buNone/>
            </a:pPr>
            <a:r>
              <a:t/>
            </a:r>
            <a:endParaRPr sz="1700"/>
          </a:p>
        </p:txBody>
      </p:sp>
      <p:pic>
        <p:nvPicPr>
          <p:cNvPr id="314" name="Google Shape;314;p40">
            <a:hlinkClick r:id="rId5"/>
          </p:cNvPr>
          <p:cNvPicPr preferRelativeResize="0"/>
          <p:nvPr/>
        </p:nvPicPr>
        <p:blipFill>
          <a:blip r:embed="rId6">
            <a:alphaModFix/>
          </a:blip>
          <a:stretch>
            <a:fillRect/>
          </a:stretch>
        </p:blipFill>
        <p:spPr>
          <a:xfrm>
            <a:off x="457212" y="2730150"/>
            <a:ext cx="8085925" cy="191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8" name="Shape 318"/>
        <p:cNvGrpSpPr/>
        <p:nvPr/>
      </p:nvGrpSpPr>
      <p:grpSpPr>
        <a:xfrm>
          <a:off x="0" y="0"/>
          <a:ext cx="0" cy="0"/>
          <a:chOff x="0" y="0"/>
          <a:chExt cx="0" cy="0"/>
        </a:xfrm>
      </p:grpSpPr>
      <p:sp>
        <p:nvSpPr>
          <p:cNvPr id="319" name="Google Shape;319;p4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320" name="Google Shape;320;p41"/>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321" name="Google Shape;321;p41"/>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Technology Audit</a:t>
            </a:r>
            <a:endParaRPr sz="2200">
              <a:solidFill>
                <a:srgbClr val="062858"/>
              </a:solidFill>
              <a:latin typeface="Twentieth Century"/>
              <a:ea typeface="Twentieth Century"/>
              <a:cs typeface="Twentieth Century"/>
              <a:sym typeface="Twentieth Century"/>
            </a:endParaRPr>
          </a:p>
        </p:txBody>
      </p:sp>
      <p:sp>
        <p:nvSpPr>
          <p:cNvPr id="322" name="Google Shape;322;p41"/>
          <p:cNvSpPr txBox="1"/>
          <p:nvPr/>
        </p:nvSpPr>
        <p:spPr>
          <a:xfrm>
            <a:off x="1134950" y="1301400"/>
            <a:ext cx="6235500" cy="316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500">
                <a:solidFill>
                  <a:srgbClr val="062858"/>
                </a:solidFill>
                <a:latin typeface="Twentieth Century"/>
                <a:ea typeface="Twentieth Century"/>
                <a:cs typeface="Twentieth Century"/>
                <a:sym typeface="Twentieth Century"/>
              </a:rPr>
              <a:t>SPD:</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Body Cameras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COPS Cameras (these are the street cameras)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Radar Detectors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Speeds Signs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Shotspotter</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Temporary Cameras (aka Trail Cams)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Drones</a:t>
            </a:r>
            <a:endParaRPr sz="1500">
              <a:solidFill>
                <a:srgbClr val="062858"/>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rPr lang="en" sz="1500">
                <a:solidFill>
                  <a:schemeClr val="accent1"/>
                </a:solidFill>
                <a:latin typeface="Twentieth Century"/>
                <a:ea typeface="Twentieth Century"/>
                <a:cs typeface="Twentieth Century"/>
                <a:sym typeface="Twentieth Century"/>
              </a:rPr>
              <a:t>Still missing:</a:t>
            </a:r>
            <a:endParaRPr sz="1500">
              <a:solidFill>
                <a:schemeClr val="accent1"/>
              </a:solidFill>
              <a:latin typeface="Twentieth Century"/>
              <a:ea typeface="Twentieth Century"/>
              <a:cs typeface="Twentieth Century"/>
              <a:sym typeface="Twentieth Century"/>
            </a:endParaRPr>
          </a:p>
          <a:p>
            <a:pPr indent="-323850" lvl="0" marL="4572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List from Syracuse Fire Department</a:t>
            </a:r>
            <a:endParaRPr sz="1500">
              <a:solidFill>
                <a:schemeClr val="accent1"/>
              </a:solidFill>
              <a:latin typeface="Twentieth Century"/>
              <a:ea typeface="Twentieth Century"/>
              <a:cs typeface="Twentieth Century"/>
              <a:sym typeface="Twentieth Century"/>
            </a:endParaRPr>
          </a:p>
          <a:p>
            <a:pPr indent="-323850" lvl="0" marL="4572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List from Digital Services Team</a:t>
            </a:r>
            <a:endParaRPr sz="15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6" name="Shape 326"/>
        <p:cNvGrpSpPr/>
        <p:nvPr/>
      </p:nvGrpSpPr>
      <p:grpSpPr>
        <a:xfrm>
          <a:off x="0" y="0"/>
          <a:ext cx="0" cy="0"/>
          <a:chOff x="0" y="0"/>
          <a:chExt cx="0" cy="0"/>
        </a:xfrm>
      </p:grpSpPr>
      <p:sp>
        <p:nvSpPr>
          <p:cNvPr id="327" name="Google Shape;327;p4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328" name="Google Shape;328;p42"/>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329" name="Google Shape;329;p42"/>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Technology Audit</a:t>
            </a:r>
            <a:endParaRPr sz="2200">
              <a:solidFill>
                <a:srgbClr val="062858"/>
              </a:solidFill>
              <a:latin typeface="Twentieth Century"/>
              <a:ea typeface="Twentieth Century"/>
              <a:cs typeface="Twentieth Century"/>
              <a:sym typeface="Twentieth Century"/>
            </a:endParaRPr>
          </a:p>
        </p:txBody>
      </p:sp>
      <p:sp>
        <p:nvSpPr>
          <p:cNvPr id="330" name="Google Shape;330;p42"/>
          <p:cNvSpPr txBox="1"/>
          <p:nvPr/>
        </p:nvSpPr>
        <p:spPr>
          <a:xfrm>
            <a:off x="1134950" y="1301400"/>
            <a:ext cx="6235500" cy="36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500">
                <a:solidFill>
                  <a:srgbClr val="062858"/>
                </a:solidFill>
                <a:latin typeface="Twentieth Century"/>
                <a:ea typeface="Twentieth Century"/>
                <a:cs typeface="Twentieth Century"/>
                <a:sym typeface="Twentieth Century"/>
              </a:rPr>
              <a:t>Smart City pilot technologies: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Vacant lot monitoring – notifications/alerts only. No images relayed, all images processed at the pole and erased.</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Road temperature sensing – for ice detection</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Street flooding detection</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Creek level monitoring</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Vacant house smoke and temperature detection</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Vacant house motion sensors – notifications/alerts only</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Weather/AQ sensors – air temperature, dew point, relative humidity, CO, NO2, O3, PM10, PM2.5</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Trash can fullness sensors</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4" name="Shape 334"/>
        <p:cNvGrpSpPr/>
        <p:nvPr/>
      </p:nvGrpSpPr>
      <p:grpSpPr>
        <a:xfrm>
          <a:off x="0" y="0"/>
          <a:ext cx="0" cy="0"/>
          <a:chOff x="0" y="0"/>
          <a:chExt cx="0" cy="0"/>
        </a:xfrm>
      </p:grpSpPr>
      <p:sp>
        <p:nvSpPr>
          <p:cNvPr id="335" name="Google Shape;335;p43"/>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336" name="Google Shape;336;p43"/>
          <p:cNvSpPr txBox="1"/>
          <p:nvPr/>
        </p:nvSpPr>
        <p:spPr>
          <a:xfrm>
            <a:off x="851300" y="494475"/>
            <a:ext cx="901800" cy="78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2100">
                <a:solidFill>
                  <a:schemeClr val="dk1"/>
                </a:solidFill>
                <a:latin typeface="Twentieth Century"/>
                <a:ea typeface="Twentieth Century"/>
                <a:cs typeface="Twentieth Century"/>
                <a:sym typeface="Twentieth Century"/>
              </a:rPr>
              <a:t>Votes</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337" name="Google Shape;337;p43"/>
          <p:cNvGraphicFramePr/>
          <p:nvPr/>
        </p:nvGraphicFramePr>
        <p:xfrm>
          <a:off x="851300" y="1023955"/>
          <a:ext cx="3000000" cy="3000000"/>
        </p:xfrm>
        <a:graphic>
          <a:graphicData uri="http://schemas.openxmlformats.org/drawingml/2006/table">
            <a:tbl>
              <a:tblPr>
                <a:noFill/>
                <a:tableStyleId>{B7BE3F5E-4B88-45BA-87ED-3EB109B25583}</a:tableStyleId>
              </a:tblPr>
              <a:tblGrid>
                <a:gridCol w="2365025"/>
                <a:gridCol w="1015600"/>
                <a:gridCol w="1205750"/>
                <a:gridCol w="801100"/>
                <a:gridCol w="1092750"/>
                <a:gridCol w="923400"/>
              </a:tblGrid>
              <a:tr h="542800">
                <a:tc>
                  <a:txBody>
                    <a:bodyPr/>
                    <a:lstStyle/>
                    <a:p>
                      <a:pPr indent="0" lvl="0" marL="0" rtl="0" algn="ctr">
                        <a:spcBef>
                          <a:spcPts val="0"/>
                        </a:spcBef>
                        <a:spcAft>
                          <a:spcPts val="0"/>
                        </a:spcAft>
                        <a:buNone/>
                      </a:pPr>
                      <a:r>
                        <a:rPr lang="en" sz="1300"/>
                        <a:t>STWG Member</a:t>
                      </a:r>
                      <a:endParaRPr sz="1300"/>
                    </a:p>
                  </a:txBody>
                  <a:tcPr marT="91425" marB="91425" marR="91425" marL="91425" anchor="ctr"/>
                </a:tc>
                <a:tc>
                  <a:txBody>
                    <a:bodyPr/>
                    <a:lstStyle/>
                    <a:p>
                      <a:pPr indent="0" lvl="0" marL="0" rtl="0" algn="ctr">
                        <a:spcBef>
                          <a:spcPts val="0"/>
                        </a:spcBef>
                        <a:spcAft>
                          <a:spcPts val="0"/>
                        </a:spcAft>
                        <a:buNone/>
                      </a:pPr>
                      <a:r>
                        <a:rPr lang="en" sz="1300"/>
                        <a:t>Vote in Favor</a:t>
                      </a:r>
                      <a:endParaRPr sz="1300"/>
                    </a:p>
                  </a:txBody>
                  <a:tcPr marT="91425" marB="91425" marR="91425" marL="91425" anchor="ctr"/>
                </a:tc>
                <a:tc>
                  <a:txBody>
                    <a:bodyPr/>
                    <a:lstStyle/>
                    <a:p>
                      <a:pPr indent="0" lvl="0" marL="0" rtl="0" algn="ctr">
                        <a:spcBef>
                          <a:spcPts val="0"/>
                        </a:spcBef>
                        <a:spcAft>
                          <a:spcPts val="0"/>
                        </a:spcAft>
                        <a:buNone/>
                      </a:pPr>
                      <a:r>
                        <a:rPr lang="en" sz="1300"/>
                        <a:t>Vote in Favor w/Stipulations</a:t>
                      </a:r>
                      <a:endParaRPr sz="1300"/>
                    </a:p>
                  </a:txBody>
                  <a:tcPr marT="91425" marB="91425" marR="91425" marL="91425" anchor="ctr"/>
                </a:tc>
                <a:tc>
                  <a:txBody>
                    <a:bodyPr/>
                    <a:lstStyle/>
                    <a:p>
                      <a:pPr indent="0" lvl="0" marL="0" rtl="0" algn="ctr">
                        <a:spcBef>
                          <a:spcPts val="0"/>
                        </a:spcBef>
                        <a:spcAft>
                          <a:spcPts val="0"/>
                        </a:spcAft>
                        <a:buNone/>
                      </a:pPr>
                      <a:r>
                        <a:rPr lang="en" sz="1300"/>
                        <a:t>Vote Against</a:t>
                      </a:r>
                      <a:endParaRPr sz="1300"/>
                    </a:p>
                  </a:txBody>
                  <a:tcPr marT="91425" marB="91425" marR="91425" marL="91425" anchor="ctr"/>
                </a:tc>
                <a:tc>
                  <a:txBody>
                    <a:bodyPr/>
                    <a:lstStyle/>
                    <a:p>
                      <a:pPr indent="0" lvl="0" marL="0" rtl="0" algn="ctr">
                        <a:spcBef>
                          <a:spcPts val="0"/>
                        </a:spcBef>
                        <a:spcAft>
                          <a:spcPts val="0"/>
                        </a:spcAft>
                        <a:buNone/>
                      </a:pPr>
                      <a:r>
                        <a:rPr lang="en" sz="1300"/>
                        <a:t>Abstention</a:t>
                      </a:r>
                      <a:endParaRPr sz="1300"/>
                    </a:p>
                  </a:txBody>
                  <a:tcPr marT="91425" marB="91425" marR="91425" marL="91425" anchor="ctr"/>
                </a:tc>
                <a:tc>
                  <a:txBody>
                    <a:bodyPr/>
                    <a:lstStyle/>
                    <a:p>
                      <a:pPr indent="0" lvl="0" marL="0" rtl="0" algn="ctr">
                        <a:spcBef>
                          <a:spcPts val="0"/>
                        </a:spcBef>
                        <a:spcAft>
                          <a:spcPts val="0"/>
                        </a:spcAft>
                        <a:buNone/>
                      </a:pPr>
                      <a:r>
                        <a:rPr lang="en" sz="1300"/>
                        <a:t>Absence</a:t>
                      </a:r>
                      <a:endParaRPr sz="1300"/>
                    </a:p>
                  </a:txBody>
                  <a:tcPr marT="91425" marB="91425" marR="91425" marL="91425" anchor="ctr"/>
                </a:tc>
              </a:tr>
              <a:tr h="371375">
                <a:tc>
                  <a:txBody>
                    <a:bodyPr/>
                    <a:lstStyle/>
                    <a:p>
                      <a:pPr indent="0" lvl="0" marL="0" rtl="0" algn="l">
                        <a:spcBef>
                          <a:spcPts val="0"/>
                        </a:spcBef>
                        <a:spcAft>
                          <a:spcPts val="0"/>
                        </a:spcAft>
                        <a:buNone/>
                      </a:pPr>
                      <a:r>
                        <a:rPr lang="en" sz="1200"/>
                        <a:t>Kelsey May</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Sharon Owens</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Martha Grabowski</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Mark King</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Ken Stewart</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Chief Tim Gleeson</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Johannes Himmelreich</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Jen Tifft</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1st DC Richard Shoff</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1" name="Shape 341"/>
        <p:cNvGrpSpPr/>
        <p:nvPr/>
      </p:nvGrpSpPr>
      <p:grpSpPr>
        <a:xfrm>
          <a:off x="0" y="0"/>
          <a:ext cx="0" cy="0"/>
          <a:chOff x="0" y="0"/>
          <a:chExt cx="0" cy="0"/>
        </a:xfrm>
      </p:grpSpPr>
      <p:sp>
        <p:nvSpPr>
          <p:cNvPr id="342" name="Google Shape;342;p44"/>
          <p:cNvSpPr txBox="1"/>
          <p:nvPr>
            <p:ph type="title"/>
          </p:nvPr>
        </p:nvSpPr>
        <p:spPr>
          <a:xfrm>
            <a:off x="3288550" y="271275"/>
            <a:ext cx="5738400" cy="726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343" name="Google Shape;343;p44"/>
          <p:cNvSpPr txBox="1"/>
          <p:nvPr/>
        </p:nvSpPr>
        <p:spPr>
          <a:xfrm>
            <a:off x="851300" y="494475"/>
            <a:ext cx="901800" cy="78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2100">
                <a:solidFill>
                  <a:schemeClr val="dk1"/>
                </a:solidFill>
                <a:latin typeface="Twentieth Century"/>
                <a:ea typeface="Twentieth Century"/>
                <a:cs typeface="Twentieth Century"/>
                <a:sym typeface="Twentieth Century"/>
              </a:rPr>
              <a:t>Votes</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344" name="Google Shape;344;p44"/>
          <p:cNvGraphicFramePr/>
          <p:nvPr/>
        </p:nvGraphicFramePr>
        <p:xfrm>
          <a:off x="796450" y="997975"/>
          <a:ext cx="3000000" cy="3000000"/>
        </p:xfrm>
        <a:graphic>
          <a:graphicData uri="http://schemas.openxmlformats.org/drawingml/2006/table">
            <a:tbl>
              <a:tblPr>
                <a:noFill/>
                <a:tableStyleId>{B7BE3F5E-4B88-45BA-87ED-3EB109B25583}</a:tableStyleId>
              </a:tblPr>
              <a:tblGrid>
                <a:gridCol w="2501300"/>
                <a:gridCol w="748650"/>
                <a:gridCol w="1289300"/>
                <a:gridCol w="783275"/>
                <a:gridCol w="1068450"/>
                <a:gridCol w="902875"/>
              </a:tblGrid>
              <a:tr h="381000">
                <a:tc>
                  <a:txBody>
                    <a:bodyPr/>
                    <a:lstStyle/>
                    <a:p>
                      <a:pPr indent="0" lvl="0" marL="0" rtl="0" algn="ctr">
                        <a:spcBef>
                          <a:spcPts val="0"/>
                        </a:spcBef>
                        <a:spcAft>
                          <a:spcPts val="0"/>
                        </a:spcAft>
                        <a:buNone/>
                      </a:pPr>
                      <a:r>
                        <a:rPr lang="en" sz="1300"/>
                        <a:t>STWG Member</a:t>
                      </a:r>
                      <a:endParaRPr sz="13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t>Vote in Favor</a:t>
                      </a:r>
                      <a:endParaRPr sz="1300"/>
                    </a:p>
                  </a:txBody>
                  <a:tcPr marT="91425" marB="91425" marR="91425" marL="91425" anchor="ctr"/>
                </a:tc>
                <a:tc>
                  <a:txBody>
                    <a:bodyPr/>
                    <a:lstStyle/>
                    <a:p>
                      <a:pPr indent="0" lvl="0" marL="0" rtl="0" algn="ctr">
                        <a:spcBef>
                          <a:spcPts val="0"/>
                        </a:spcBef>
                        <a:spcAft>
                          <a:spcPts val="0"/>
                        </a:spcAft>
                        <a:buNone/>
                      </a:pPr>
                      <a:r>
                        <a:rPr lang="en" sz="1300"/>
                        <a:t>Vote in Favor w/Stipulations</a:t>
                      </a:r>
                      <a:endParaRPr sz="1300"/>
                    </a:p>
                  </a:txBody>
                  <a:tcPr marT="91425" marB="91425" marR="91425" marL="91425" anchor="ctr"/>
                </a:tc>
                <a:tc>
                  <a:txBody>
                    <a:bodyPr/>
                    <a:lstStyle/>
                    <a:p>
                      <a:pPr indent="0" lvl="0" marL="0" rtl="0" algn="ctr">
                        <a:spcBef>
                          <a:spcPts val="0"/>
                        </a:spcBef>
                        <a:spcAft>
                          <a:spcPts val="0"/>
                        </a:spcAft>
                        <a:buNone/>
                      </a:pPr>
                      <a:r>
                        <a:rPr lang="en" sz="1300"/>
                        <a:t>Vote Against</a:t>
                      </a:r>
                      <a:endParaRPr sz="1300"/>
                    </a:p>
                  </a:txBody>
                  <a:tcPr marT="91425" marB="91425" marR="91425" marL="91425" anchor="ctr"/>
                </a:tc>
                <a:tc>
                  <a:txBody>
                    <a:bodyPr/>
                    <a:lstStyle/>
                    <a:p>
                      <a:pPr indent="0" lvl="0" marL="0" rtl="0" algn="ctr">
                        <a:spcBef>
                          <a:spcPts val="0"/>
                        </a:spcBef>
                        <a:spcAft>
                          <a:spcPts val="0"/>
                        </a:spcAft>
                        <a:buNone/>
                      </a:pPr>
                      <a:r>
                        <a:rPr lang="en" sz="1300"/>
                        <a:t>Abstention</a:t>
                      </a:r>
                      <a:endParaRPr sz="1300"/>
                    </a:p>
                  </a:txBody>
                  <a:tcPr marT="91425" marB="91425" marR="91425" marL="91425" anchor="ctr"/>
                </a:tc>
                <a:tc>
                  <a:txBody>
                    <a:bodyPr/>
                    <a:lstStyle/>
                    <a:p>
                      <a:pPr indent="0" lvl="0" marL="0" rtl="0" algn="ctr">
                        <a:spcBef>
                          <a:spcPts val="0"/>
                        </a:spcBef>
                        <a:spcAft>
                          <a:spcPts val="0"/>
                        </a:spcAft>
                        <a:buNone/>
                      </a:pPr>
                      <a:r>
                        <a:rPr lang="en" sz="1300"/>
                        <a:t>Absence</a:t>
                      </a:r>
                      <a:endParaRPr sz="1300"/>
                    </a:p>
                  </a:txBody>
                  <a:tcPr marT="91425" marB="91425" marR="91425" marL="91425" anchor="ctr"/>
                </a:tc>
              </a:tr>
              <a:tr h="381000">
                <a:tc>
                  <a:txBody>
                    <a:bodyPr/>
                    <a:lstStyle/>
                    <a:p>
                      <a:pPr indent="0" lvl="0" marL="0" rtl="0" algn="l">
                        <a:spcBef>
                          <a:spcPts val="0"/>
                        </a:spcBef>
                        <a:spcAft>
                          <a:spcPts val="0"/>
                        </a:spcAft>
                        <a:buNone/>
                      </a:pPr>
                      <a:r>
                        <a:rPr lang="en" sz="1200"/>
                        <a:t>Daniel Schwarz</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Mujtaba Tirmizey</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Michelle Sczpanski</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Nico Diaz</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Jason Scharf</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8" name="Shape 348"/>
        <p:cNvGrpSpPr/>
        <p:nvPr/>
      </p:nvGrpSpPr>
      <p:grpSpPr>
        <a:xfrm>
          <a:off x="0" y="0"/>
          <a:ext cx="0" cy="0"/>
          <a:chOff x="0" y="0"/>
          <a:chExt cx="0" cy="0"/>
        </a:xfrm>
      </p:grpSpPr>
      <p:sp>
        <p:nvSpPr>
          <p:cNvPr id="349" name="Google Shape;349;p45"/>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latin typeface="Times"/>
                <a:ea typeface="Times"/>
                <a:cs typeface="Times"/>
                <a:sym typeface="Times"/>
              </a:rPr>
              <a:t>Membership Commitment Letter</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350" name="Google Shape;350;p45"/>
          <p:cNvSpPr txBox="1"/>
          <p:nvPr>
            <p:ph idx="1" type="body"/>
          </p:nvPr>
        </p:nvSpPr>
        <p:spPr>
          <a:xfrm>
            <a:off x="457200" y="1200150"/>
            <a:ext cx="8458200" cy="34140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 sz="1700"/>
              <a:t>Letter of Commitment:</a:t>
            </a:r>
            <a:endParaRPr b="1" sz="1700"/>
          </a:p>
          <a:p>
            <a:pPr indent="-336550" lvl="0" marL="457200" rtl="0" algn="l">
              <a:lnSpc>
                <a:spcPct val="115000"/>
              </a:lnSpc>
              <a:spcBef>
                <a:spcPts val="1400"/>
              </a:spcBef>
              <a:spcAft>
                <a:spcPts val="0"/>
              </a:spcAft>
              <a:buSzPts val="1700"/>
              <a:buFont typeface="Twentieth Century"/>
              <a:buChar char="●"/>
            </a:pPr>
            <a:r>
              <a:rPr lang="en" sz="1700"/>
              <a:t>We are still missing </a:t>
            </a:r>
            <a:r>
              <a:rPr b="1" lang="en" sz="1700" u="sng"/>
              <a:t>3 Members’</a:t>
            </a:r>
            <a:r>
              <a:rPr lang="en" sz="1700"/>
              <a:t> </a:t>
            </a:r>
            <a:r>
              <a:rPr lang="en" sz="1700"/>
              <a:t>2022 STWG Membership Commitment Letter</a:t>
            </a:r>
            <a:endParaRPr sz="1700"/>
          </a:p>
          <a:p>
            <a:pPr indent="-336550" lvl="1" marL="914400" rtl="0" algn="l">
              <a:lnSpc>
                <a:spcPct val="115000"/>
              </a:lnSpc>
              <a:spcBef>
                <a:spcPts val="0"/>
              </a:spcBef>
              <a:spcAft>
                <a:spcPts val="0"/>
              </a:spcAft>
              <a:buSzPts val="1700"/>
              <a:buChar char="○"/>
            </a:pPr>
            <a:r>
              <a:rPr lang="en" sz="1700"/>
              <a:t>If you have not done so, please complete this and email it back this week.</a:t>
            </a:r>
            <a:endParaRPr sz="1700"/>
          </a:p>
          <a:p>
            <a:pPr indent="-336550" lvl="1" marL="914400" rtl="0" algn="l">
              <a:lnSpc>
                <a:spcPct val="115000"/>
              </a:lnSpc>
              <a:spcBef>
                <a:spcPts val="0"/>
              </a:spcBef>
              <a:spcAft>
                <a:spcPts val="0"/>
              </a:spcAft>
              <a:buSzPts val="1700"/>
              <a:buChar char="○"/>
            </a:pPr>
            <a:r>
              <a:rPr lang="en" sz="1700"/>
              <a:t>Link to the PDF of this is </a:t>
            </a:r>
            <a:r>
              <a:rPr lang="en" sz="1700" u="sng">
                <a:solidFill>
                  <a:schemeClr val="hlink"/>
                </a:solidFill>
                <a:hlinkClick r:id="rId3"/>
              </a:rPr>
              <a:t>HERE</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Twentieth Century"/>
              <a:buChar char="●"/>
            </a:pPr>
            <a:r>
              <a:rPr b="1" lang="en" sz="1500">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Samsara</a:t>
            </a:r>
            <a:r>
              <a:rPr b="1" lang="en" sz="1500">
                <a:solidFill>
                  <a:srgbClr val="062858"/>
                </a:solidFill>
                <a:latin typeface="Twentieth Century"/>
                <a:ea typeface="Twentieth Century"/>
                <a:cs typeface="Twentieth Century"/>
                <a:sym typeface="Twentieth Century"/>
              </a:rPr>
              <a:t>:</a:t>
            </a:r>
            <a:r>
              <a:rPr lang="en" sz="1500">
                <a:solidFill>
                  <a:srgbClr val="062858"/>
                </a:solidFill>
                <a:latin typeface="Twentieth Century"/>
                <a:ea typeface="Twentieth Century"/>
                <a:cs typeface="Twentieth Century"/>
                <a:sym typeface="Twentieth Century"/>
              </a:rPr>
              <a:t> Fleet management </a:t>
            </a:r>
            <a:r>
              <a:rPr lang="en" sz="1500">
                <a:solidFill>
                  <a:srgbClr val="062858"/>
                </a:solidFill>
                <a:latin typeface="Twentieth Century"/>
                <a:ea typeface="Twentieth Century"/>
                <a:cs typeface="Twentieth Century"/>
                <a:sym typeface="Twentieth Century"/>
              </a:rPr>
              <a:t>technology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b="1" lang="en" sz="1500">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chemeClr val="accent1"/>
              </a:buClr>
              <a:buSzPts val="1500"/>
              <a:buFont typeface="Calibri"/>
              <a:buChar char="●"/>
            </a:pPr>
            <a:r>
              <a:rPr b="1" lang="en" sz="1500">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indent="0" lvl="0" marL="457200" rtl="0" algn="l">
              <a:spcBef>
                <a:spcPts val="0"/>
              </a:spcBef>
              <a:spcAft>
                <a:spcPts val="0"/>
              </a:spcAft>
              <a:buNone/>
            </a:pPr>
            <a:r>
              <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Cyclomedia</a:t>
            </a:r>
            <a:r>
              <a:rPr b="1" lang="en" sz="1500">
                <a:solidFill>
                  <a:srgbClr val="062858"/>
                </a:solidFill>
                <a:latin typeface="Twentieth Century"/>
                <a:ea typeface="Twentieth Century"/>
                <a:cs typeface="Twentieth Century"/>
                <a:sym typeface="Twentieth Century"/>
              </a:rPr>
              <a:t>:</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b="1" sz="1500">
              <a:solidFill>
                <a:srgbClr val="1F497D"/>
              </a:solidFill>
              <a:latin typeface="Twentieth Century"/>
              <a:ea typeface="Twentieth Century"/>
              <a:cs typeface="Twentieth Century"/>
              <a:sym typeface="Twentieth Century"/>
            </a:endParaRPr>
          </a:p>
          <a:p>
            <a:pPr indent="-323850" lvl="0" marL="457200" rtl="0" algn="l">
              <a:spcBef>
                <a:spcPts val="0"/>
              </a:spcBef>
              <a:spcAft>
                <a:spcPts val="0"/>
              </a:spcAft>
              <a:buClr>
                <a:srgbClr val="1F497D"/>
              </a:buClr>
              <a:buSzPts val="1500"/>
              <a:buFont typeface="Twentieth Century"/>
              <a:buChar char="●"/>
            </a:pPr>
            <a:r>
              <a:rPr b="1" lang="en" sz="1500">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indent="-323850" lvl="1" marL="914400" marR="0" rtl="0" algn="l">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indent="-323850" lvl="1" marL="914400" marR="0" rtl="0" algn="l">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47" name="Google Shape;147;p22"/>
          <p:cNvSpPr txBox="1"/>
          <p:nvPr>
            <p:ph idx="1" type="body"/>
          </p:nvPr>
        </p:nvSpPr>
        <p:spPr>
          <a:xfrm>
            <a:off x="555550" y="841325"/>
            <a:ext cx="3796800" cy="530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2100"/>
              <a:t>Internal Norms</a:t>
            </a:r>
            <a:endParaRPr sz="1700"/>
          </a:p>
          <a:p>
            <a:pPr indent="0" lvl="0" marL="0" rtl="0" algn="l">
              <a:spcBef>
                <a:spcPts val="360"/>
              </a:spcBef>
              <a:spcAft>
                <a:spcPts val="0"/>
              </a:spcAft>
              <a:buNone/>
            </a:pPr>
            <a:r>
              <a:t/>
            </a:r>
            <a:endParaRPr sz="1700"/>
          </a:p>
        </p:txBody>
      </p:sp>
      <p:sp>
        <p:nvSpPr>
          <p:cNvPr id="148" name="Google Shape;148;p22"/>
          <p:cNvSpPr txBox="1"/>
          <p:nvPr>
            <p:ph idx="1" type="body"/>
          </p:nvPr>
        </p:nvSpPr>
        <p:spPr>
          <a:xfrm>
            <a:off x="960500" y="4658225"/>
            <a:ext cx="5361900" cy="485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100" u="sng">
                <a:solidFill>
                  <a:schemeClr val="hlink"/>
                </a:solidFill>
                <a:hlinkClick r:id="rId3"/>
              </a:rPr>
              <a:t>View Attendance and Guest Norms</a:t>
            </a:r>
            <a:endParaRPr sz="1700"/>
          </a:p>
          <a:p>
            <a:pPr indent="0" lvl="0" marL="0" rtl="0" algn="l">
              <a:spcBef>
                <a:spcPts val="360"/>
              </a:spcBef>
              <a:spcAft>
                <a:spcPts val="0"/>
              </a:spcAft>
              <a:buNone/>
            </a:pPr>
            <a:r>
              <a:t/>
            </a:r>
            <a:endParaRPr sz="1700"/>
          </a:p>
        </p:txBody>
      </p:sp>
      <p:sp>
        <p:nvSpPr>
          <p:cNvPr id="149" name="Google Shape;149;p22"/>
          <p:cNvSpPr txBox="1"/>
          <p:nvPr/>
        </p:nvSpPr>
        <p:spPr>
          <a:xfrm>
            <a:off x="457200" y="1371725"/>
            <a:ext cx="8686800" cy="32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External Participants:</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Documentation for Community Review: </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Letter of Commitment:</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indent="0" lvl="0" marL="0" rtl="0" algn="l">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62858"/>
                </a:solidFill>
                <a:latin typeface="Calibri"/>
                <a:ea typeface="Calibri"/>
                <a:cs typeface="Calibri"/>
                <a:sym typeface="Calibri"/>
              </a:rPr>
              <a:t>Service Level Agreements (SLAs)</a:t>
            </a:r>
            <a:endParaRPr b="1" sz="2300">
              <a:solidFill>
                <a:srgbClr val="062858"/>
              </a:solidFill>
              <a:latin typeface="Calibri"/>
              <a:ea typeface="Calibri"/>
              <a:cs typeface="Calibri"/>
              <a:sym typeface="Calibri"/>
            </a:endParaRPr>
          </a:p>
          <a:p>
            <a:pPr indent="0" lvl="0" marL="0" rtl="0" algn="l">
              <a:spcBef>
                <a:spcPts val="0"/>
              </a:spcBef>
              <a:spcAft>
                <a:spcPts val="0"/>
              </a:spcAft>
              <a:buNone/>
            </a:pPr>
            <a:r>
              <a:t/>
            </a:r>
            <a:endParaRPr sz="1500">
              <a:solidFill>
                <a:srgbClr val="062858"/>
              </a:solidFill>
              <a:latin typeface="Calibri"/>
              <a:ea typeface="Calibri"/>
              <a:cs typeface="Calibri"/>
              <a:sym typeface="Calibri"/>
            </a:endParaRPr>
          </a:p>
        </p:txBody>
      </p:sp>
      <p:sp>
        <p:nvSpPr>
          <p:cNvPr id="156" name="Google Shape;156;p23"/>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txBox="1"/>
          <p:nvPr/>
        </p:nvSpPr>
        <p:spPr>
          <a:xfrm>
            <a:off x="688175" y="17781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Initial submission to determination of surveillance </a:t>
            </a:r>
            <a:endParaRPr>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txBox="1"/>
          <p:nvPr/>
        </p:nvSpPr>
        <p:spPr>
          <a:xfrm>
            <a:off x="276500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Short duration meeting to vote on technology exemptions</a:t>
            </a:r>
            <a:endParaRPr>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txBox="1"/>
          <p:nvPr/>
        </p:nvSpPr>
        <p:spPr>
          <a:xfrm>
            <a:off x="4841825"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Public comment period:</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Issuance of press release </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Council meeting</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 For now public input will be received via a Google Form and in the future will be on the new website.</a:t>
            </a:r>
            <a:endParaRPr>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txBox="1"/>
          <p:nvPr/>
        </p:nvSpPr>
        <p:spPr>
          <a:xfrm>
            <a:off x="697985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Submission of finalized form (by dept.) to time of recommendation. </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Group will individually research; departments will get follow-up questions; group to vote yes/no;  and submit recommendation.</a:t>
            </a:r>
            <a:endParaRPr>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2"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fmla="val 1140" name="adj1"/>
              <a:gd fmla="val 57386"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p:nvPr/>
        </p:nvSpPr>
        <p:spPr>
          <a:xfrm>
            <a:off x="6033450" y="1057950"/>
            <a:ext cx="2993100" cy="2505000"/>
          </a:xfrm>
          <a:prstGeom prst="wedgeRectCallout">
            <a:avLst>
              <a:gd fmla="val -24197" name="adj1"/>
              <a:gd fmla="val 58021"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a:off x="3036604" y="1060449"/>
            <a:ext cx="2897700" cy="2505000"/>
          </a:xfrm>
          <a:prstGeom prst="wedgeRectCallout">
            <a:avLst>
              <a:gd fmla="val 1261" name="adj1"/>
              <a:gd fmla="val 57813" name="adj2"/>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6" name="Google Shape;176;p24"/>
          <p:cNvCxnSpPr/>
          <p:nvPr/>
        </p:nvCxnSpPr>
        <p:spPr>
          <a:xfrm>
            <a:off x="7151750" y="4040775"/>
            <a:ext cx="1998600" cy="0"/>
          </a:xfrm>
          <a:prstGeom prst="straightConnector1">
            <a:avLst/>
          </a:prstGeom>
          <a:noFill/>
          <a:ln cap="flat" cmpd="sng" w="38100">
            <a:solidFill>
              <a:srgbClr val="053259"/>
            </a:solidFill>
            <a:prstDash val="dash"/>
            <a:round/>
            <a:headEnd len="med" w="med" type="none"/>
            <a:tailEnd len="med" w="med" type="none"/>
          </a:ln>
        </p:spPr>
      </p:cxnSp>
      <p:cxnSp>
        <p:nvCxnSpPr>
          <p:cNvPr id="177" name="Google Shape;177;p24"/>
          <p:cNvCxnSpPr>
            <a:endCxn id="178" idx="6"/>
          </p:cNvCxnSpPr>
          <p:nvPr/>
        </p:nvCxnSpPr>
        <p:spPr>
          <a:xfrm>
            <a:off x="-7425" y="4028475"/>
            <a:ext cx="7066500" cy="12300"/>
          </a:xfrm>
          <a:prstGeom prst="straightConnector1">
            <a:avLst/>
          </a:prstGeom>
          <a:noFill/>
          <a:ln cap="flat" cmpd="sng" w="38100">
            <a:solidFill>
              <a:srgbClr val="053259"/>
            </a:solidFill>
            <a:prstDash val="solid"/>
            <a:round/>
            <a:headEnd len="med" w="med" type="none"/>
            <a:tailEnd len="med" w="med" type="none"/>
          </a:ln>
        </p:spPr>
      </p:cxnSp>
      <p:sp>
        <p:nvSpPr>
          <p:cNvPr id="179" name="Google Shape;179;p24"/>
          <p:cNvSpPr/>
          <p:nvPr/>
        </p:nvSpPr>
        <p:spPr>
          <a:xfrm>
            <a:off x="1235025" y="3786375"/>
            <a:ext cx="508800" cy="508800"/>
          </a:xfrm>
          <a:prstGeom prst="ellipse">
            <a:avLst/>
          </a:prstGeom>
          <a:solidFill>
            <a:schemeClr val="accent5"/>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p:nvPr/>
        </p:nvSpPr>
        <p:spPr>
          <a:xfrm>
            <a:off x="4045050" y="3786375"/>
            <a:ext cx="508800" cy="508800"/>
          </a:xfrm>
          <a:prstGeom prst="ellipse">
            <a:avLst/>
          </a:prstGeom>
          <a:solidFill>
            <a:schemeClr val="accent6"/>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6550275" y="3786375"/>
            <a:ext cx="508800" cy="508800"/>
          </a:xfrm>
          <a:prstGeom prst="ellipse">
            <a:avLst/>
          </a:prstGeom>
          <a:solidFill>
            <a:schemeClr val="accent1"/>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txBox="1"/>
          <p:nvPr/>
        </p:nvSpPr>
        <p:spPr>
          <a:xfrm>
            <a:off x="899325" y="4332775"/>
            <a:ext cx="1180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Short Term</a:t>
            </a:r>
            <a:endParaRPr sz="1100">
              <a:solidFill>
                <a:srgbClr val="434343"/>
              </a:solidFill>
              <a:latin typeface="Nunito"/>
              <a:ea typeface="Nunito"/>
              <a:cs typeface="Nunito"/>
              <a:sym typeface="Nunito"/>
            </a:endParaRPr>
          </a:p>
          <a:p>
            <a:pPr indent="0" lvl="0" marL="0" rtl="0" algn="ctr">
              <a:spcBef>
                <a:spcPts val="0"/>
              </a:spcBef>
              <a:spcAft>
                <a:spcPts val="0"/>
              </a:spcAft>
              <a:buNone/>
            </a:pPr>
            <a:r>
              <a:rPr lang="en" sz="1100">
                <a:solidFill>
                  <a:srgbClr val="434343"/>
                </a:solidFill>
                <a:latin typeface="Nunito"/>
                <a:ea typeface="Nunito"/>
                <a:cs typeface="Nunito"/>
                <a:sym typeface="Nunito"/>
              </a:rPr>
              <a:t>(April - June)</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53259"/>
                </a:solidFill>
                <a:latin typeface="Nunito"/>
                <a:ea typeface="Nunito"/>
                <a:cs typeface="Nunito"/>
                <a:sym typeface="Nunito"/>
              </a:rPr>
              <a:t>Update STWG </a:t>
            </a:r>
            <a:r>
              <a:rPr b="1" lang="en">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indent="-317500" lvl="0" marL="457200" rtl="0" algn="ctr">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indent="-317500" lvl="0" marL="457200" rtl="0" algn="ctr">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indent="0" lvl="0" marL="0" rtl="0" algn="ctr">
              <a:spcBef>
                <a:spcPts val="1000"/>
              </a:spcBef>
              <a:spcAft>
                <a:spcPts val="0"/>
              </a:spcAft>
              <a:buNone/>
            </a:pPr>
            <a:r>
              <a:rPr lang="en">
                <a:solidFill>
                  <a:srgbClr val="053259"/>
                </a:solidFill>
                <a:latin typeface="Nunito"/>
                <a:ea typeface="Nunito"/>
                <a:cs typeface="Nunito"/>
                <a:sym typeface="Nunito"/>
              </a:rPr>
              <a:t>Connect with other </a:t>
            </a:r>
            <a:r>
              <a:rPr b="1" lang="en">
                <a:solidFill>
                  <a:schemeClr val="accent5"/>
                </a:solidFill>
                <a:latin typeface="Nunito"/>
                <a:ea typeface="Nunito"/>
                <a:cs typeface="Nunito"/>
                <a:sym typeface="Nunito"/>
              </a:rPr>
              <a:t>cities d</a:t>
            </a:r>
            <a:r>
              <a:rPr b="1" lang="en">
                <a:solidFill>
                  <a:schemeClr val="accent5"/>
                </a:solidFill>
                <a:latin typeface="Nunito"/>
                <a:ea typeface="Nunito"/>
                <a:cs typeface="Nunito"/>
                <a:sym typeface="Nunito"/>
              </a:rPr>
              <a:t>oing surv. tech work</a:t>
            </a:r>
            <a:endParaRPr b="1">
              <a:solidFill>
                <a:schemeClr val="accent5"/>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indent="0" lvl="0" marL="0" rtl="0" algn="ctr">
              <a:spcBef>
                <a:spcPts val="0"/>
              </a:spcBef>
              <a:spcAft>
                <a:spcPts val="0"/>
              </a:spcAft>
              <a:buNone/>
            </a:pPr>
            <a:r>
              <a:rPr lang="en" sz="1100">
                <a:solidFill>
                  <a:srgbClr val="434343"/>
                </a:solidFill>
                <a:latin typeface="Nunito"/>
                <a:ea typeface="Nunito"/>
                <a:cs typeface="Nunito"/>
                <a:sym typeface="Nunito"/>
              </a:rPr>
              <a:t>(October - December)</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indent="0" lvl="0" marL="0" rtl="0" algn="ctr">
              <a:spcBef>
                <a:spcPts val="0"/>
              </a:spcBef>
              <a:spcAft>
                <a:spcPts val="0"/>
              </a:spcAft>
              <a:buNone/>
            </a:pPr>
            <a:r>
              <a:rPr lang="en" sz="1100">
                <a:solidFill>
                  <a:srgbClr val="434343"/>
                </a:solidFill>
                <a:latin typeface="Nunito"/>
                <a:ea typeface="Nunito"/>
                <a:cs typeface="Nunito"/>
                <a:sym typeface="Nunito"/>
              </a:rPr>
              <a:t>(July - September)</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53259"/>
                </a:solidFill>
                <a:latin typeface="Nunito"/>
                <a:ea typeface="Nunito"/>
                <a:cs typeface="Nunito"/>
                <a:sym typeface="Nunito"/>
              </a:rPr>
              <a:t>Revamp our approach to </a:t>
            </a:r>
            <a:r>
              <a:rPr b="1" lang="en">
                <a:solidFill>
                  <a:schemeClr val="accent6"/>
                </a:solidFill>
                <a:latin typeface="Nunito"/>
                <a:ea typeface="Nunito"/>
                <a:cs typeface="Nunito"/>
                <a:sym typeface="Nunito"/>
              </a:rPr>
              <a:t>c</a:t>
            </a:r>
            <a:r>
              <a:rPr b="1" lang="en">
                <a:solidFill>
                  <a:schemeClr val="accent6"/>
                </a:solidFill>
                <a:latin typeface="Nunito"/>
                <a:ea typeface="Nunito"/>
                <a:cs typeface="Nunito"/>
                <a:sym typeface="Nunito"/>
              </a:rPr>
              <a:t>ommunity engagement</a:t>
            </a:r>
            <a:endParaRPr b="1">
              <a:solidFill>
                <a:schemeClr val="accent6"/>
              </a:solidFill>
              <a:latin typeface="Nunito"/>
              <a:ea typeface="Nunito"/>
              <a:cs typeface="Nunito"/>
              <a:sym typeface="Nunito"/>
            </a:endParaRPr>
          </a:p>
          <a:p>
            <a:pPr indent="0" lvl="0" marL="0" rtl="0" algn="ctr">
              <a:spcBef>
                <a:spcPts val="1000"/>
              </a:spcBef>
              <a:spcAft>
                <a:spcPts val="0"/>
              </a:spcAft>
              <a:buNone/>
            </a:pPr>
            <a:r>
              <a:rPr lang="en">
                <a:solidFill>
                  <a:srgbClr val="053259"/>
                </a:solidFill>
                <a:latin typeface="Nunito"/>
                <a:ea typeface="Nunito"/>
                <a:cs typeface="Nunito"/>
                <a:sym typeface="Nunito"/>
              </a:rPr>
              <a:t>Complete Citywide </a:t>
            </a:r>
            <a:r>
              <a:rPr b="1" lang="en">
                <a:solidFill>
                  <a:schemeClr val="accent6"/>
                </a:solidFill>
                <a:latin typeface="Nunito"/>
                <a:ea typeface="Nunito"/>
                <a:cs typeface="Nunito"/>
                <a:sym typeface="Nunito"/>
              </a:rPr>
              <a:t>d</a:t>
            </a:r>
            <a:r>
              <a:rPr b="1" lang="en">
                <a:solidFill>
                  <a:schemeClr val="accent6"/>
                </a:solidFill>
                <a:latin typeface="Nunito"/>
                <a:ea typeface="Nunito"/>
                <a:cs typeface="Nunito"/>
                <a:sym typeface="Nunito"/>
              </a:rPr>
              <a:t>epartmental training</a:t>
            </a:r>
            <a:endParaRPr b="1">
              <a:solidFill>
                <a:schemeClr val="accent6"/>
              </a:solidFill>
              <a:latin typeface="Nunito"/>
              <a:ea typeface="Nunito"/>
              <a:cs typeface="Nunito"/>
              <a:sym typeface="Nunito"/>
            </a:endParaRPr>
          </a:p>
          <a:p>
            <a:pPr indent="-317500" lvl="0" marL="457200" rtl="0" algn="ctr">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b="1" lang="en">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indent="0" lvl="0" marL="0" rtl="0" algn="ctr">
              <a:spcBef>
                <a:spcPts val="1000"/>
              </a:spcBef>
              <a:spcAft>
                <a:spcPts val="0"/>
              </a:spcAft>
              <a:buNone/>
            </a:pPr>
            <a:r>
              <a:rPr lang="en">
                <a:solidFill>
                  <a:srgbClr val="053259"/>
                </a:solidFill>
                <a:latin typeface="Nunito"/>
                <a:ea typeface="Nunito"/>
                <a:cs typeface="Nunito"/>
                <a:sym typeface="Nunito"/>
              </a:rPr>
              <a:t>Release an </a:t>
            </a:r>
            <a:r>
              <a:rPr b="1" lang="en">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indent="-317500" lvl="0" marL="457200" rtl="0" algn="ctr">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p:nvPr>
            <p:ph type="title"/>
          </p:nvPr>
        </p:nvSpPr>
        <p:spPr>
          <a:xfrm>
            <a:off x="228600" y="262725"/>
            <a:ext cx="84585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fmla="val -8095" name="adj1"/>
              <a:gd fmla="val 63526" name="adj2"/>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25"/>
          <p:cNvCxnSpPr>
            <a:stCxn id="194" idx="6"/>
          </p:cNvCxnSpPr>
          <p:nvPr/>
        </p:nvCxnSpPr>
        <p:spPr>
          <a:xfrm>
            <a:off x="4826400" y="4031625"/>
            <a:ext cx="7591800" cy="6300"/>
          </a:xfrm>
          <a:prstGeom prst="straightConnector1">
            <a:avLst/>
          </a:prstGeom>
          <a:noFill/>
          <a:ln cap="flat" cmpd="sng" w="38100">
            <a:solidFill>
              <a:srgbClr val="053259"/>
            </a:solidFill>
            <a:prstDash val="dash"/>
            <a:round/>
            <a:headEnd len="med" w="med" type="none"/>
            <a:tailEnd len="med" w="med" type="none"/>
          </a:ln>
        </p:spPr>
      </p:cxnSp>
      <p:cxnSp>
        <p:nvCxnSpPr>
          <p:cNvPr id="195" name="Google Shape;195;p25"/>
          <p:cNvCxnSpPr>
            <a:endCxn id="194" idx="6"/>
          </p:cNvCxnSpPr>
          <p:nvPr/>
        </p:nvCxnSpPr>
        <p:spPr>
          <a:xfrm>
            <a:off x="-2240100" y="4019325"/>
            <a:ext cx="7066500" cy="12300"/>
          </a:xfrm>
          <a:prstGeom prst="straightConnector1">
            <a:avLst/>
          </a:prstGeom>
          <a:noFill/>
          <a:ln cap="flat" cmpd="sng" w="38100">
            <a:solidFill>
              <a:srgbClr val="053259"/>
            </a:solidFill>
            <a:prstDash val="solid"/>
            <a:round/>
            <a:headEnd len="med" w="med" type="none"/>
            <a:tailEnd len="med" w="med" type="none"/>
          </a:ln>
        </p:spPr>
      </p:cxnSp>
      <p:sp>
        <p:nvSpPr>
          <p:cNvPr id="194" name="Google Shape;194;p25"/>
          <p:cNvSpPr/>
          <p:nvPr/>
        </p:nvSpPr>
        <p:spPr>
          <a:xfrm>
            <a:off x="4317600" y="3777225"/>
            <a:ext cx="508800" cy="508800"/>
          </a:xfrm>
          <a:prstGeom prst="ellipse">
            <a:avLst/>
          </a:prstGeom>
          <a:solidFill>
            <a:schemeClr val="accent2"/>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txBox="1"/>
          <p:nvPr/>
        </p:nvSpPr>
        <p:spPr>
          <a:xfrm>
            <a:off x="3771250" y="4413275"/>
            <a:ext cx="234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solidFill>
                  <a:srgbClr val="053259"/>
                </a:solidFill>
                <a:latin typeface="Nunito"/>
                <a:ea typeface="Nunito"/>
                <a:cs typeface="Nunito"/>
                <a:sym typeface="Nunito"/>
              </a:rPr>
              <a:t>Begin process of trying to transfer STWG to a </a:t>
            </a:r>
            <a:r>
              <a:rPr b="1" lang="en">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indent="0" lvl="0" marL="457200" rtl="0" algn="l">
              <a:spcBef>
                <a:spcPts val="1000"/>
              </a:spcBef>
              <a:spcAft>
                <a:spcPts val="0"/>
              </a:spcAft>
              <a:buNone/>
            </a:pPr>
            <a:r>
              <a:rPr lang="en">
                <a:solidFill>
                  <a:srgbClr val="053259"/>
                </a:solidFill>
                <a:latin typeface="Nunito"/>
                <a:ea typeface="Nunito"/>
                <a:cs typeface="Nunito"/>
                <a:sym typeface="Nunito"/>
              </a:rPr>
              <a:t>Determine Member’s </a:t>
            </a:r>
            <a:r>
              <a:rPr b="1" lang="en">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198" name="Google Shape;198;p25"/>
          <p:cNvSpPr txBox="1"/>
          <p:nvPr>
            <p:ph type="title"/>
          </p:nvPr>
        </p:nvSpPr>
        <p:spPr>
          <a:xfrm>
            <a:off x="426375" y="262725"/>
            <a:ext cx="82605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