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p:regular r:id="rId31"/>
      <p:bold r:id="rId32"/>
      <p:italic r:id="rId33"/>
      <p:boldItalic r:id="rId34"/>
    </p:embeddedFont>
    <p:embeddedFont>
      <p:font typeface="Nunito"/>
      <p:regular r:id="rId35"/>
      <p:bold r:id="rId36"/>
      <p:italic r:id="rId37"/>
      <p:boldItalic r:id="rId38"/>
    </p:embeddedFont>
    <p:embeddedFont>
      <p:font typeface="Poppins"/>
      <p:regular r:id="rId39"/>
      <p:bold r:id="rId40"/>
      <p:italic r:id="rId41"/>
      <p:boldItalic r:id="rId42"/>
    </p:embeddedFont>
    <p:embeddedFont>
      <p:font typeface="Libre Baskerville"/>
      <p:regular r:id="rId43"/>
      <p:bold r:id="rId44"/>
      <p: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C34825-9F90-4FD6-99E6-5336C9D42A30}">
  <a:tblStyle styleId="{F0C34825-9F90-4FD6-99E6-5336C9D42A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3" orient="horz"/>
        <p:guide pos="144"/>
        <p:guide pos="5616"/>
        <p:guide pos="28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20" Type="http://schemas.openxmlformats.org/officeDocument/2006/relationships/slide" Target="slides/slide14.xml"/><Relationship Id="rId42" Type="http://schemas.openxmlformats.org/officeDocument/2006/relationships/font" Target="fonts/Poppins-boldItalic.fntdata"/><Relationship Id="rId41" Type="http://schemas.openxmlformats.org/officeDocument/2006/relationships/font" Target="fonts/Poppins-italic.fntdata"/><Relationship Id="rId22" Type="http://schemas.openxmlformats.org/officeDocument/2006/relationships/slide" Target="slides/slide16.xml"/><Relationship Id="rId44" Type="http://schemas.openxmlformats.org/officeDocument/2006/relationships/font" Target="fonts/LibreBaskerville-bold.fntdata"/><Relationship Id="rId21" Type="http://schemas.openxmlformats.org/officeDocument/2006/relationships/slide" Target="slides/slide15.xml"/><Relationship Id="rId43" Type="http://schemas.openxmlformats.org/officeDocument/2006/relationships/font" Target="fonts/LibreBaskerville-regular.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LibreBaskervill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Nunito-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Nunito-italic.fntdata"/><Relationship Id="rId14" Type="http://schemas.openxmlformats.org/officeDocument/2006/relationships/slide" Target="slides/slide8.xml"/><Relationship Id="rId36" Type="http://schemas.openxmlformats.org/officeDocument/2006/relationships/font" Target="fonts/Nunito-bold.fntdata"/><Relationship Id="rId17" Type="http://schemas.openxmlformats.org/officeDocument/2006/relationships/slide" Target="slides/slide11.xml"/><Relationship Id="rId39" Type="http://schemas.openxmlformats.org/officeDocument/2006/relationships/font" Target="fonts/Poppins-regular.fntdata"/><Relationship Id="rId16" Type="http://schemas.openxmlformats.org/officeDocument/2006/relationships/slide" Target="slides/slide10.xml"/><Relationship Id="rId38" Type="http://schemas.openxmlformats.org/officeDocument/2006/relationships/font" Target="fonts/Nuni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c11150254_3_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07" name="Google Shape;107;g7c11150254_3_89: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7592578d4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1" name="Google Shape;201;g137592578d4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8c201f096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8" name="Google Shape;208;g148c201f096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48c201f096_0_1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4" name="Google Shape;214;g148c201f096_0_1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48c201f096_0_23: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0" name="Google Shape;220;g148c201f096_0_23: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48c201f096_0_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6" name="Google Shape;226;g148c201f096_0_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fe5db85010_1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fe5db85010_1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37592578d4_0_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53" name="Google Shape;253;g137592578d4_0_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37592578d4_0_11: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59" name="Google Shape;259;g137592578d4_0_1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8eb1c9761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65" name="Google Shape;265;g98eb1c9761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31345daa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31345daa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6810c52c3_0_3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13" name="Google Shape;113;g86810c52c3_0_3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9277ffae0_0_1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80" name="Google Shape;280;g129277ffae0_0_1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9277ffae0_0_1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88" name="Google Shape;288;g129277ffae0_0_1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2555230c4_0_11: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96" name="Google Shape;296;g122555230c4_0_1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2555230c4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03" name="Google Shape;303;g122555230c4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2e80e269b8_1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10" name="Google Shape;310;g12e80e269b8_1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221b901c8_0_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0" name="Google Shape;120;ge221b901c8_0_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d41b7129d_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8" name="Google Shape;128;gfd41b7129d_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9277ffae0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36" name="Google Shape;136;g129277ffae0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2555230c4_0_3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4" name="Google Shape;144;g122555230c4_0_38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bab3d7879_0_3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2" name="Google Shape;152;gdbab3d7879_0_3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9277ffae0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9277ffae0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9277ffae0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9277ffae0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5" name="Google Shape;75;p11"/>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5503664" y="1411486"/>
            <a:ext cx="430887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rot="5400000">
            <a:off x="1312664" y="-569714"/>
            <a:ext cx="4308872"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3"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94"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txBox="1"/>
          <p:nvPr>
            <p:ph type="title"/>
          </p:nvPr>
        </p:nvSpPr>
        <p:spPr>
          <a:xfrm>
            <a:off x="819150" y="845600"/>
            <a:ext cx="7505700" cy="954600"/>
          </a:xfrm>
          <a:prstGeom prst="rect">
            <a:avLst/>
          </a:prstGeom>
        </p:spPr>
        <p:txBody>
          <a:bodyPr anchorCtr="0" anchor="ctr" bIns="45700" lIns="91425" spcFirstLastPara="1" rIns="91425" wrap="square" tIns="4570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9" name="Google Shape;99;p15"/>
          <p:cNvSpPr txBox="1"/>
          <p:nvPr>
            <p:ph idx="1" type="body"/>
          </p:nvPr>
        </p:nvSpPr>
        <p:spPr>
          <a:xfrm>
            <a:off x="819150" y="1990725"/>
            <a:ext cx="7505700" cy="2448000"/>
          </a:xfrm>
          <a:prstGeom prst="rect">
            <a:avLst/>
          </a:prstGeom>
        </p:spPr>
        <p:txBody>
          <a:bodyPr anchorCtr="0" anchor="t" bIns="45700" lIns="91425" spcFirstLastPara="1" rIns="91425" wrap="square" tIns="45700">
            <a:noAutofit/>
          </a:bodyPr>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0" name="Google Shape;100;p15"/>
          <p:cNvSpPr txBox="1"/>
          <p:nvPr>
            <p:ph idx="12" type="sldNum"/>
          </p:nvPr>
        </p:nvSpPr>
        <p:spPr>
          <a:xfrm>
            <a:off x="8390734" y="4543668"/>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555600"/>
            <a:ext cx="2808000" cy="755700"/>
          </a:xfrm>
          <a:prstGeom prst="rect">
            <a:avLst/>
          </a:prstGeom>
        </p:spPr>
        <p:txBody>
          <a:bodyPr anchorCtr="0" anchor="b" bIns="45700" lIns="91425" spcFirstLastPara="1" rIns="91425" wrap="square" tIns="457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6"/>
          <p:cNvSpPr txBox="1"/>
          <p:nvPr>
            <p:ph idx="1" type="body"/>
          </p:nvPr>
        </p:nvSpPr>
        <p:spPr>
          <a:xfrm>
            <a:off x="311700" y="1389600"/>
            <a:ext cx="2808000" cy="3179400"/>
          </a:xfrm>
          <a:prstGeom prst="rect">
            <a:avLst/>
          </a:prstGeom>
        </p:spPr>
        <p:txBody>
          <a:bodyPr anchorCtr="0" anchor="t" bIns="45700" lIns="91425" spcFirstLastPara="1" rIns="91425" wrap="square" tIns="45700">
            <a:noAutofit/>
          </a:bodyPr>
          <a:lstStyle>
            <a:lvl1pPr indent="-304800" lvl="0" marL="457200" rtl="0">
              <a:spcBef>
                <a:spcPts val="640"/>
              </a:spcBef>
              <a:spcAft>
                <a:spcPts val="0"/>
              </a:spcAft>
              <a:buSzPts val="1200"/>
              <a:buChar char="•"/>
              <a:defRPr sz="1200"/>
            </a:lvl1pPr>
            <a:lvl2pPr indent="-304800" lvl="1" marL="914400" rtl="0">
              <a:spcBef>
                <a:spcPts val="560"/>
              </a:spcBef>
              <a:spcAft>
                <a:spcPts val="0"/>
              </a:spcAft>
              <a:buSzPts val="1200"/>
              <a:buChar char="–"/>
              <a:defRPr sz="1200"/>
            </a:lvl2pPr>
            <a:lvl3pPr indent="-304800" lvl="2" marL="1371600" rtl="0">
              <a:spcBef>
                <a:spcPts val="48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04" name="Google Shape;104;p1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lvl1pPr lvl="0">
              <a:spcBef>
                <a:spcPts val="0"/>
              </a:spcBef>
              <a:spcAft>
                <a:spcPts val="0"/>
              </a:spcAft>
              <a:buClr>
                <a:schemeClr val="dk1"/>
              </a:buClr>
              <a:buSzPts val="4000"/>
              <a:buFont typeface="Times New Roman"/>
              <a:buNone/>
              <a:defRPr b="1" sz="2400">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3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6"/>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 name="Google Shape;37;p6"/>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 name="Google Shape;38;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45" name="Google Shape;45;p7"/>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46" name="Google Shape;46;p7"/>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8"/>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3600"/>
              <a:buFont typeface="Times New Roman"/>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3" name="Google Shape;53;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9"/>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9"/>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10"/>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Times New Roman"/>
              <a:buNone/>
              <a:defRPr b="0" i="0" sz="4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wentieth Century"/>
                <a:ea typeface="Twentieth Century"/>
                <a:cs typeface="Twentieth Century"/>
                <a:sym typeface="Twentieth Century"/>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wentieth Century"/>
                <a:ea typeface="Twentieth Century"/>
                <a:cs typeface="Twentieth Century"/>
                <a:sym typeface="Twentieth Century"/>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wentieth Century"/>
                <a:ea typeface="Twentieth Century"/>
                <a:cs typeface="Twentieth Century"/>
                <a:sym typeface="Twentieth Century"/>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062858"/>
                </a:solidFill>
                <a:latin typeface="Poppins"/>
                <a:ea typeface="Poppins"/>
                <a:cs typeface="Poppins"/>
                <a:sym typeface="Poppins"/>
              </a:defRPr>
            </a:lvl1pPr>
            <a:lvl2pPr indent="0" lvl="1" marL="0" marR="0" rtl="0" algn="r">
              <a:spcBef>
                <a:spcPts val="0"/>
              </a:spcBef>
              <a:buNone/>
              <a:defRPr b="0" i="0" sz="800" u="none" cap="none" strike="noStrike">
                <a:solidFill>
                  <a:srgbClr val="062858"/>
                </a:solidFill>
                <a:latin typeface="Poppins"/>
                <a:ea typeface="Poppins"/>
                <a:cs typeface="Poppins"/>
                <a:sym typeface="Poppins"/>
              </a:defRPr>
            </a:lvl2pPr>
            <a:lvl3pPr indent="0" lvl="2" marL="0" marR="0" rtl="0" algn="r">
              <a:spcBef>
                <a:spcPts val="0"/>
              </a:spcBef>
              <a:buNone/>
              <a:defRPr b="0" i="0" sz="800" u="none" cap="none" strike="noStrike">
                <a:solidFill>
                  <a:srgbClr val="062858"/>
                </a:solidFill>
                <a:latin typeface="Poppins"/>
                <a:ea typeface="Poppins"/>
                <a:cs typeface="Poppins"/>
                <a:sym typeface="Poppins"/>
              </a:defRPr>
            </a:lvl3pPr>
            <a:lvl4pPr indent="0" lvl="3" marL="0" marR="0" rtl="0" algn="r">
              <a:spcBef>
                <a:spcPts val="0"/>
              </a:spcBef>
              <a:buNone/>
              <a:defRPr b="0" i="0" sz="800" u="none" cap="none" strike="noStrike">
                <a:solidFill>
                  <a:srgbClr val="062858"/>
                </a:solidFill>
                <a:latin typeface="Poppins"/>
                <a:ea typeface="Poppins"/>
                <a:cs typeface="Poppins"/>
                <a:sym typeface="Poppins"/>
              </a:defRPr>
            </a:lvl4pPr>
            <a:lvl5pPr indent="0" lvl="4" marL="0" marR="0" rtl="0" algn="r">
              <a:spcBef>
                <a:spcPts val="0"/>
              </a:spcBef>
              <a:buNone/>
              <a:defRPr b="0" i="0" sz="800" u="none" cap="none" strike="noStrike">
                <a:solidFill>
                  <a:srgbClr val="062858"/>
                </a:solidFill>
                <a:latin typeface="Poppins"/>
                <a:ea typeface="Poppins"/>
                <a:cs typeface="Poppins"/>
                <a:sym typeface="Poppins"/>
              </a:defRPr>
            </a:lvl5pPr>
            <a:lvl6pPr indent="0" lvl="5" marL="0" marR="0" rtl="0" algn="r">
              <a:spcBef>
                <a:spcPts val="0"/>
              </a:spcBef>
              <a:buNone/>
              <a:defRPr b="0" i="0" sz="800" u="none" cap="none" strike="noStrike">
                <a:solidFill>
                  <a:srgbClr val="062858"/>
                </a:solidFill>
                <a:latin typeface="Poppins"/>
                <a:ea typeface="Poppins"/>
                <a:cs typeface="Poppins"/>
                <a:sym typeface="Poppins"/>
              </a:defRPr>
            </a:lvl6pPr>
            <a:lvl7pPr indent="0" lvl="6" marL="0" marR="0" rtl="0" algn="r">
              <a:spcBef>
                <a:spcPts val="0"/>
              </a:spcBef>
              <a:buNone/>
              <a:defRPr b="0" i="0" sz="800" u="none" cap="none" strike="noStrike">
                <a:solidFill>
                  <a:srgbClr val="062858"/>
                </a:solidFill>
                <a:latin typeface="Poppins"/>
                <a:ea typeface="Poppins"/>
                <a:cs typeface="Poppins"/>
                <a:sym typeface="Poppins"/>
              </a:defRPr>
            </a:lvl7pPr>
            <a:lvl8pPr indent="0" lvl="7" marL="0" marR="0" rtl="0" algn="r">
              <a:spcBef>
                <a:spcPts val="0"/>
              </a:spcBef>
              <a:buNone/>
              <a:defRPr b="0" i="0" sz="800" u="none" cap="none" strike="noStrike">
                <a:solidFill>
                  <a:srgbClr val="062858"/>
                </a:solidFill>
                <a:latin typeface="Poppins"/>
                <a:ea typeface="Poppins"/>
                <a:cs typeface="Poppins"/>
                <a:sym typeface="Poppins"/>
              </a:defRPr>
            </a:lvl8pPr>
            <a:lvl9pPr indent="0" lvl="8" marL="0" marR="0" rtl="0" algn="r">
              <a:spcBef>
                <a:spcPts val="0"/>
              </a:spcBef>
              <a:buNone/>
              <a:defRPr b="0" i="0" sz="800" u="none" cap="none" strike="noStrike">
                <a:solidFill>
                  <a:srgbClr val="06285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12" name="Google Shape;12;p1"/>
          <p:cNvSpPr txBox="1"/>
          <p:nvPr/>
        </p:nvSpPr>
        <p:spPr>
          <a:xfrm>
            <a:off x="4767300" y="11850"/>
            <a:ext cx="3919500" cy="273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docs.google.com/document/d/1LMUwYU5YOkvYCfBku_rZtBn3j2CsT7IcfZNQMwJfQcQ/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spreadsheets/d/1wyISMxkyWOhJTmGFqUZNFGsN2o8m1S39/edit#gid=135667488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cs.google.com/spreadsheets/d/1wyISMxkyWOhJTmGFqUZNFGsN2o8m1S39/edit#gid=1356674884"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hyperlink" Target="https://docs.google.com/forms/u/2/d/1k6L1jqTUVrrmlFYGLFA98nz6NAd7XdfOdB914-Y7Kns/edit?usp=drive_web"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docs.google.com/spreadsheets/d/1FUW1Zy0DJeL9YtXtJG3M3VCuQocGFTN5XjjgW81iRn4/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docs.google.com/forms/d/1k6L1jqTUVrrmlFYGLFA98nz6NAd7XdfOdB914-Y7Kns/edit" TargetMode="External"/><Relationship Id="rId4" Type="http://schemas.openxmlformats.org/officeDocument/2006/relationships/hyperlink" Target="https://ourcity.syrgov.net/wp-content/uploads/2020/12/Executive-Order-No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cs.google.com/spreadsheets/d/16BWF9FQSJrbTjNeZGGM8TayDAu_61ogDeiEPbdE-VQw/edit?usp=sharing" TargetMode="External"/><Relationship Id="rId4" Type="http://schemas.openxmlformats.org/officeDocument/2006/relationships/hyperlink" Target="https://www.dataminr.com/" TargetMode="External"/><Relationship Id="rId5" Type="http://schemas.openxmlformats.org/officeDocument/2006/relationships/hyperlink" Target="https://docs.google.com/spreadsheets/d/16BWF9FQSJrbTjNeZGGM8TayDAu_61ogDeiEPbdE-VQw/edit?usp=sharing" TargetMode="External"/><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rive.google.com/file/d/1Af_Xsq__OxQsuc8_z31nHcBpI1GLdXPk/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0oIo5eBeYepGn45VDKTRWqBT8QxFT_ETiJDDvdzLhto/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858"/>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0" y="1232900"/>
            <a:ext cx="9144000" cy="1909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F2F2F2"/>
              </a:buClr>
              <a:buSzPts val="6600"/>
              <a:buFont typeface="Libre Baskerville"/>
              <a:buNone/>
            </a:pPr>
            <a:r>
              <a:rPr b="1" lang="en" sz="4800">
                <a:solidFill>
                  <a:srgbClr val="F2F2F2"/>
                </a:solidFill>
                <a:latin typeface="Libre Baskerville"/>
                <a:ea typeface="Libre Baskerville"/>
                <a:cs typeface="Libre Baskerville"/>
                <a:sym typeface="Libre Baskerville"/>
              </a:rPr>
              <a:t>Surveillance Technology Working Group </a:t>
            </a:r>
            <a:endParaRPr b="1" sz="4800">
              <a:solidFill>
                <a:srgbClr val="F2F2F2"/>
              </a:solidFill>
              <a:latin typeface="Libre Baskerville"/>
              <a:ea typeface="Libre Baskerville"/>
              <a:cs typeface="Libre Baskerville"/>
              <a:sym typeface="Libre Baskerville"/>
            </a:endParaRPr>
          </a:p>
          <a:p>
            <a:pPr indent="0" lvl="0" marL="0" rtl="0" algn="ctr">
              <a:lnSpc>
                <a:spcPct val="115000"/>
              </a:lnSpc>
              <a:spcBef>
                <a:spcPts val="0"/>
              </a:spcBef>
              <a:spcAft>
                <a:spcPts val="0"/>
              </a:spcAft>
              <a:buClr>
                <a:srgbClr val="F2F2F2"/>
              </a:buClr>
              <a:buSzPts val="6600"/>
              <a:buFont typeface="Libre Baskerville"/>
              <a:buNone/>
            </a:pPr>
            <a:r>
              <a:rPr lang="en" sz="3000">
                <a:solidFill>
                  <a:srgbClr val="F2F2F2"/>
                </a:solidFill>
                <a:latin typeface="Libre Baskerville"/>
                <a:ea typeface="Libre Baskerville"/>
                <a:cs typeface="Libre Baskerville"/>
                <a:sym typeface="Libre Baskerville"/>
              </a:rPr>
              <a:t>Meeting #31</a:t>
            </a:r>
            <a:br>
              <a:rPr lang="en" sz="3000">
                <a:solidFill>
                  <a:srgbClr val="F2F2F2"/>
                </a:solidFill>
                <a:latin typeface="Libre Baskerville"/>
                <a:ea typeface="Libre Baskerville"/>
                <a:cs typeface="Libre Baskerville"/>
                <a:sym typeface="Libre Baskerville"/>
              </a:rPr>
            </a:br>
            <a:r>
              <a:rPr lang="en" sz="3000">
                <a:solidFill>
                  <a:srgbClr val="F2F2F2"/>
                </a:solidFill>
                <a:latin typeface="Libre Baskerville"/>
                <a:ea typeface="Libre Baskerville"/>
                <a:cs typeface="Libre Baskerville"/>
                <a:sym typeface="Libre Baskerville"/>
              </a:rPr>
              <a:t>8.30</a:t>
            </a:r>
            <a:r>
              <a:rPr lang="en" sz="3000">
                <a:solidFill>
                  <a:srgbClr val="F2F2F2"/>
                </a:solidFill>
                <a:latin typeface="Libre Baskerville"/>
                <a:ea typeface="Libre Baskerville"/>
                <a:cs typeface="Libre Baskerville"/>
                <a:sym typeface="Libre Baskerville"/>
              </a:rPr>
              <a:t>.2022</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402025" y="271275"/>
            <a:ext cx="862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Surveillance Technology 1 Page Overview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pic>
        <p:nvPicPr>
          <p:cNvPr id="204" name="Google Shape;204;p26"/>
          <p:cNvPicPr preferRelativeResize="0"/>
          <p:nvPr/>
        </p:nvPicPr>
        <p:blipFill>
          <a:blip r:embed="rId3">
            <a:alphaModFix/>
          </a:blip>
          <a:stretch>
            <a:fillRect/>
          </a:stretch>
        </p:blipFill>
        <p:spPr>
          <a:xfrm>
            <a:off x="3826350" y="1072450"/>
            <a:ext cx="5039250" cy="3338924"/>
          </a:xfrm>
          <a:prstGeom prst="rect">
            <a:avLst/>
          </a:prstGeom>
          <a:noFill/>
          <a:ln cap="flat" cmpd="sng" w="9525">
            <a:solidFill>
              <a:schemeClr val="dk1"/>
            </a:solidFill>
            <a:prstDash val="solid"/>
            <a:round/>
            <a:headEnd len="sm" w="sm" type="none"/>
            <a:tailEnd len="sm" w="sm" type="none"/>
          </a:ln>
          <a:effectLst>
            <a:outerShdw blurRad="57150" rotWithShape="0" algn="bl" dir="5400000" dist="47625">
              <a:srgbClr val="000000">
                <a:alpha val="50000"/>
              </a:srgbClr>
            </a:outerShdw>
          </a:effectLst>
        </p:spPr>
      </p:pic>
      <p:sp>
        <p:nvSpPr>
          <p:cNvPr id="205" name="Google Shape;205;p26"/>
          <p:cNvSpPr txBox="1"/>
          <p:nvPr/>
        </p:nvSpPr>
        <p:spPr>
          <a:xfrm>
            <a:off x="228600" y="1515300"/>
            <a:ext cx="3652200" cy="21129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We began a One Page Overview of the STWG to share with Senior Staff at the City.</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The link to the full document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11" name="Google Shape;211;p27"/>
          <p:cNvSpPr txBox="1"/>
          <p:nvPr/>
        </p:nvSpPr>
        <p:spPr>
          <a:xfrm>
            <a:off x="1300125" y="1440200"/>
            <a:ext cx="6799800" cy="2622300"/>
          </a:xfrm>
          <a:prstGeom prst="rect">
            <a:avLst/>
          </a:prstGeom>
          <a:noFill/>
          <a:ln>
            <a:noFill/>
          </a:ln>
        </p:spPr>
        <p:txBody>
          <a:bodyPr anchorCtr="0" anchor="t" bIns="45700" lIns="91425" spcFirstLastPara="1" rIns="91425" wrap="square" tIns="45700">
            <a:noAutofit/>
          </a:bodyPr>
          <a:lstStyle/>
          <a:p>
            <a:pPr indent="-336550" lvl="0" marL="457200" rtl="0" algn="l">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Kelsey May and Tim Liles, from Digital Services, provided the list of technology that the City of Syracuse is currently using</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The current list of technology can be viewed </a:t>
            </a:r>
            <a:r>
              <a:rPr lang="en" sz="1700" u="sng">
                <a:solidFill>
                  <a:schemeClr val="hlink"/>
                </a:solidFill>
                <a:latin typeface="Twentieth Century"/>
                <a:ea typeface="Twentieth Century"/>
                <a:cs typeface="Twentieth Century"/>
                <a:sym typeface="Twentieth Century"/>
                <a:hlinkClick r:id="rId3"/>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indent="-336550" lvl="0" marL="457200" rtl="0" algn="l">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We are going to begin to go through the list identify technologies that we need more information to make a decision, as well as any technologies that the group determines do not meet the qualification as being a form of surveillance.</a:t>
            </a:r>
            <a:endParaRPr sz="1700">
              <a:solidFill>
                <a:schemeClr val="accent1"/>
              </a:solidFill>
              <a:latin typeface="Twentieth Century"/>
              <a:ea typeface="Twentieth Century"/>
              <a:cs typeface="Twentieth Century"/>
              <a:sym typeface="Twentieth Century"/>
            </a:endParaRPr>
          </a:p>
          <a:p>
            <a:pPr indent="0" lvl="0" marL="0" rtl="0" algn="l">
              <a:spcBef>
                <a:spcPts val="360"/>
              </a:spcBef>
              <a:spcAft>
                <a:spcPts val="0"/>
              </a:spcAft>
              <a:buNone/>
            </a:pPr>
            <a:r>
              <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1534500" y="536950"/>
            <a:ext cx="7520700" cy="932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STWG Definitions (from meeting #3)</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17" name="Google Shape;217;p28"/>
          <p:cNvSpPr txBox="1"/>
          <p:nvPr/>
        </p:nvSpPr>
        <p:spPr>
          <a:xfrm>
            <a:off x="404250" y="1436550"/>
            <a:ext cx="8395200" cy="3143400"/>
          </a:xfrm>
          <a:prstGeom prst="rect">
            <a:avLst/>
          </a:prstGeom>
          <a:noFill/>
          <a:ln>
            <a:noFill/>
          </a:ln>
        </p:spPr>
        <p:txBody>
          <a:bodyPr anchorCtr="0" anchor="t" bIns="45700" lIns="91425" spcFirstLastPara="1" rIns="91425" wrap="square" tIns="45700">
            <a:noAutofit/>
          </a:bodyPr>
          <a:lstStyle/>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Surveillance Technology:</a:t>
            </a:r>
            <a:r>
              <a:rPr lang="en" sz="1300">
                <a:solidFill>
                  <a:schemeClr val="accent1"/>
                </a:solidFill>
                <a:latin typeface="Calibri"/>
                <a:ea typeface="Calibri"/>
                <a:cs typeface="Calibri"/>
                <a:sym typeface="Calibri"/>
              </a:rPr>
              <a:t> Technologies that observe or analyze the movements, behavior, or actions of identifiable entities (including individuals, groups, organizations, software, or hardware) in a manner that is reasonably likely to raise concerns about civil liberties, freedom of speech or association, racial equity or social justice.</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Data Collection Technology:</a:t>
            </a:r>
            <a:r>
              <a:rPr lang="en" sz="1300">
                <a:solidFill>
                  <a:schemeClr val="accent1"/>
                </a:solidFill>
                <a:latin typeface="Calibri"/>
                <a:ea typeface="Calibri"/>
                <a:cs typeface="Calibri"/>
                <a:sym typeface="Calibri"/>
              </a:rPr>
              <a:t> Technologies that use a systematic approach to gathering and measuring information from one or more sources in a way that contributes to a complete and accurate picture of an area of interest.</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Identifiable Individuals: </a:t>
            </a:r>
            <a:r>
              <a:rPr lang="en" sz="1300">
                <a:solidFill>
                  <a:schemeClr val="accent1"/>
                </a:solidFill>
                <a:latin typeface="Calibri"/>
                <a:ea typeface="Calibri"/>
                <a:cs typeface="Calibri"/>
                <a:sym typeface="Calibri"/>
              </a:rPr>
              <a:t>Any information that can be used to distinguish one person from another or can be used for deanonymizing previously anonymous data.</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Anonymization: </a:t>
            </a:r>
            <a:r>
              <a:rPr lang="en" sz="1300">
                <a:solidFill>
                  <a:schemeClr val="accent1"/>
                </a:solidFill>
                <a:latin typeface="Calibri"/>
                <a:ea typeface="Calibri"/>
                <a:cs typeface="Calibri"/>
                <a:sym typeface="Calibri"/>
              </a:rPr>
              <a:t>The process of removing personally identifiable information from data sets, so that the people whom the data describe remain anonymous. Differentiated by ‘Weak Anonymization’ (PII is removed from data) and ‘Strong Anonymization’ (features to redundantly encode PI or can be used in de-anonymization removed from data).</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Surveillance Software: </a:t>
            </a:r>
            <a:r>
              <a:rPr lang="en" sz="1300">
                <a:solidFill>
                  <a:schemeClr val="accent1"/>
                </a:solidFill>
                <a:latin typeface="Calibri"/>
                <a:ea typeface="Calibri"/>
                <a:cs typeface="Calibri"/>
                <a:sym typeface="Calibri"/>
              </a:rPr>
              <a:t>Is or supports any electronic device, software program, or hosted software solution that is designed or primarily intended to be used for the purpose of surveillance. Software with a secondary purpose of surveillance will also be reviewed by the group with the understanding that the primary intent is not surveillance.</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Added Terms: </a:t>
            </a:r>
            <a:r>
              <a:rPr lang="en" sz="1300">
                <a:solidFill>
                  <a:schemeClr val="accent1"/>
                </a:solidFill>
                <a:latin typeface="Calibri"/>
                <a:ea typeface="Calibri"/>
                <a:cs typeface="Calibri"/>
                <a:sym typeface="Calibri"/>
              </a:rPr>
              <a:t>Disclosure &amp;</a:t>
            </a:r>
            <a:r>
              <a:rPr b="1" lang="en" sz="1300">
                <a:solidFill>
                  <a:schemeClr val="accent1"/>
                </a:solidFill>
                <a:latin typeface="Calibri"/>
                <a:ea typeface="Calibri"/>
                <a:cs typeface="Calibri"/>
                <a:sym typeface="Calibri"/>
              </a:rPr>
              <a:t> </a:t>
            </a:r>
            <a:r>
              <a:rPr lang="en" sz="1300">
                <a:solidFill>
                  <a:schemeClr val="accent1"/>
                </a:solidFill>
                <a:latin typeface="Calibri"/>
                <a:ea typeface="Calibri"/>
                <a:cs typeface="Calibri"/>
                <a:sym typeface="Calibri"/>
              </a:rPr>
              <a:t>Opt out, Implied Consent, Justified without Consent</a:t>
            </a:r>
            <a:endParaRPr sz="1300">
              <a:solidFill>
                <a:schemeClr val="accent1"/>
              </a:solidFill>
              <a:latin typeface="Calibri"/>
              <a:ea typeface="Calibri"/>
              <a:cs typeface="Calibri"/>
              <a:sym typeface="Calibri"/>
            </a:endParaRPr>
          </a:p>
          <a:p>
            <a:pPr indent="0" lvl="0" marL="457200" rtl="0" algn="l">
              <a:spcBef>
                <a:spcPts val="360"/>
              </a:spcBef>
              <a:spcAft>
                <a:spcPts val="0"/>
              </a:spcAft>
              <a:buNone/>
            </a:pPr>
            <a:r>
              <a:t/>
            </a:r>
            <a:endParaRPr b="1"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2305975" y="310875"/>
            <a:ext cx="6735000" cy="7065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 - </a:t>
            </a:r>
            <a:r>
              <a:rPr b="1" lang="en" sz="3600">
                <a:solidFill>
                  <a:schemeClr val="dk2"/>
                </a:solidFill>
                <a:latin typeface="Times"/>
                <a:ea typeface="Times"/>
                <a:cs typeface="Times"/>
                <a:sym typeface="Times"/>
              </a:rPr>
              <a:t>Software List</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23" name="Google Shape;223;p29"/>
          <p:cNvSpPr txBox="1"/>
          <p:nvPr/>
        </p:nvSpPr>
        <p:spPr>
          <a:xfrm>
            <a:off x="228600" y="1017375"/>
            <a:ext cx="8686800" cy="4126200"/>
          </a:xfrm>
          <a:prstGeom prst="rect">
            <a:avLst/>
          </a:prstGeom>
          <a:noFill/>
          <a:ln>
            <a:noFill/>
          </a:ln>
        </p:spPr>
        <p:txBody>
          <a:bodyPr anchorCtr="0" anchor="t" bIns="45700" lIns="91425" spcFirstLastPara="1" rIns="91425" wrap="square" tIns="45700">
            <a:noAutofit/>
          </a:bodyPr>
          <a:lstStyle/>
          <a:p>
            <a:pPr indent="-336550" lvl="0" marL="457200" rtl="0" algn="l">
              <a:spcBef>
                <a:spcPts val="360"/>
              </a:spcBef>
              <a:spcAft>
                <a:spcPts val="0"/>
              </a:spcAft>
              <a:buClr>
                <a:schemeClr val="accent1"/>
              </a:buClr>
              <a:buSzPts val="1700"/>
              <a:buFont typeface="Twentieth Century"/>
              <a:buAutoNum type="alphaUcPeriod"/>
            </a:pPr>
            <a:r>
              <a:rPr b="1" lang="en" sz="1700">
                <a:solidFill>
                  <a:schemeClr val="accent1"/>
                </a:solidFill>
                <a:latin typeface="Twentieth Century"/>
                <a:ea typeface="Twentieth Century"/>
                <a:cs typeface="Twentieth Century"/>
                <a:sym typeface="Twentieth Century"/>
              </a:rPr>
              <a:t>Exemptions</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Technology that is used to collect data where any individual knowingly and willingly provides the data.</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Technology that is used to collect data where individuals were presented with a clear and conspicuous opt-out notice.</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Technologies used for everyday, normal course of business office use.</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Body-worn cameras (refer to existing BWC policy).</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in or on a police vehicle (refer to existing policy).</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pursuant to state law authorization in or on any vehicle or along a public right-of-way solely to record traffic violations (data collected would be used exclusively for traffic enforcement purposes).</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on City property solely for security purposes.</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solely to protect the physical integrity of City infrastructure, such as cameras at water reservoirs.</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Technology that monitors only City employees in the performance of their City functions.</a:t>
            </a:r>
            <a:endParaRPr b="1"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 - Software List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pic>
        <p:nvPicPr>
          <p:cNvPr id="229" name="Google Shape;229;p30">
            <a:hlinkClick r:id="rId3"/>
          </p:cNvPr>
          <p:cNvPicPr preferRelativeResize="0"/>
          <p:nvPr/>
        </p:nvPicPr>
        <p:blipFill>
          <a:blip r:embed="rId4">
            <a:alphaModFix/>
          </a:blip>
          <a:stretch>
            <a:fillRect/>
          </a:stretch>
        </p:blipFill>
        <p:spPr>
          <a:xfrm>
            <a:off x="925788" y="2091200"/>
            <a:ext cx="7604986" cy="2337700"/>
          </a:xfrm>
          <a:prstGeom prst="rect">
            <a:avLst/>
          </a:prstGeom>
          <a:noFill/>
          <a:ln>
            <a:noFill/>
          </a:ln>
          <a:effectLst>
            <a:outerShdw blurRad="57150" rotWithShape="0" algn="bl" dir="5400000" dist="19050">
              <a:srgbClr val="000000">
                <a:alpha val="50000"/>
              </a:srgbClr>
            </a:outerShdw>
          </a:effectLst>
        </p:spPr>
      </p:pic>
      <p:sp>
        <p:nvSpPr>
          <p:cNvPr id="230" name="Google Shape;230;p30"/>
          <p:cNvSpPr txBox="1"/>
          <p:nvPr/>
        </p:nvSpPr>
        <p:spPr>
          <a:xfrm>
            <a:off x="925800" y="1168400"/>
            <a:ext cx="5277600" cy="45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062858"/>
                </a:solidFill>
                <a:latin typeface="Twentieth Century"/>
                <a:ea typeface="Twentieth Century"/>
                <a:cs typeface="Twentieth Century"/>
                <a:sym typeface="Twentieth Century"/>
              </a:rPr>
              <a:t>Syracuse List of Software (In Progress)</a:t>
            </a:r>
            <a:endParaRPr sz="2200">
              <a:solidFill>
                <a:srgbClr val="062858"/>
              </a:solidFill>
              <a:latin typeface="Twentieth Century"/>
              <a:ea typeface="Twentieth Century"/>
              <a:cs typeface="Twentieth Century"/>
              <a:sym typeface="Twentieth Century"/>
            </a:endParaRPr>
          </a:p>
        </p:txBody>
      </p:sp>
      <p:sp>
        <p:nvSpPr>
          <p:cNvPr id="231" name="Google Shape;231;p30"/>
          <p:cNvSpPr txBox="1"/>
          <p:nvPr/>
        </p:nvSpPr>
        <p:spPr>
          <a:xfrm>
            <a:off x="1300125" y="1440200"/>
            <a:ext cx="6799800" cy="5523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Tonight we will begin to go through the list</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5" name="Shape 235"/>
        <p:cNvGrpSpPr/>
        <p:nvPr/>
      </p:nvGrpSpPr>
      <p:grpSpPr>
        <a:xfrm>
          <a:off x="0" y="0"/>
          <a:ext cx="0" cy="0"/>
          <a:chOff x="0" y="0"/>
          <a:chExt cx="0" cy="0"/>
        </a:xfrm>
      </p:grpSpPr>
      <p:sp>
        <p:nvSpPr>
          <p:cNvPr id="236" name="Google Shape;236;p31"/>
          <p:cNvSpPr/>
          <p:nvPr/>
        </p:nvSpPr>
        <p:spPr>
          <a:xfrm>
            <a:off x="39750" y="1060449"/>
            <a:ext cx="2897700" cy="2505000"/>
          </a:xfrm>
          <a:prstGeom prst="wedgeRectCallout">
            <a:avLst>
              <a:gd fmla="val 1140" name="adj1"/>
              <a:gd fmla="val 57386" name="adj2"/>
            </a:avLst>
          </a:prstGeom>
          <a:noFill/>
          <a:ln cap="flat" cmpd="sng" w="952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p:nvPr/>
        </p:nvSpPr>
        <p:spPr>
          <a:xfrm>
            <a:off x="6033450" y="1057950"/>
            <a:ext cx="2993100" cy="2505000"/>
          </a:xfrm>
          <a:prstGeom prst="wedgeRectCallout">
            <a:avLst>
              <a:gd fmla="val -24197" name="adj1"/>
              <a:gd fmla="val 58021" name="adj2"/>
            </a:avLst>
          </a:prstGeom>
          <a:no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1"/>
          <p:cNvSpPr/>
          <p:nvPr/>
        </p:nvSpPr>
        <p:spPr>
          <a:xfrm>
            <a:off x="3036604" y="1060449"/>
            <a:ext cx="2897700" cy="2505000"/>
          </a:xfrm>
          <a:prstGeom prst="wedgeRectCallout">
            <a:avLst>
              <a:gd fmla="val 1261" name="adj1"/>
              <a:gd fmla="val 57813" name="adj2"/>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9" name="Google Shape;239;p31"/>
          <p:cNvCxnSpPr/>
          <p:nvPr/>
        </p:nvCxnSpPr>
        <p:spPr>
          <a:xfrm>
            <a:off x="7151750" y="4040775"/>
            <a:ext cx="1998600" cy="0"/>
          </a:xfrm>
          <a:prstGeom prst="straightConnector1">
            <a:avLst/>
          </a:prstGeom>
          <a:noFill/>
          <a:ln cap="flat" cmpd="sng" w="38100">
            <a:solidFill>
              <a:srgbClr val="053259"/>
            </a:solidFill>
            <a:prstDash val="dash"/>
            <a:round/>
            <a:headEnd len="med" w="med" type="none"/>
            <a:tailEnd len="med" w="med" type="none"/>
          </a:ln>
        </p:spPr>
      </p:cxnSp>
      <p:cxnSp>
        <p:nvCxnSpPr>
          <p:cNvPr id="240" name="Google Shape;240;p31"/>
          <p:cNvCxnSpPr>
            <a:endCxn id="241" idx="6"/>
          </p:cNvCxnSpPr>
          <p:nvPr/>
        </p:nvCxnSpPr>
        <p:spPr>
          <a:xfrm>
            <a:off x="-7425" y="402847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242" name="Google Shape;242;p31"/>
          <p:cNvSpPr/>
          <p:nvPr/>
        </p:nvSpPr>
        <p:spPr>
          <a:xfrm>
            <a:off x="1235025" y="3786375"/>
            <a:ext cx="508800" cy="508800"/>
          </a:xfrm>
          <a:prstGeom prst="ellipse">
            <a:avLst/>
          </a:prstGeom>
          <a:solidFill>
            <a:srgbClr val="741B47"/>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p:nvPr/>
        </p:nvSpPr>
        <p:spPr>
          <a:xfrm>
            <a:off x="4045050" y="3786375"/>
            <a:ext cx="508800" cy="508800"/>
          </a:xfrm>
          <a:prstGeom prst="ellipse">
            <a:avLst/>
          </a:prstGeom>
          <a:solidFill>
            <a:srgbClr val="CC4125"/>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p:nvPr/>
        </p:nvSpPr>
        <p:spPr>
          <a:xfrm>
            <a:off x="6550275" y="3786375"/>
            <a:ext cx="508800" cy="508800"/>
          </a:xfrm>
          <a:prstGeom prst="ellipse">
            <a:avLst/>
          </a:prstGeom>
          <a:solidFill>
            <a:srgbClr val="0C343D"/>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txBox="1"/>
          <p:nvPr/>
        </p:nvSpPr>
        <p:spPr>
          <a:xfrm>
            <a:off x="899325" y="4332775"/>
            <a:ext cx="1180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45" name="Google Shape;245;p31"/>
          <p:cNvSpPr txBox="1"/>
          <p:nvPr/>
        </p:nvSpPr>
        <p:spPr>
          <a:xfrm rot="1355">
            <a:off x="-7425" y="1061050"/>
            <a:ext cx="3044100" cy="2898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 group votes on whether identified technology will be characterized as surveillance.</a:t>
            </a:r>
            <a:endParaRPr>
              <a:solidFill>
                <a:schemeClr val="dk1"/>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246" name="Google Shape;246;p31"/>
          <p:cNvSpPr txBox="1"/>
          <p:nvPr/>
        </p:nvSpPr>
        <p:spPr>
          <a:xfrm>
            <a:off x="6022275" y="4332775"/>
            <a:ext cx="1564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47" name="Google Shape;247;p31"/>
          <p:cNvSpPr txBox="1"/>
          <p:nvPr/>
        </p:nvSpPr>
        <p:spPr>
          <a:xfrm>
            <a:off x="3623100" y="4332775"/>
            <a:ext cx="13527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48" name="Google Shape;248;p31"/>
          <p:cNvSpPr txBox="1"/>
          <p:nvPr>
            <p:ph type="title"/>
          </p:nvPr>
        </p:nvSpPr>
        <p:spPr>
          <a:xfrm>
            <a:off x="256200" y="589325"/>
            <a:ext cx="8458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chemeClr val="dk2"/>
                </a:solidFill>
                <a:latin typeface="Times"/>
                <a:ea typeface="Times"/>
                <a:cs typeface="Times"/>
                <a:sym typeface="Times"/>
              </a:rPr>
              <a:t>Technology Audit Roadmap</a:t>
            </a:r>
            <a:endParaRPr b="1" sz="3600">
              <a:solidFill>
                <a:schemeClr val="dk2"/>
              </a:solidFill>
              <a:latin typeface="Times"/>
              <a:ea typeface="Times"/>
              <a:cs typeface="Times"/>
              <a:sym typeface="Times"/>
            </a:endParaRPr>
          </a:p>
          <a:p>
            <a:pPr indent="0" lvl="0" marL="0" rtl="0" algn="r">
              <a:spcBef>
                <a:spcPts val="0"/>
              </a:spcBef>
              <a:spcAft>
                <a:spcPts val="0"/>
              </a:spcAft>
              <a:buClr>
                <a:srgbClr val="B98E00"/>
              </a:buClr>
              <a:buSzPts val="4000"/>
              <a:buFont typeface="Times New Roman"/>
              <a:buNone/>
            </a:pPr>
            <a:r>
              <a:t/>
            </a:r>
            <a:endParaRPr b="1" sz="3600">
              <a:solidFill>
                <a:srgbClr val="B98E00"/>
              </a:solidFill>
              <a:latin typeface="Times"/>
              <a:ea typeface="Times"/>
              <a:cs typeface="Times"/>
              <a:sym typeface="Times"/>
            </a:endParaRPr>
          </a:p>
        </p:txBody>
      </p:sp>
      <p:sp>
        <p:nvSpPr>
          <p:cNvPr id="249" name="Google Shape;249;p31"/>
          <p:cNvSpPr txBox="1"/>
          <p:nvPr/>
        </p:nvSpPr>
        <p:spPr>
          <a:xfrm rot="1378">
            <a:off x="6033450" y="1061050"/>
            <a:ext cx="2993100" cy="203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250" name="Google Shape;250;p31"/>
          <p:cNvSpPr txBox="1"/>
          <p:nvPr/>
        </p:nvSpPr>
        <p:spPr>
          <a:xfrm rot="1424">
            <a:off x="3036600" y="1061050"/>
            <a:ext cx="2897700" cy="182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a:t>
            </a:r>
            <a:r>
              <a:rPr lang="en">
                <a:solidFill>
                  <a:schemeClr val="dk1"/>
                </a:solidFill>
                <a:latin typeface="Nunito"/>
                <a:ea typeface="Nunito"/>
                <a:cs typeface="Nunito"/>
                <a:sym typeface="Nunito"/>
              </a:rPr>
              <a:t>find more information about how technologies are used.</a:t>
            </a:r>
            <a:endParaRPr>
              <a:solidFill>
                <a:schemeClr val="dk1"/>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56" name="Google Shape;256;p32"/>
          <p:cNvSpPr txBox="1"/>
          <p:nvPr/>
        </p:nvSpPr>
        <p:spPr>
          <a:xfrm>
            <a:off x="1300125" y="1440200"/>
            <a:ext cx="6799800" cy="32442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3"/>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indent="-336550" lvl="0" marL="4572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Body Cameras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Cops Cameras (these are the street cameras)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Radar Detectors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Speeds Signs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Shotspotter</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Temporary Cameras (aka Trail Cams)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Drones</a:t>
            </a:r>
            <a:endParaRPr sz="1700">
              <a:solidFill>
                <a:schemeClr val="accent1"/>
              </a:solidFill>
              <a:latin typeface="Twentieth Century"/>
              <a:ea typeface="Twentieth Century"/>
              <a:cs typeface="Twentieth Century"/>
              <a:sym typeface="Twentieth Century"/>
            </a:endParaRPr>
          </a:p>
          <a:p>
            <a:pPr indent="0" lvl="0" marL="914400" marR="0" rtl="0" algn="l">
              <a:lnSpc>
                <a:spcPct val="100000"/>
              </a:lnSpc>
              <a:spcBef>
                <a:spcPts val="360"/>
              </a:spcBef>
              <a:spcAft>
                <a:spcPts val="0"/>
              </a:spcAft>
              <a:buNone/>
            </a:pPr>
            <a:r>
              <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Coming Up</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62" name="Google Shape;262;p33"/>
          <p:cNvSpPr txBox="1"/>
          <p:nvPr/>
        </p:nvSpPr>
        <p:spPr>
          <a:xfrm>
            <a:off x="1300125" y="1440200"/>
            <a:ext cx="6799800" cy="32916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For technologies that are being used by the City (Including those identified by Digital Services, Fire Department, and the Police Department)</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Will be completing the </a:t>
            </a:r>
            <a:r>
              <a:rPr lang="en" sz="1700" u="sng">
                <a:solidFill>
                  <a:schemeClr val="hlink"/>
                </a:solidFill>
                <a:latin typeface="Twentieth Century"/>
                <a:ea typeface="Twentieth Century"/>
                <a:cs typeface="Twentieth Century"/>
                <a:sym typeface="Twentieth Century"/>
                <a:hlinkClick r:id="rId3"/>
              </a:rPr>
              <a:t>Technology Audit form</a:t>
            </a:r>
            <a:r>
              <a:rPr lang="en" sz="1700">
                <a:solidFill>
                  <a:schemeClr val="accent1"/>
                </a:solidFill>
                <a:latin typeface="Twentieth Century"/>
                <a:ea typeface="Twentieth Century"/>
                <a:cs typeface="Twentieth Century"/>
                <a:sym typeface="Twentieth Century"/>
              </a:rPr>
              <a:t> for identified technologies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Results will be shared with the group</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Goal is to determine if the technologies fall within the definition of a Surveillance Technology as identified by the </a:t>
            </a:r>
            <a:r>
              <a:rPr lang="en" sz="1700" u="sng">
                <a:solidFill>
                  <a:schemeClr val="hlink"/>
                </a:solidFill>
                <a:latin typeface="Twentieth Century"/>
                <a:ea typeface="Twentieth Century"/>
                <a:cs typeface="Twentieth Century"/>
                <a:sym typeface="Twentieth Century"/>
                <a:hlinkClick r:id="rId4"/>
              </a:rPr>
              <a:t>Mayor’s Executive Order on Surveillance Technology</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68" name="Google Shape;268;p34"/>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Questions</a:t>
            </a:r>
            <a:endParaRPr b="1" sz="3600">
              <a:solidFill>
                <a:srgbClr val="B98E00"/>
              </a:solidFill>
              <a:latin typeface="Times"/>
              <a:ea typeface="Times"/>
              <a:cs typeface="Times"/>
              <a:sym typeface="Times"/>
            </a:endParaRPr>
          </a:p>
        </p:txBody>
      </p:sp>
      <p:sp>
        <p:nvSpPr>
          <p:cNvPr id="269" name="Google Shape;269;p34"/>
          <p:cNvSpPr/>
          <p:nvPr/>
        </p:nvSpPr>
        <p:spPr>
          <a:xfrm>
            <a:off x="3505200" y="1506450"/>
            <a:ext cx="2133600" cy="2130600"/>
          </a:xfrm>
          <a:prstGeom prst="ellipse">
            <a:avLst/>
          </a:prstGeom>
          <a:solidFill>
            <a:srgbClr val="062858"/>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
          <p:cNvSpPr txBox="1"/>
          <p:nvPr/>
        </p:nvSpPr>
        <p:spPr>
          <a:xfrm>
            <a:off x="3666000" y="1256250"/>
            <a:ext cx="1812000" cy="26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5995850" y="594125"/>
            <a:ext cx="2538600" cy="777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sz="3600">
                <a:latin typeface="Times New Roman"/>
                <a:ea typeface="Times New Roman"/>
                <a:cs typeface="Times New Roman"/>
                <a:sym typeface="Times New Roman"/>
              </a:rPr>
              <a:t>Dataminr</a:t>
            </a:r>
            <a:endParaRPr sz="3600">
              <a:latin typeface="Times New Roman"/>
              <a:ea typeface="Times New Roman"/>
              <a:cs typeface="Times New Roman"/>
              <a:sym typeface="Times New Roman"/>
            </a:endParaRPr>
          </a:p>
        </p:txBody>
      </p:sp>
      <p:sp>
        <p:nvSpPr>
          <p:cNvPr id="276" name="Google Shape;276;p35"/>
          <p:cNvSpPr txBox="1"/>
          <p:nvPr>
            <p:ph idx="1" type="body"/>
          </p:nvPr>
        </p:nvSpPr>
        <p:spPr>
          <a:xfrm>
            <a:off x="457200" y="1200150"/>
            <a:ext cx="8229600" cy="15300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 sz="1700"/>
              <a:t>New Technology Request received from Syracuse Police Department</a:t>
            </a:r>
            <a:r>
              <a:rPr b="1" lang="en" sz="1700"/>
              <a:t>:</a:t>
            </a:r>
            <a:endParaRPr b="1" sz="1700"/>
          </a:p>
          <a:p>
            <a:pPr indent="-336550" lvl="0" marL="457200" rtl="0" algn="l">
              <a:lnSpc>
                <a:spcPct val="115000"/>
              </a:lnSpc>
              <a:spcBef>
                <a:spcPts val="1400"/>
              </a:spcBef>
              <a:spcAft>
                <a:spcPts val="0"/>
              </a:spcAft>
              <a:buSzPts val="1700"/>
              <a:buFont typeface="Twentieth Century"/>
              <a:buChar char="●"/>
            </a:pPr>
            <a:r>
              <a:rPr lang="en" sz="1700"/>
              <a:t>The full request for technology review can be viewed </a:t>
            </a:r>
            <a:r>
              <a:rPr lang="en" sz="1700" u="sng">
                <a:solidFill>
                  <a:schemeClr val="hlink"/>
                </a:solidFill>
                <a:hlinkClick r:id="rId3"/>
              </a:rPr>
              <a:t>HERE</a:t>
            </a:r>
            <a:r>
              <a:rPr lang="en" sz="1700"/>
              <a:t>.</a:t>
            </a:r>
            <a:endParaRPr sz="1700"/>
          </a:p>
          <a:p>
            <a:pPr indent="-336550" lvl="0" marL="457200" rtl="0" algn="l">
              <a:lnSpc>
                <a:spcPct val="115000"/>
              </a:lnSpc>
              <a:spcBef>
                <a:spcPts val="0"/>
              </a:spcBef>
              <a:spcAft>
                <a:spcPts val="0"/>
              </a:spcAft>
              <a:buSzPts val="1700"/>
              <a:buChar char="●"/>
            </a:pPr>
            <a:r>
              <a:rPr lang="en" sz="1700"/>
              <a:t>The companies website can be viewed </a:t>
            </a:r>
            <a:r>
              <a:rPr lang="en" sz="1700" u="sng">
                <a:solidFill>
                  <a:schemeClr val="hlink"/>
                </a:solidFill>
                <a:hlinkClick r:id="rId4"/>
              </a:rPr>
              <a:t>HERE</a:t>
            </a:r>
            <a:r>
              <a:rPr lang="en" sz="1700"/>
              <a:t>.  </a:t>
            </a:r>
            <a:endParaRPr sz="1700"/>
          </a:p>
          <a:p>
            <a:pPr indent="0" lvl="0" marL="0" rtl="0" algn="l">
              <a:lnSpc>
                <a:spcPct val="115000"/>
              </a:lnSpc>
              <a:spcBef>
                <a:spcPts val="1400"/>
              </a:spcBef>
              <a:spcAft>
                <a:spcPts val="1400"/>
              </a:spcAft>
              <a:buNone/>
            </a:pPr>
            <a:r>
              <a:t/>
            </a:r>
            <a:endParaRPr sz="1700"/>
          </a:p>
        </p:txBody>
      </p:sp>
      <p:pic>
        <p:nvPicPr>
          <p:cNvPr id="277" name="Google Shape;277;p35">
            <a:hlinkClick r:id="rId5"/>
          </p:cNvPr>
          <p:cNvPicPr preferRelativeResize="0"/>
          <p:nvPr/>
        </p:nvPicPr>
        <p:blipFill>
          <a:blip r:embed="rId6">
            <a:alphaModFix/>
          </a:blip>
          <a:stretch>
            <a:fillRect/>
          </a:stretch>
        </p:blipFill>
        <p:spPr>
          <a:xfrm>
            <a:off x="457212" y="2730150"/>
            <a:ext cx="8085925" cy="191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idx="4294967295"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p:nvPr>
            <p:ph idx="4294967295" type="title"/>
          </p:nvPr>
        </p:nvSpPr>
        <p:spPr>
          <a:xfrm>
            <a:off x="4572000" y="262725"/>
            <a:ext cx="41148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Technology Audit Update</a:t>
            </a:r>
            <a:endParaRPr sz="2000">
              <a:solidFill>
                <a:srgbClr val="062858"/>
              </a:solidFill>
              <a:latin typeface="Twentieth Century"/>
              <a:ea typeface="Twentieth Century"/>
              <a:cs typeface="Twentieth Century"/>
              <a:sym typeface="Twentieth Century"/>
            </a:endParaRPr>
          </a:p>
          <a:p>
            <a:pPr indent="-355600" lvl="0" marL="4572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Coming Up</a:t>
            </a:r>
            <a:endParaRPr sz="2000">
              <a:solidFill>
                <a:srgbClr val="062858"/>
              </a:solidFill>
              <a:latin typeface="Twentieth Century"/>
              <a:ea typeface="Twentieth Century"/>
              <a:cs typeface="Twentieth Century"/>
              <a:sym typeface="Twentieth Century"/>
            </a:endParaRPr>
          </a:p>
          <a:p>
            <a:pPr indent="-355600" lvl="0" marL="457200" marR="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Questions</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1" name="Shape 281"/>
        <p:cNvGrpSpPr/>
        <p:nvPr/>
      </p:nvGrpSpPr>
      <p:grpSpPr>
        <a:xfrm>
          <a:off x="0" y="0"/>
          <a:ext cx="0" cy="0"/>
          <a:chOff x="0" y="0"/>
          <a:chExt cx="0" cy="0"/>
        </a:xfrm>
      </p:grpSpPr>
      <p:sp>
        <p:nvSpPr>
          <p:cNvPr id="282" name="Google Shape;282;p3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83" name="Google Shape;283;p36"/>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84" name="Google Shape;284;p36"/>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Technology Audit</a:t>
            </a:r>
            <a:endParaRPr sz="2200">
              <a:solidFill>
                <a:srgbClr val="062858"/>
              </a:solidFill>
              <a:latin typeface="Twentieth Century"/>
              <a:ea typeface="Twentieth Century"/>
              <a:cs typeface="Twentieth Century"/>
              <a:sym typeface="Twentieth Century"/>
            </a:endParaRPr>
          </a:p>
        </p:txBody>
      </p:sp>
      <p:sp>
        <p:nvSpPr>
          <p:cNvPr id="285" name="Google Shape;285;p36"/>
          <p:cNvSpPr txBox="1"/>
          <p:nvPr/>
        </p:nvSpPr>
        <p:spPr>
          <a:xfrm>
            <a:off x="1134950" y="1301400"/>
            <a:ext cx="6235500" cy="316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062858"/>
                </a:solidFill>
                <a:latin typeface="Twentieth Century"/>
                <a:ea typeface="Twentieth Century"/>
                <a:cs typeface="Twentieth Century"/>
                <a:sym typeface="Twentieth Century"/>
              </a:rPr>
              <a:t>SPD:</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Body Cameras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COPS Cameras (these are the street cameras)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Radar Detectors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Speeds Signs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Shotspotter</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Temporary Cameras (aka Trail Cams)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Drones</a:t>
            </a:r>
            <a:endParaRPr sz="1500">
              <a:solidFill>
                <a:srgbClr val="062858"/>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rPr lang="en" sz="1500">
                <a:solidFill>
                  <a:schemeClr val="accent1"/>
                </a:solidFill>
                <a:latin typeface="Twentieth Century"/>
                <a:ea typeface="Twentieth Century"/>
                <a:cs typeface="Twentieth Century"/>
                <a:sym typeface="Twentieth Century"/>
              </a:rPr>
              <a:t>Still missing:</a:t>
            </a:r>
            <a:endParaRPr sz="1500">
              <a:solidFill>
                <a:schemeClr val="accent1"/>
              </a:solidFill>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List from Syracuse Fire Department</a:t>
            </a:r>
            <a:endParaRPr sz="1500">
              <a:solidFill>
                <a:schemeClr val="accent1"/>
              </a:solidFill>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List from Digital Services Team</a:t>
            </a:r>
            <a:endParaRPr sz="15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9" name="Shape 289"/>
        <p:cNvGrpSpPr/>
        <p:nvPr/>
      </p:nvGrpSpPr>
      <p:grpSpPr>
        <a:xfrm>
          <a:off x="0" y="0"/>
          <a:ext cx="0" cy="0"/>
          <a:chOff x="0" y="0"/>
          <a:chExt cx="0" cy="0"/>
        </a:xfrm>
      </p:grpSpPr>
      <p:sp>
        <p:nvSpPr>
          <p:cNvPr id="290" name="Google Shape;290;p3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91" name="Google Shape;291;p37"/>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92" name="Google Shape;292;p37"/>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Technology Audit</a:t>
            </a:r>
            <a:endParaRPr sz="2200">
              <a:solidFill>
                <a:srgbClr val="062858"/>
              </a:solidFill>
              <a:latin typeface="Twentieth Century"/>
              <a:ea typeface="Twentieth Century"/>
              <a:cs typeface="Twentieth Century"/>
              <a:sym typeface="Twentieth Century"/>
            </a:endParaRPr>
          </a:p>
        </p:txBody>
      </p:sp>
      <p:sp>
        <p:nvSpPr>
          <p:cNvPr id="293" name="Google Shape;293;p37"/>
          <p:cNvSpPr txBox="1"/>
          <p:nvPr/>
        </p:nvSpPr>
        <p:spPr>
          <a:xfrm>
            <a:off x="1134950" y="1301400"/>
            <a:ext cx="6235500" cy="36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062858"/>
                </a:solidFill>
                <a:latin typeface="Twentieth Century"/>
                <a:ea typeface="Twentieth Century"/>
                <a:cs typeface="Twentieth Century"/>
                <a:sym typeface="Twentieth Century"/>
              </a:rPr>
              <a:t>Smart City pilot technologies: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lot monitoring – notifications/alerts only. No images relayed, all images processed at the pole and erased.</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Road temperature sensing – for ice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Street flooding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Creek level monitoring</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house smoke and temperature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house motion sensors – notifications/alerts only</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Weather/AQ sensors – air temperature, dew point, relative humidity, CO, NO2, O3, PM10, PM2.5</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Trash can fullness sensors</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7" name="Shape 297"/>
        <p:cNvGrpSpPr/>
        <p:nvPr/>
      </p:nvGrpSpPr>
      <p:grpSpPr>
        <a:xfrm>
          <a:off x="0" y="0"/>
          <a:ext cx="0" cy="0"/>
          <a:chOff x="0" y="0"/>
          <a:chExt cx="0" cy="0"/>
        </a:xfrm>
      </p:grpSpPr>
      <p:sp>
        <p:nvSpPr>
          <p:cNvPr id="298" name="Google Shape;298;p38"/>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99" name="Google Shape;299;p38"/>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nvGraphicFramePr>
        <p:xfrm>
          <a:off x="851300" y="1023955"/>
          <a:ext cx="3000000" cy="3000000"/>
        </p:xfrm>
        <a:graphic>
          <a:graphicData uri="http://schemas.openxmlformats.org/drawingml/2006/table">
            <a:tbl>
              <a:tblPr>
                <a:noFill/>
                <a:tableStyleId>{F0C34825-9F90-4FD6-99E6-5336C9D42A30}</a:tableStyleId>
              </a:tblPr>
              <a:tblGrid>
                <a:gridCol w="2365025"/>
                <a:gridCol w="1015600"/>
                <a:gridCol w="1205750"/>
                <a:gridCol w="801100"/>
                <a:gridCol w="1092750"/>
                <a:gridCol w="923400"/>
              </a:tblGrid>
              <a:tr h="542800">
                <a:tc>
                  <a:txBody>
                    <a:bodyPr/>
                    <a:lstStyle/>
                    <a:p>
                      <a:pPr indent="0" lvl="0" marL="0" rtl="0" algn="ctr">
                        <a:spcBef>
                          <a:spcPts val="0"/>
                        </a:spcBef>
                        <a:spcAft>
                          <a:spcPts val="0"/>
                        </a:spcAft>
                        <a:buNone/>
                      </a:pPr>
                      <a:r>
                        <a:rPr lang="en" sz="1300"/>
                        <a:t>STWG Member</a:t>
                      </a:r>
                      <a:endParaRPr sz="1300"/>
                    </a:p>
                  </a:txBody>
                  <a:tcPr marT="91425" marB="91425" marR="91425" marL="91425" anchor="ct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71375">
                <a:tc>
                  <a:txBody>
                    <a:bodyPr/>
                    <a:lstStyle/>
                    <a:p>
                      <a:pPr indent="0" lvl="0" marL="0" rtl="0" algn="l">
                        <a:spcBef>
                          <a:spcPts val="0"/>
                        </a:spcBef>
                        <a:spcAft>
                          <a:spcPts val="0"/>
                        </a:spcAft>
                        <a:buNone/>
                      </a:pPr>
                      <a:r>
                        <a:rPr lang="en" sz="1200"/>
                        <a:t>Kelsey May</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Sharon Owens</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Martha Grabowski</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Mark King</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Ken Stewart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Chief Tim Gleeson</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Johannes Himmelreich</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Jen Tifft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1st DC Richard Shoff</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3288550" y="271275"/>
            <a:ext cx="5738400" cy="726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306" name="Google Shape;306;p39"/>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nvGraphicFramePr>
        <p:xfrm>
          <a:off x="796450" y="997975"/>
          <a:ext cx="3000000" cy="3000000"/>
        </p:xfrm>
        <a:graphic>
          <a:graphicData uri="http://schemas.openxmlformats.org/drawingml/2006/table">
            <a:tbl>
              <a:tblPr>
                <a:noFill/>
                <a:tableStyleId>{F0C34825-9F90-4FD6-99E6-5336C9D42A30}</a:tableStyleId>
              </a:tblPr>
              <a:tblGrid>
                <a:gridCol w="2501300"/>
                <a:gridCol w="748650"/>
                <a:gridCol w="1289300"/>
                <a:gridCol w="783275"/>
                <a:gridCol w="1068450"/>
                <a:gridCol w="902875"/>
              </a:tblGrid>
              <a:tr h="381000">
                <a:tc>
                  <a:txBody>
                    <a:bodyPr/>
                    <a:lstStyle/>
                    <a:p>
                      <a:pPr indent="0" lvl="0" marL="0" rtl="0" algn="ctr">
                        <a:spcBef>
                          <a:spcPts val="0"/>
                        </a:spcBef>
                        <a:spcAft>
                          <a:spcPts val="0"/>
                        </a:spcAft>
                        <a:buNone/>
                      </a:pPr>
                      <a:r>
                        <a:rPr lang="en" sz="1300"/>
                        <a:t>STWG Member</a:t>
                      </a:r>
                      <a:endParaRPr sz="13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81000">
                <a:tc>
                  <a:txBody>
                    <a:bodyPr/>
                    <a:lstStyle/>
                    <a:p>
                      <a:pPr indent="0" lvl="0" marL="0" rtl="0" algn="l">
                        <a:spcBef>
                          <a:spcPts val="0"/>
                        </a:spcBef>
                        <a:spcAft>
                          <a:spcPts val="0"/>
                        </a:spcAft>
                        <a:buNone/>
                      </a:pPr>
                      <a:r>
                        <a:rPr lang="en" sz="1200"/>
                        <a:t>Daniel Schwarz</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Mujtaba Tirmizey</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Michelle Sczpanski</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Nico Diaz</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Jason Scharf</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1" name="Shape 311"/>
        <p:cNvGrpSpPr/>
        <p:nvPr/>
      </p:nvGrpSpPr>
      <p:grpSpPr>
        <a:xfrm>
          <a:off x="0" y="0"/>
          <a:ext cx="0" cy="0"/>
          <a:chOff x="0" y="0"/>
          <a:chExt cx="0" cy="0"/>
        </a:xfrm>
      </p:grpSpPr>
      <p:sp>
        <p:nvSpPr>
          <p:cNvPr id="312" name="Google Shape;312;p40"/>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Membership Commitment Letter</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313" name="Google Shape;313;p40"/>
          <p:cNvSpPr txBox="1"/>
          <p:nvPr>
            <p:ph idx="1" type="body"/>
          </p:nvPr>
        </p:nvSpPr>
        <p:spPr>
          <a:xfrm>
            <a:off x="457200" y="1200150"/>
            <a:ext cx="8458200" cy="34140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 sz="1700"/>
              <a:t>Letter of Commitment:</a:t>
            </a:r>
            <a:endParaRPr b="1" sz="1700"/>
          </a:p>
          <a:p>
            <a:pPr indent="-336550" lvl="0" marL="457200" rtl="0" algn="l">
              <a:lnSpc>
                <a:spcPct val="115000"/>
              </a:lnSpc>
              <a:spcBef>
                <a:spcPts val="1400"/>
              </a:spcBef>
              <a:spcAft>
                <a:spcPts val="0"/>
              </a:spcAft>
              <a:buSzPts val="1700"/>
              <a:buFont typeface="Twentieth Century"/>
              <a:buChar char="●"/>
            </a:pPr>
            <a:r>
              <a:rPr lang="en" sz="1700"/>
              <a:t>We are still missing </a:t>
            </a:r>
            <a:r>
              <a:rPr b="1" lang="en" sz="1700" u="sng"/>
              <a:t>3 Members’</a:t>
            </a:r>
            <a:r>
              <a:rPr lang="en" sz="1700"/>
              <a:t> </a:t>
            </a:r>
            <a:r>
              <a:rPr lang="en" sz="1700"/>
              <a:t>2022 STWG Membership Commitment Letter</a:t>
            </a:r>
            <a:endParaRPr sz="1700"/>
          </a:p>
          <a:p>
            <a:pPr indent="-336550" lvl="1" marL="914400" rtl="0" algn="l">
              <a:lnSpc>
                <a:spcPct val="115000"/>
              </a:lnSpc>
              <a:spcBef>
                <a:spcPts val="0"/>
              </a:spcBef>
              <a:spcAft>
                <a:spcPts val="0"/>
              </a:spcAft>
              <a:buSzPts val="1700"/>
              <a:buChar char="○"/>
            </a:pPr>
            <a:r>
              <a:rPr lang="en" sz="1700"/>
              <a:t>If you have not done so, please complete this and email it back this week.</a:t>
            </a:r>
            <a:endParaRPr sz="1700"/>
          </a:p>
          <a:p>
            <a:pPr indent="-336550" lvl="1" marL="914400" rtl="0" algn="l">
              <a:lnSpc>
                <a:spcPct val="115000"/>
              </a:lnSpc>
              <a:spcBef>
                <a:spcPts val="0"/>
              </a:spcBef>
              <a:spcAft>
                <a:spcPts val="0"/>
              </a:spcAft>
              <a:buSzPts val="1700"/>
              <a:buChar char="○"/>
            </a:pPr>
            <a:r>
              <a:rPr lang="en" sz="1700"/>
              <a:t>Link to the PDF of this is </a:t>
            </a:r>
            <a:r>
              <a:rPr lang="en" sz="1700" u="sng">
                <a:solidFill>
                  <a:schemeClr val="hlink"/>
                </a:solidFill>
                <a:hlinkClick r:id="rId3"/>
              </a:rPr>
              <a:t>HERE</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Twentieth Century"/>
              <a:buChar char="●"/>
            </a:pPr>
            <a:r>
              <a:rPr b="1" lang="en" sz="1500">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Samsara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Fleet management </a:t>
            </a:r>
            <a:r>
              <a:rPr lang="en" sz="1500">
                <a:solidFill>
                  <a:srgbClr val="062858"/>
                </a:solidFill>
                <a:latin typeface="Twentieth Century"/>
                <a:ea typeface="Twentieth Century"/>
                <a:cs typeface="Twentieth Century"/>
                <a:sym typeface="Twentieth Century"/>
              </a:rPr>
              <a:t>technology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b="1" lang="en" sz="1500">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Calibri"/>
              <a:buChar char="●"/>
            </a:pPr>
            <a:r>
              <a:rPr b="1" lang="en" sz="1500">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indent="0" lvl="0" marL="457200" rtl="0" algn="l">
              <a:spcBef>
                <a:spcPts val="0"/>
              </a:spcBef>
              <a:spcAft>
                <a:spcPts val="0"/>
              </a:spcAft>
              <a:buNone/>
            </a:pPr>
            <a:r>
              <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Cyclomedia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a:solidFill>
                <a:srgbClr val="1F497D"/>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b="1" sz="1500">
              <a:solidFill>
                <a:srgbClr val="1F497D"/>
              </a:solidFill>
              <a:latin typeface="Twentieth Century"/>
              <a:ea typeface="Twentieth Century"/>
              <a:cs typeface="Twentieth Century"/>
              <a:sym typeface="Twentieth Century"/>
            </a:endParaRPr>
          </a:p>
          <a:p>
            <a:pPr indent="457200" lvl="0" marL="0" rtl="0" algn="l">
              <a:spcBef>
                <a:spcPts val="0"/>
              </a:spcBef>
              <a:spcAft>
                <a:spcPts val="0"/>
              </a:spcAft>
              <a:buNone/>
            </a:pPr>
            <a:r>
              <a:rPr b="1" lang="en" sz="2200">
                <a:solidFill>
                  <a:schemeClr val="accent1"/>
                </a:solidFill>
                <a:latin typeface="Twentieth Century"/>
                <a:ea typeface="Twentieth Century"/>
                <a:cs typeface="Twentieth Century"/>
                <a:sym typeface="Twentieth Century"/>
              </a:rPr>
              <a:t>Current </a:t>
            </a:r>
            <a:r>
              <a:rPr b="1" lang="en" sz="2200">
                <a:solidFill>
                  <a:schemeClr val="accent1"/>
                </a:solidFill>
                <a:latin typeface="Twentieth Century"/>
                <a:ea typeface="Twentieth Century"/>
                <a:cs typeface="Twentieth Century"/>
                <a:sym typeface="Twentieth Century"/>
              </a:rPr>
              <a:t>Decisions</a:t>
            </a:r>
            <a:endParaRPr b="1" sz="1500">
              <a:solidFill>
                <a:srgbClr val="1F497D"/>
              </a:solidFill>
              <a:latin typeface="Twentieth Century"/>
              <a:ea typeface="Twentieth Century"/>
              <a:cs typeface="Twentieth Century"/>
              <a:sym typeface="Twentieth Century"/>
            </a:endParaRPr>
          </a:p>
          <a:p>
            <a:pPr indent="-323850" lvl="0" marL="457200" rtl="0" algn="l">
              <a:spcBef>
                <a:spcPts val="0"/>
              </a:spcBef>
              <a:spcAft>
                <a:spcPts val="0"/>
              </a:spcAft>
              <a:buClr>
                <a:srgbClr val="1F497D"/>
              </a:buClr>
              <a:buSzPts val="1500"/>
              <a:buFont typeface="Twentieth Century"/>
              <a:buChar char="●"/>
            </a:pPr>
            <a:r>
              <a:rPr b="1" lang="en" sz="1500">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indent="-323850" lvl="1" marL="914400" marR="0" rtl="0" algn="l">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indent="-323850" lvl="1" marL="914400" marR="0" rtl="0" algn="l">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7" name="Google Shape;147;p22"/>
          <p:cNvSpPr txBox="1"/>
          <p:nvPr>
            <p:ph idx="1" type="body"/>
          </p:nvPr>
        </p:nvSpPr>
        <p:spPr>
          <a:xfrm>
            <a:off x="555550" y="841325"/>
            <a:ext cx="3796800" cy="530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2100"/>
              <a:t>Internal Norms</a:t>
            </a:r>
            <a:endParaRPr sz="1700"/>
          </a:p>
          <a:p>
            <a:pPr indent="0" lvl="0" marL="0" rtl="0" algn="l">
              <a:spcBef>
                <a:spcPts val="360"/>
              </a:spcBef>
              <a:spcAft>
                <a:spcPts val="0"/>
              </a:spcAft>
              <a:buNone/>
            </a:pPr>
            <a:r>
              <a:t/>
            </a:r>
            <a:endParaRPr sz="1700"/>
          </a:p>
        </p:txBody>
      </p:sp>
      <p:sp>
        <p:nvSpPr>
          <p:cNvPr id="148" name="Google Shape;148;p22"/>
          <p:cNvSpPr txBox="1"/>
          <p:nvPr>
            <p:ph idx="1" type="body"/>
          </p:nvPr>
        </p:nvSpPr>
        <p:spPr>
          <a:xfrm>
            <a:off x="960500" y="4658225"/>
            <a:ext cx="5361900" cy="485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100" u="sng">
                <a:solidFill>
                  <a:schemeClr val="hlink"/>
                </a:solidFill>
                <a:hlinkClick r:id="rId3"/>
              </a:rPr>
              <a:t>View Attendance and Guest Norms</a:t>
            </a:r>
            <a:endParaRPr sz="1700"/>
          </a:p>
          <a:p>
            <a:pPr indent="0" lvl="0" marL="0" rtl="0" algn="l">
              <a:spcBef>
                <a:spcPts val="360"/>
              </a:spcBef>
              <a:spcAft>
                <a:spcPts val="0"/>
              </a:spcAft>
              <a:buNone/>
            </a:pPr>
            <a:r>
              <a:t/>
            </a:r>
            <a:endParaRPr sz="1700"/>
          </a:p>
        </p:txBody>
      </p:sp>
      <p:sp>
        <p:nvSpPr>
          <p:cNvPr id="149" name="Google Shape;149;p22"/>
          <p:cNvSpPr txBox="1"/>
          <p:nvPr/>
        </p:nvSpPr>
        <p:spPr>
          <a:xfrm>
            <a:off x="457200" y="1371725"/>
            <a:ext cx="8686800" cy="32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External Participants:</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Documentation for Community Review: </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Letter of Commitment:</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indent="0" lvl="0" marL="0" rtl="0" algn="l">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62858"/>
                </a:solidFill>
                <a:latin typeface="Calibri"/>
                <a:ea typeface="Calibri"/>
                <a:cs typeface="Calibri"/>
                <a:sym typeface="Calibri"/>
              </a:rPr>
              <a:t>Service Level Agreements (SLAs)</a:t>
            </a:r>
            <a:endParaRPr b="1" sz="2300">
              <a:solidFill>
                <a:srgbClr val="062858"/>
              </a:solidFill>
              <a:latin typeface="Calibri"/>
              <a:ea typeface="Calibri"/>
              <a:cs typeface="Calibri"/>
              <a:sym typeface="Calibri"/>
            </a:endParaRPr>
          </a:p>
          <a:p>
            <a:pPr indent="0" lvl="0" marL="0" rtl="0" algn="l">
              <a:spcBef>
                <a:spcPts val="0"/>
              </a:spcBef>
              <a:spcAft>
                <a:spcPts val="0"/>
              </a:spcAft>
              <a:buNone/>
            </a:pPr>
            <a:r>
              <a:t/>
            </a:r>
            <a:endParaRPr sz="1500">
              <a:solidFill>
                <a:srgbClr val="062858"/>
              </a:solidFill>
              <a:latin typeface="Calibri"/>
              <a:ea typeface="Calibri"/>
              <a:cs typeface="Calibri"/>
              <a:sym typeface="Calibri"/>
            </a:endParaRPr>
          </a:p>
        </p:txBody>
      </p:sp>
      <p:sp>
        <p:nvSpPr>
          <p:cNvPr id="156" name="Google Shape;156;p23"/>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nvSpPr>
        <p:spPr>
          <a:xfrm>
            <a:off x="688175" y="17781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nvSpPr>
        <p:spPr>
          <a:xfrm>
            <a:off x="276500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txBox="1"/>
          <p:nvPr/>
        </p:nvSpPr>
        <p:spPr>
          <a:xfrm>
            <a:off x="4841825"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txBox="1"/>
          <p:nvPr/>
        </p:nvSpPr>
        <p:spPr>
          <a:xfrm>
            <a:off x="697985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2"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fmla="val 1140" name="adj1"/>
              <a:gd fmla="val 57386"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6033450" y="1057950"/>
            <a:ext cx="2993100" cy="2505000"/>
          </a:xfrm>
          <a:prstGeom prst="wedgeRectCallout">
            <a:avLst>
              <a:gd fmla="val -24197" name="adj1"/>
              <a:gd fmla="val 58021"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3036604" y="1060449"/>
            <a:ext cx="2897700" cy="2505000"/>
          </a:xfrm>
          <a:prstGeom prst="wedgeRectCallout">
            <a:avLst>
              <a:gd fmla="val 1261" name="adj1"/>
              <a:gd fmla="val 57813" name="adj2"/>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 name="Google Shape;176;p24"/>
          <p:cNvCxnSpPr/>
          <p:nvPr/>
        </p:nvCxnSpPr>
        <p:spPr>
          <a:xfrm>
            <a:off x="7151750" y="4040775"/>
            <a:ext cx="1998600" cy="0"/>
          </a:xfrm>
          <a:prstGeom prst="straightConnector1">
            <a:avLst/>
          </a:prstGeom>
          <a:noFill/>
          <a:ln cap="flat" cmpd="sng" w="38100">
            <a:solidFill>
              <a:srgbClr val="053259"/>
            </a:solidFill>
            <a:prstDash val="dash"/>
            <a:round/>
            <a:headEnd len="med" w="med" type="none"/>
            <a:tailEnd len="med" w="med" type="none"/>
          </a:ln>
        </p:spPr>
      </p:cxnSp>
      <p:cxnSp>
        <p:nvCxnSpPr>
          <p:cNvPr id="177" name="Google Shape;177;p24"/>
          <p:cNvCxnSpPr>
            <a:endCxn id="178" idx="6"/>
          </p:cNvCxnSpPr>
          <p:nvPr/>
        </p:nvCxnSpPr>
        <p:spPr>
          <a:xfrm>
            <a:off x="-7425" y="402847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179" name="Google Shape;179;p24"/>
          <p:cNvSpPr/>
          <p:nvPr/>
        </p:nvSpPr>
        <p:spPr>
          <a:xfrm>
            <a:off x="1235025" y="3786375"/>
            <a:ext cx="508800" cy="508800"/>
          </a:xfrm>
          <a:prstGeom prst="ellipse">
            <a:avLst/>
          </a:prstGeom>
          <a:solidFill>
            <a:schemeClr val="accent5"/>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4045050" y="3786375"/>
            <a:ext cx="508800" cy="508800"/>
          </a:xfrm>
          <a:prstGeom prst="ellipse">
            <a:avLst/>
          </a:prstGeom>
          <a:solidFill>
            <a:schemeClr val="accent6"/>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6550275" y="3786375"/>
            <a:ext cx="508800" cy="508800"/>
          </a:xfrm>
          <a:prstGeom prst="ellipse">
            <a:avLst/>
          </a:prstGeom>
          <a:solidFill>
            <a:schemeClr val="accent1"/>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nvSpPr>
        <p:spPr>
          <a:xfrm>
            <a:off x="899325" y="4332775"/>
            <a:ext cx="1180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Short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(April - June)</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Update STWG </a:t>
            </a:r>
            <a:r>
              <a:rPr b="1" lang="en">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indent="-317500" lvl="0" marL="457200" rtl="0" algn="ctr">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indent="-317500" lvl="0" marL="457200" rtl="0" algn="ctr">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Connect with other </a:t>
            </a:r>
            <a:r>
              <a:rPr b="1" lang="en">
                <a:solidFill>
                  <a:schemeClr val="accent5"/>
                </a:solidFill>
                <a:latin typeface="Nunito"/>
                <a:ea typeface="Nunito"/>
                <a:cs typeface="Nunito"/>
                <a:sym typeface="Nunito"/>
              </a:rPr>
              <a:t>cities d</a:t>
            </a:r>
            <a:r>
              <a:rPr b="1" lang="en">
                <a:solidFill>
                  <a:schemeClr val="accent5"/>
                </a:solidFill>
                <a:latin typeface="Nunito"/>
                <a:ea typeface="Nunito"/>
                <a:cs typeface="Nunito"/>
                <a:sym typeface="Nunito"/>
              </a:rPr>
              <a:t>oing surv. tech work</a:t>
            </a:r>
            <a:endParaRPr b="1">
              <a:solidFill>
                <a:schemeClr val="accent5"/>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(October - December)</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(July - September)</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Revamp our approach to </a:t>
            </a:r>
            <a:r>
              <a:rPr b="1" lang="en">
                <a:solidFill>
                  <a:schemeClr val="accent6"/>
                </a:solidFill>
                <a:latin typeface="Nunito"/>
                <a:ea typeface="Nunito"/>
                <a:cs typeface="Nunito"/>
                <a:sym typeface="Nunito"/>
              </a:rPr>
              <a:t>c</a:t>
            </a:r>
            <a:r>
              <a:rPr b="1" lang="en">
                <a:solidFill>
                  <a:schemeClr val="accent6"/>
                </a:solidFill>
                <a:latin typeface="Nunito"/>
                <a:ea typeface="Nunito"/>
                <a:cs typeface="Nunito"/>
                <a:sym typeface="Nunito"/>
              </a:rPr>
              <a:t>ommunity engagement</a:t>
            </a:r>
            <a:endParaRPr b="1">
              <a:solidFill>
                <a:schemeClr val="accent6"/>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Complete Citywide </a:t>
            </a:r>
            <a:r>
              <a:rPr b="1" lang="en">
                <a:solidFill>
                  <a:schemeClr val="accent6"/>
                </a:solidFill>
                <a:latin typeface="Nunito"/>
                <a:ea typeface="Nunito"/>
                <a:cs typeface="Nunito"/>
                <a:sym typeface="Nunito"/>
              </a:rPr>
              <a:t>d</a:t>
            </a:r>
            <a:r>
              <a:rPr b="1" lang="en">
                <a:solidFill>
                  <a:schemeClr val="accent6"/>
                </a:solidFill>
                <a:latin typeface="Nunito"/>
                <a:ea typeface="Nunito"/>
                <a:cs typeface="Nunito"/>
                <a:sym typeface="Nunito"/>
              </a:rPr>
              <a:t>epartmental training</a:t>
            </a:r>
            <a:endParaRPr b="1">
              <a:solidFill>
                <a:schemeClr val="accent6"/>
              </a:solidFill>
              <a:latin typeface="Nunito"/>
              <a:ea typeface="Nunito"/>
              <a:cs typeface="Nunito"/>
              <a:sym typeface="Nunito"/>
            </a:endParaRPr>
          </a:p>
          <a:p>
            <a:pPr indent="-317500" lvl="0" marL="457200" rtl="0" algn="ctr">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b="1" lang="en">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Release an </a:t>
            </a:r>
            <a:r>
              <a:rPr b="1" lang="en">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indent="-317500" lvl="0" marL="457200" rtl="0" algn="ctr">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p:nvPr>
            <p:ph type="title"/>
          </p:nvPr>
        </p:nvSpPr>
        <p:spPr>
          <a:xfrm>
            <a:off x="228600" y="262725"/>
            <a:ext cx="8458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fmla="val -8095" name="adj1"/>
              <a:gd fmla="val 63526" name="adj2"/>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25"/>
          <p:cNvCxnSpPr>
            <a:stCxn id="194" idx="6"/>
          </p:cNvCxnSpPr>
          <p:nvPr/>
        </p:nvCxnSpPr>
        <p:spPr>
          <a:xfrm>
            <a:off x="4826400" y="4031625"/>
            <a:ext cx="7591800" cy="6300"/>
          </a:xfrm>
          <a:prstGeom prst="straightConnector1">
            <a:avLst/>
          </a:prstGeom>
          <a:noFill/>
          <a:ln cap="flat" cmpd="sng" w="38100">
            <a:solidFill>
              <a:srgbClr val="053259"/>
            </a:solidFill>
            <a:prstDash val="dash"/>
            <a:round/>
            <a:headEnd len="med" w="med" type="none"/>
            <a:tailEnd len="med" w="med" type="none"/>
          </a:ln>
        </p:spPr>
      </p:cxnSp>
      <p:cxnSp>
        <p:nvCxnSpPr>
          <p:cNvPr id="195" name="Google Shape;195;p25"/>
          <p:cNvCxnSpPr>
            <a:endCxn id="194" idx="6"/>
          </p:cNvCxnSpPr>
          <p:nvPr/>
        </p:nvCxnSpPr>
        <p:spPr>
          <a:xfrm>
            <a:off x="-2240100" y="401932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194" name="Google Shape;194;p25"/>
          <p:cNvSpPr/>
          <p:nvPr/>
        </p:nvSpPr>
        <p:spPr>
          <a:xfrm>
            <a:off x="4317600" y="3777225"/>
            <a:ext cx="508800" cy="508800"/>
          </a:xfrm>
          <a:prstGeom prst="ellipse">
            <a:avLst/>
          </a:prstGeom>
          <a:solidFill>
            <a:schemeClr val="accent2"/>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txBox="1"/>
          <p:nvPr/>
        </p:nvSpPr>
        <p:spPr>
          <a:xfrm>
            <a:off x="3771250" y="4413275"/>
            <a:ext cx="234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rgbClr val="053259"/>
                </a:solidFill>
                <a:latin typeface="Nunito"/>
                <a:ea typeface="Nunito"/>
                <a:cs typeface="Nunito"/>
                <a:sym typeface="Nunito"/>
              </a:rPr>
              <a:t>Begin process of trying to transfer STWG to a </a:t>
            </a:r>
            <a:r>
              <a:rPr b="1" lang="en">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indent="0" lvl="0" marL="457200" rtl="0" algn="l">
              <a:spcBef>
                <a:spcPts val="1000"/>
              </a:spcBef>
              <a:spcAft>
                <a:spcPts val="0"/>
              </a:spcAft>
              <a:buNone/>
            </a:pPr>
            <a:r>
              <a:rPr lang="en">
                <a:solidFill>
                  <a:srgbClr val="053259"/>
                </a:solidFill>
                <a:latin typeface="Nunito"/>
                <a:ea typeface="Nunito"/>
                <a:cs typeface="Nunito"/>
                <a:sym typeface="Nunito"/>
              </a:rPr>
              <a:t>Determine Member’s </a:t>
            </a:r>
            <a:r>
              <a:rPr b="1" lang="en">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198" name="Google Shape;198;p25"/>
          <p:cNvSpPr txBox="1"/>
          <p:nvPr>
            <p:ph type="title"/>
          </p:nvPr>
        </p:nvSpPr>
        <p:spPr>
          <a:xfrm>
            <a:off x="426375" y="262725"/>
            <a:ext cx="8260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