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4.xml"/>
  <Override ContentType="application/vnd.openxmlformats-officedocument.presentationml.comments+xml" PartName="/ppt/comments/comment3.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5143500" cx="9144000"/>
  <p:notesSz cx="6858000" cy="9144000"/>
  <p:embeddedFontLst>
    <p:embeddedFont>
      <p:font typeface="Roboto"/>
      <p:regular r:id="rId22"/>
      <p:bold r:id="rId23"/>
      <p:italic r:id="rId24"/>
      <p:boldItalic r:id="rId25"/>
    </p:embeddedFont>
    <p:embeddedFont>
      <p:font typeface="Poppins"/>
      <p:regular r:id="rId26"/>
      <p:bold r:id="rId27"/>
      <p:italic r:id="rId28"/>
      <p:boldItalic r:id="rId29"/>
    </p:embeddedFont>
    <p:embeddedFont>
      <p:font typeface="Libre Baskerville"/>
      <p:regular r:id="rId30"/>
      <p:bold r:id="rId31"/>
      <p: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6" name="Johannes Himmelreich"/>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font" Target="fonts/Roboto-regular.fntdata"/><Relationship Id="rId21" Type="http://schemas.openxmlformats.org/officeDocument/2006/relationships/slide" Target="slides/slide15.xml"/><Relationship Id="rId24" Type="http://schemas.openxmlformats.org/officeDocument/2006/relationships/font" Target="fonts/Roboto-italic.fntdata"/><Relationship Id="rId23" Type="http://schemas.openxmlformats.org/officeDocument/2006/relationships/font" Target="fonts/Robo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26" Type="http://schemas.openxmlformats.org/officeDocument/2006/relationships/font" Target="fonts/Poppins-regular.fntdata"/><Relationship Id="rId25" Type="http://schemas.openxmlformats.org/officeDocument/2006/relationships/font" Target="fonts/Roboto-boldItalic.fntdata"/><Relationship Id="rId28" Type="http://schemas.openxmlformats.org/officeDocument/2006/relationships/font" Target="fonts/Poppins-italic.fntdata"/><Relationship Id="rId27" Type="http://schemas.openxmlformats.org/officeDocument/2006/relationships/font" Target="fonts/Poppins-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Poppins-bold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LibreBaskerville-bold.fntdata"/><Relationship Id="rId30" Type="http://schemas.openxmlformats.org/officeDocument/2006/relationships/font" Target="fonts/LibreBaskerville-regular.fntdata"/><Relationship Id="rId11" Type="http://schemas.openxmlformats.org/officeDocument/2006/relationships/slide" Target="slides/slide5.xml"/><Relationship Id="rId10" Type="http://schemas.openxmlformats.org/officeDocument/2006/relationships/slide" Target="slides/slide4.xml"/><Relationship Id="rId32" Type="http://schemas.openxmlformats.org/officeDocument/2006/relationships/font" Target="fonts/LibreBaskerville-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1-05-25T21:16:08.704">
    <p:pos x="552" y="861"/>
    <p:text>I am a little uncomfortable with this formulation. It would be nice to have an standard that is more objective but still allows us to sensible limit what counts as surveillance tech</p:text>
  </p:cm>
  <p:cm authorId="0" idx="2" dt="2021-05-25T21:28:43.664">
    <p:pos x="552" y="961"/>
    <p:text>Often individuals are surveilled only indirectly through their devices (think of RemoteID or license plate readers).
We should therefore broaden this definition e.g. to "of individuals or hardware or software that they use" 
The following is surveillance tech 
a) reading remoteID or car license plate numbers 
b) recording sound (identify by voice)
c)  recording video even if face is not visible (identify by gait)
Adopting the formulation makes that clear.
Potential downside: we cast the net very wide. The following things may then also be surveillance tech as a result
d) ALL [active network] infrastructure that log requests or traffic (even if only to play their function)
Examples
* wifi hotspots (insofar as they can log unique device ID) 
* EZpass gates
h) webservers (insofar as they log IP and device info visited)
* websites (insofar as they use cookies or other fingerprints to profile individuals — e.g. Google Analytics)</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1-05-25T21:22:10.602">
    <p:pos x="421" y="536"/>
    <p:text>informed consent comes on a scale. Opt in is only one kind of consent. We might want to list other alternatives. For example: "disclosure and opt-out", "implied consent" "justified without consent"</p:text>
  </p:cm>
  <p:cm authorId="0" idx="4" dt="2021-05-25T21:22:46.085">
    <p:pos x="552" y="861"/>
    <p:text>Opt in ≠ opt out. for precision, this possibility should be given its own definition and not be a part of opt in.</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5" dt="2021-05-25T21:25:38.107">
    <p:pos x="421" y="536"/>
    <p:text>we should distinguish two forms
1) Weak anonymization: PII featured are dropped from the data
2) Strong anonymization: + features that redundantly encode PII or that are known to be used in de-anonymization are either dropped or noised</p:tex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6" dt="2021-05-25T21:28:04.418">
    <p:pos x="552" y="861"/>
    <p:text>should discuss whether this is what we want to say. Sometimes surveillance might be a secondary use of existing software?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d66cc3ed23_0_43: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74" name="Google Shape;174;gd66cc3ed23_0_43: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d66cc3ed23_0_5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82" name="Google Shape;182;gd66cc3ed23_0_5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d66cc3ed23_0_64: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90" name="Google Shape;190;gd66cc3ed23_0_64: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d66cc3ed23_0_71: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98" name="Google Shape;198;gd66cc3ed23_0_71: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d6f2186907_0_24: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06" name="Google Shape;206;gd6f2186907_0_24: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214" name="Google Shape;214;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da492394b6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da492394b6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da492394b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da492394b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d6f2186907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32" name="Google Shape;132;gd6f2186907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da492394b6_0_23: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rPr lang="en"/>
              <a:t>Some prompting questions:</a:t>
            </a:r>
            <a:endParaRPr/>
          </a:p>
          <a:p>
            <a:pPr indent="-317500" lvl="0" marL="457200" rtl="0" algn="l">
              <a:spcBef>
                <a:spcPts val="0"/>
              </a:spcBef>
              <a:spcAft>
                <a:spcPts val="0"/>
              </a:spcAft>
              <a:buSzPts val="1400"/>
              <a:buChar char="-"/>
            </a:pPr>
            <a:r>
              <a:rPr lang="en"/>
              <a:t>Has this term come up in your professional setting, XXXX?</a:t>
            </a:r>
            <a:endParaRPr/>
          </a:p>
          <a:p>
            <a:pPr indent="-317500" lvl="0" marL="457200" rtl="0" algn="l">
              <a:spcBef>
                <a:spcPts val="0"/>
              </a:spcBef>
              <a:spcAft>
                <a:spcPts val="0"/>
              </a:spcAft>
              <a:buSzPts val="1400"/>
              <a:buChar char="-"/>
            </a:pPr>
            <a:r>
              <a:rPr lang="en"/>
              <a:t>Has there been conflicts in your organization around </a:t>
            </a:r>
            <a:endParaRPr/>
          </a:p>
        </p:txBody>
      </p:sp>
      <p:sp>
        <p:nvSpPr>
          <p:cNvPr id="141" name="Google Shape;141;gda492394b6_0_23: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da492394b6_0_3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rPr lang="en"/>
              <a:t>Some prompting questions:</a:t>
            </a:r>
            <a:endParaRPr/>
          </a:p>
          <a:p>
            <a:pPr indent="-317500" lvl="0" marL="457200" rtl="0" algn="l">
              <a:spcBef>
                <a:spcPts val="0"/>
              </a:spcBef>
              <a:spcAft>
                <a:spcPts val="0"/>
              </a:spcAft>
              <a:buSzPts val="1400"/>
              <a:buChar char="-"/>
            </a:pPr>
            <a:r>
              <a:rPr lang="en"/>
              <a:t>Has this term come up in your professional setting, XXXX?</a:t>
            </a:r>
            <a:endParaRPr/>
          </a:p>
          <a:p>
            <a:pPr indent="-317500" lvl="0" marL="457200" rtl="0" algn="l">
              <a:spcBef>
                <a:spcPts val="0"/>
              </a:spcBef>
              <a:spcAft>
                <a:spcPts val="0"/>
              </a:spcAft>
              <a:buSzPts val="1400"/>
              <a:buChar char="-"/>
            </a:pPr>
            <a:r>
              <a:rPr lang="en"/>
              <a:t>Has there been conflicts in your organization around </a:t>
            </a:r>
            <a:endParaRPr/>
          </a:p>
        </p:txBody>
      </p:sp>
      <p:sp>
        <p:nvSpPr>
          <p:cNvPr id="148" name="Google Shape;148;gda492394b6_0_3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d66cc3ed23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8" name="Google Shape;158;gd66cc3ed23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d66cc3ed23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6" name="Google Shape;166;gd66cc3ed23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2021</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comments" Target="../comments/commen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comments" Target="../comments/commen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comments" Target="../comments/commen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comments" Target="../comments/comment1.xml"/><Relationship Id="rId4" Type="http://schemas.openxmlformats.org/officeDocument/2006/relationships/hyperlink" Target="https://www.seattle.gov/tech/initiatives/privacy/surveillance-technologies/about-surveillanc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#2 </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5.18.2021</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77" name="Google Shape;177;p24"/>
          <p:cNvSpPr txBox="1"/>
          <p:nvPr/>
        </p:nvSpPr>
        <p:spPr>
          <a:xfrm>
            <a:off x="669875" y="851625"/>
            <a:ext cx="39546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Identifiable Individuals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78" name="Google Shape;178;p24"/>
          <p:cNvSpPr txBox="1"/>
          <p:nvPr/>
        </p:nvSpPr>
        <p:spPr>
          <a:xfrm>
            <a:off x="876550" y="1367525"/>
            <a:ext cx="7810200" cy="108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accent1"/>
                </a:solidFill>
                <a:latin typeface="Calibri"/>
                <a:ea typeface="Calibri"/>
                <a:cs typeface="Calibri"/>
                <a:sym typeface="Calibri"/>
              </a:rPr>
              <a:t>Any information that can be used to distinguish one person from another </a:t>
            </a:r>
            <a:r>
              <a:rPr lang="en" sz="2000">
                <a:solidFill>
                  <a:schemeClr val="accent1"/>
                </a:solidFill>
                <a:highlight>
                  <a:srgbClr val="9FC5E8"/>
                </a:highlight>
                <a:latin typeface="Calibri"/>
                <a:ea typeface="Calibri"/>
                <a:cs typeface="Calibri"/>
                <a:sym typeface="Calibri"/>
              </a:rPr>
              <a:t>or</a:t>
            </a:r>
            <a:r>
              <a:rPr lang="en" sz="2000">
                <a:solidFill>
                  <a:schemeClr val="accent1"/>
                </a:solidFill>
                <a:latin typeface="Calibri"/>
                <a:ea typeface="Calibri"/>
                <a:cs typeface="Calibri"/>
                <a:sym typeface="Calibri"/>
              </a:rPr>
              <a:t> can be used for deanonymizing previously anonymous data</a:t>
            </a:r>
            <a:r>
              <a:rPr lang="en" sz="2000">
                <a:solidFill>
                  <a:schemeClr val="accent1"/>
                </a:solidFill>
                <a:latin typeface="Calibri"/>
                <a:ea typeface="Calibri"/>
                <a:cs typeface="Calibri"/>
                <a:sym typeface="Calibri"/>
              </a:rPr>
              <a:t>.</a:t>
            </a:r>
            <a:endParaRPr sz="2000">
              <a:solidFill>
                <a:srgbClr val="062858"/>
              </a:solidFill>
              <a:latin typeface="Calibri"/>
              <a:ea typeface="Calibri"/>
              <a:cs typeface="Calibri"/>
              <a:sym typeface="Calibri"/>
            </a:endParaRPr>
          </a:p>
          <a:p>
            <a:pPr indent="0" lvl="0" marL="0" rtl="0" algn="l">
              <a:spcBef>
                <a:spcPts val="0"/>
              </a:spcBef>
              <a:spcAft>
                <a:spcPts val="0"/>
              </a:spcAft>
              <a:buNone/>
            </a:pPr>
            <a:r>
              <a:t/>
            </a:r>
            <a:endParaRPr sz="2000">
              <a:solidFill>
                <a:srgbClr val="062858"/>
              </a:solidFill>
              <a:latin typeface="Calibri"/>
              <a:ea typeface="Calibri"/>
              <a:cs typeface="Calibri"/>
              <a:sym typeface="Calibri"/>
            </a:endParaRPr>
          </a:p>
          <a:p>
            <a:pPr indent="0" lvl="0" marL="0" rtl="0" algn="l">
              <a:spcBef>
                <a:spcPts val="0"/>
              </a:spcBef>
              <a:spcAft>
                <a:spcPts val="0"/>
              </a:spcAft>
              <a:buNone/>
            </a:pPr>
            <a:r>
              <a:t/>
            </a:r>
            <a:endParaRPr sz="2000">
              <a:solidFill>
                <a:srgbClr val="062858"/>
              </a:solidFill>
              <a:latin typeface="Calibri"/>
              <a:ea typeface="Calibri"/>
              <a:cs typeface="Calibri"/>
              <a:sym typeface="Calibri"/>
            </a:endParaRPr>
          </a:p>
          <a:p>
            <a:pPr indent="0" lvl="0" marL="0" rtl="0" algn="l">
              <a:spcBef>
                <a:spcPts val="0"/>
              </a:spcBef>
              <a:spcAft>
                <a:spcPts val="0"/>
              </a:spcAft>
              <a:buNone/>
            </a:pPr>
            <a:r>
              <a:rPr i="1" lang="en" sz="2000">
                <a:solidFill>
                  <a:srgbClr val="062858"/>
                </a:solidFill>
                <a:latin typeface="Calibri"/>
                <a:ea typeface="Calibri"/>
                <a:cs typeface="Calibri"/>
                <a:sym typeface="Calibri"/>
              </a:rPr>
              <a:t>Guiding questions</a:t>
            </a:r>
            <a:r>
              <a:rPr lang="en" sz="2000">
                <a:solidFill>
                  <a:srgbClr val="062858"/>
                </a:solidFill>
                <a:latin typeface="Calibri"/>
                <a:ea typeface="Calibri"/>
                <a:cs typeface="Calibri"/>
                <a:sym typeface="Calibri"/>
              </a:rPr>
              <a:t>:</a:t>
            </a:r>
            <a:endParaRPr sz="2000">
              <a:solidFill>
                <a:srgbClr val="062858"/>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What first comes to mind when thinking of this term?</a:t>
            </a:r>
            <a:endParaRPr sz="2000">
              <a:solidFill>
                <a:schemeClr val="accent1"/>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How would you explain this term to an older relative?</a:t>
            </a:r>
            <a:endParaRPr sz="2000">
              <a:solidFill>
                <a:schemeClr val="accent1"/>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How could inaccurate definition of this term impact Syracuse residents?</a:t>
            </a:r>
            <a:endParaRPr sz="2000">
              <a:solidFill>
                <a:srgbClr val="062858"/>
              </a:solidFill>
              <a:latin typeface="Calibri"/>
              <a:ea typeface="Calibri"/>
              <a:cs typeface="Calibri"/>
              <a:sym typeface="Calibri"/>
            </a:endParaRPr>
          </a:p>
        </p:txBody>
      </p:sp>
      <p:sp>
        <p:nvSpPr>
          <p:cNvPr id="179" name="Google Shape;179;p24"/>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Working Definitions</a:t>
            </a:r>
            <a:endParaRPr b="1" sz="3600">
              <a:solidFill>
                <a:srgbClr val="B98E00"/>
              </a:solidFill>
              <a:latin typeface="Times"/>
              <a:ea typeface="Times"/>
              <a:cs typeface="Times"/>
              <a:sym typeface="Time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85" name="Google Shape;185;p25"/>
          <p:cNvSpPr txBox="1"/>
          <p:nvPr/>
        </p:nvSpPr>
        <p:spPr>
          <a:xfrm>
            <a:off x="669875" y="851625"/>
            <a:ext cx="39546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Opt In</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86" name="Google Shape;186;p25"/>
          <p:cNvSpPr txBox="1"/>
          <p:nvPr/>
        </p:nvSpPr>
        <p:spPr>
          <a:xfrm>
            <a:off x="876550" y="1367525"/>
            <a:ext cx="7810200" cy="108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accent1"/>
                </a:solidFill>
                <a:latin typeface="Calibri"/>
                <a:ea typeface="Calibri"/>
                <a:cs typeface="Calibri"/>
                <a:sym typeface="Calibri"/>
              </a:rPr>
              <a:t>An individual knowingly and voluntarily consenting to provide the information, </a:t>
            </a:r>
            <a:r>
              <a:rPr lang="en" sz="2000">
                <a:solidFill>
                  <a:schemeClr val="accent1"/>
                </a:solidFill>
                <a:latin typeface="Calibri"/>
                <a:ea typeface="Calibri"/>
                <a:cs typeface="Calibri"/>
                <a:sym typeface="Calibri"/>
              </a:rPr>
              <a:t>or had a clear and conspicuous opportunity to opt out of providing the information</a:t>
            </a:r>
            <a:r>
              <a:rPr lang="en" sz="2000">
                <a:solidFill>
                  <a:schemeClr val="accent1"/>
                </a:solidFill>
                <a:latin typeface="Calibri"/>
                <a:ea typeface="Calibri"/>
                <a:cs typeface="Calibri"/>
                <a:sym typeface="Calibri"/>
              </a:rPr>
              <a:t>.</a:t>
            </a:r>
            <a:endParaRPr sz="2000">
              <a:solidFill>
                <a:srgbClr val="062858"/>
              </a:solidFill>
              <a:latin typeface="Calibri"/>
              <a:ea typeface="Calibri"/>
              <a:cs typeface="Calibri"/>
              <a:sym typeface="Calibri"/>
            </a:endParaRPr>
          </a:p>
          <a:p>
            <a:pPr indent="0" lvl="0" marL="0" rtl="0" algn="l">
              <a:spcBef>
                <a:spcPts val="0"/>
              </a:spcBef>
              <a:spcAft>
                <a:spcPts val="0"/>
              </a:spcAft>
              <a:buNone/>
            </a:pPr>
            <a:r>
              <a:t/>
            </a:r>
            <a:endParaRPr sz="2000">
              <a:solidFill>
                <a:srgbClr val="062858"/>
              </a:solidFill>
              <a:latin typeface="Calibri"/>
              <a:ea typeface="Calibri"/>
              <a:cs typeface="Calibri"/>
              <a:sym typeface="Calibri"/>
            </a:endParaRPr>
          </a:p>
          <a:p>
            <a:pPr indent="0" lvl="0" marL="0" rtl="0" algn="l">
              <a:spcBef>
                <a:spcPts val="0"/>
              </a:spcBef>
              <a:spcAft>
                <a:spcPts val="0"/>
              </a:spcAft>
              <a:buNone/>
            </a:pPr>
            <a:r>
              <a:t/>
            </a:r>
            <a:endParaRPr sz="2000">
              <a:solidFill>
                <a:srgbClr val="062858"/>
              </a:solidFill>
              <a:latin typeface="Calibri"/>
              <a:ea typeface="Calibri"/>
              <a:cs typeface="Calibri"/>
              <a:sym typeface="Calibri"/>
            </a:endParaRPr>
          </a:p>
          <a:p>
            <a:pPr indent="0" lvl="0" marL="0" rtl="0" algn="l">
              <a:spcBef>
                <a:spcPts val="0"/>
              </a:spcBef>
              <a:spcAft>
                <a:spcPts val="0"/>
              </a:spcAft>
              <a:buNone/>
            </a:pPr>
            <a:r>
              <a:rPr i="1" lang="en" sz="2000">
                <a:solidFill>
                  <a:srgbClr val="062858"/>
                </a:solidFill>
                <a:latin typeface="Calibri"/>
                <a:ea typeface="Calibri"/>
                <a:cs typeface="Calibri"/>
                <a:sym typeface="Calibri"/>
              </a:rPr>
              <a:t>Guiding questions</a:t>
            </a:r>
            <a:r>
              <a:rPr lang="en" sz="2000">
                <a:solidFill>
                  <a:srgbClr val="062858"/>
                </a:solidFill>
                <a:latin typeface="Calibri"/>
                <a:ea typeface="Calibri"/>
                <a:cs typeface="Calibri"/>
                <a:sym typeface="Calibri"/>
              </a:rPr>
              <a:t>:</a:t>
            </a:r>
            <a:endParaRPr sz="2000">
              <a:solidFill>
                <a:srgbClr val="062858"/>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What first comes to mind when thinking of this term?</a:t>
            </a:r>
            <a:endParaRPr sz="2000">
              <a:solidFill>
                <a:schemeClr val="accent1"/>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How would you explain this term to an older relative?</a:t>
            </a:r>
            <a:endParaRPr sz="2000">
              <a:solidFill>
                <a:schemeClr val="accent1"/>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How could inaccurate definition of this term impact Syracuse residents?</a:t>
            </a:r>
            <a:endParaRPr sz="2000">
              <a:solidFill>
                <a:srgbClr val="062858"/>
              </a:solidFill>
              <a:latin typeface="Calibri"/>
              <a:ea typeface="Calibri"/>
              <a:cs typeface="Calibri"/>
              <a:sym typeface="Calibri"/>
            </a:endParaRPr>
          </a:p>
        </p:txBody>
      </p:sp>
      <p:sp>
        <p:nvSpPr>
          <p:cNvPr id="187" name="Google Shape;187;p25"/>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Working Definitions</a:t>
            </a:r>
            <a:endParaRPr b="1" sz="3600">
              <a:solidFill>
                <a:srgbClr val="B98E00"/>
              </a:solidFill>
              <a:latin typeface="Times"/>
              <a:ea typeface="Times"/>
              <a:cs typeface="Times"/>
              <a:sym typeface="Time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93" name="Google Shape;193;p26"/>
          <p:cNvSpPr txBox="1"/>
          <p:nvPr/>
        </p:nvSpPr>
        <p:spPr>
          <a:xfrm>
            <a:off x="669875" y="851625"/>
            <a:ext cx="39546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Anonymization</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94" name="Google Shape;194;p26"/>
          <p:cNvSpPr txBox="1"/>
          <p:nvPr/>
        </p:nvSpPr>
        <p:spPr>
          <a:xfrm>
            <a:off x="876550" y="1367525"/>
            <a:ext cx="7810200" cy="108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accent1"/>
                </a:solidFill>
                <a:latin typeface="Calibri"/>
                <a:ea typeface="Calibri"/>
                <a:cs typeface="Calibri"/>
                <a:sym typeface="Calibri"/>
              </a:rPr>
              <a:t>The process of removing personally identifiable information from data sets, so that the people whom the data describe remain anonymous</a:t>
            </a:r>
            <a:r>
              <a:rPr lang="en" sz="2000">
                <a:solidFill>
                  <a:schemeClr val="accent1"/>
                </a:solidFill>
                <a:latin typeface="Calibri"/>
                <a:ea typeface="Calibri"/>
                <a:cs typeface="Calibri"/>
                <a:sym typeface="Calibri"/>
              </a:rPr>
              <a:t>. </a:t>
            </a:r>
            <a:r>
              <a:rPr lang="en" sz="2000">
                <a:solidFill>
                  <a:schemeClr val="accent1"/>
                </a:solidFill>
                <a:highlight>
                  <a:srgbClr val="9FC5E8"/>
                </a:highlight>
                <a:latin typeface="Calibri"/>
                <a:ea typeface="Calibri"/>
                <a:cs typeface="Calibri"/>
                <a:sym typeface="Calibri"/>
              </a:rPr>
              <a:t>Differentiated by ‘Weak Anonymization’ (PII is removed from data) and ‘Strong Anonymization’ (features to redundantly encode PI or can be used in de-anonymization removed from data).</a:t>
            </a:r>
            <a:endParaRPr sz="2000">
              <a:solidFill>
                <a:srgbClr val="062858"/>
              </a:solidFill>
              <a:highlight>
                <a:srgbClr val="9FC5E8"/>
              </a:highlight>
              <a:latin typeface="Calibri"/>
              <a:ea typeface="Calibri"/>
              <a:cs typeface="Calibri"/>
              <a:sym typeface="Calibri"/>
            </a:endParaRPr>
          </a:p>
          <a:p>
            <a:pPr indent="0" lvl="0" marL="0" rtl="0" algn="l">
              <a:spcBef>
                <a:spcPts val="0"/>
              </a:spcBef>
              <a:spcAft>
                <a:spcPts val="0"/>
              </a:spcAft>
              <a:buNone/>
            </a:pPr>
            <a:r>
              <a:t/>
            </a:r>
            <a:endParaRPr sz="2000">
              <a:solidFill>
                <a:srgbClr val="062858"/>
              </a:solidFill>
              <a:latin typeface="Calibri"/>
              <a:ea typeface="Calibri"/>
              <a:cs typeface="Calibri"/>
              <a:sym typeface="Calibri"/>
            </a:endParaRPr>
          </a:p>
          <a:p>
            <a:pPr indent="0" lvl="0" marL="0" rtl="0" algn="l">
              <a:spcBef>
                <a:spcPts val="0"/>
              </a:spcBef>
              <a:spcAft>
                <a:spcPts val="0"/>
              </a:spcAft>
              <a:buNone/>
            </a:pPr>
            <a:r>
              <a:t/>
            </a:r>
            <a:endParaRPr sz="2000">
              <a:solidFill>
                <a:srgbClr val="062858"/>
              </a:solidFill>
              <a:latin typeface="Calibri"/>
              <a:ea typeface="Calibri"/>
              <a:cs typeface="Calibri"/>
              <a:sym typeface="Calibri"/>
            </a:endParaRPr>
          </a:p>
          <a:p>
            <a:pPr indent="0" lvl="0" marL="0" rtl="0" algn="l">
              <a:spcBef>
                <a:spcPts val="0"/>
              </a:spcBef>
              <a:spcAft>
                <a:spcPts val="0"/>
              </a:spcAft>
              <a:buNone/>
            </a:pPr>
            <a:r>
              <a:rPr i="1" lang="en" sz="2000">
                <a:solidFill>
                  <a:srgbClr val="062858"/>
                </a:solidFill>
                <a:latin typeface="Calibri"/>
                <a:ea typeface="Calibri"/>
                <a:cs typeface="Calibri"/>
                <a:sym typeface="Calibri"/>
              </a:rPr>
              <a:t>Guiding questions</a:t>
            </a:r>
            <a:r>
              <a:rPr lang="en" sz="2000">
                <a:solidFill>
                  <a:srgbClr val="062858"/>
                </a:solidFill>
                <a:latin typeface="Calibri"/>
                <a:ea typeface="Calibri"/>
                <a:cs typeface="Calibri"/>
                <a:sym typeface="Calibri"/>
              </a:rPr>
              <a:t>:</a:t>
            </a:r>
            <a:endParaRPr sz="2000">
              <a:solidFill>
                <a:srgbClr val="062858"/>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What first comes to mind when thinking of this term?</a:t>
            </a:r>
            <a:endParaRPr sz="2000">
              <a:solidFill>
                <a:schemeClr val="accent1"/>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How would you explain this term to an older relative?</a:t>
            </a:r>
            <a:endParaRPr sz="2000">
              <a:solidFill>
                <a:schemeClr val="accent1"/>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How could inaccurate definition of this term impact Syracuse residents?</a:t>
            </a:r>
            <a:endParaRPr sz="2000">
              <a:solidFill>
                <a:srgbClr val="062858"/>
              </a:solidFill>
              <a:latin typeface="Calibri"/>
              <a:ea typeface="Calibri"/>
              <a:cs typeface="Calibri"/>
              <a:sym typeface="Calibri"/>
            </a:endParaRPr>
          </a:p>
        </p:txBody>
      </p:sp>
      <p:sp>
        <p:nvSpPr>
          <p:cNvPr id="195" name="Google Shape;195;p26"/>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Working Definitions</a:t>
            </a:r>
            <a:endParaRPr b="1" sz="3600">
              <a:solidFill>
                <a:srgbClr val="B98E00"/>
              </a:solidFill>
              <a:latin typeface="Times"/>
              <a:ea typeface="Times"/>
              <a:cs typeface="Times"/>
              <a:sym typeface="Time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01" name="Google Shape;201;p27"/>
          <p:cNvSpPr txBox="1"/>
          <p:nvPr/>
        </p:nvSpPr>
        <p:spPr>
          <a:xfrm>
            <a:off x="669875" y="851625"/>
            <a:ext cx="39546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Surveillance Software</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202" name="Google Shape;202;p27"/>
          <p:cNvSpPr txBox="1"/>
          <p:nvPr/>
        </p:nvSpPr>
        <p:spPr>
          <a:xfrm>
            <a:off x="876550" y="1367525"/>
            <a:ext cx="7810200" cy="108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accent1"/>
                </a:solidFill>
                <a:latin typeface="Calibri"/>
                <a:ea typeface="Calibri"/>
                <a:cs typeface="Calibri"/>
                <a:sym typeface="Calibri"/>
              </a:rPr>
              <a:t>Is or supports any electronic device, software program, or hosted software solution that is </a:t>
            </a:r>
            <a:r>
              <a:rPr lang="en" sz="2000">
                <a:solidFill>
                  <a:schemeClr val="accent1"/>
                </a:solidFill>
                <a:latin typeface="Calibri"/>
                <a:ea typeface="Calibri"/>
                <a:cs typeface="Calibri"/>
                <a:sym typeface="Calibri"/>
              </a:rPr>
              <a:t>designed or primarily intended to be used for the purpose of surveillance</a:t>
            </a:r>
            <a:r>
              <a:rPr lang="en" sz="2000">
                <a:solidFill>
                  <a:schemeClr val="accent1"/>
                </a:solidFill>
                <a:latin typeface="Calibri"/>
                <a:ea typeface="Calibri"/>
                <a:cs typeface="Calibri"/>
                <a:sym typeface="Calibri"/>
              </a:rPr>
              <a:t>. </a:t>
            </a:r>
            <a:r>
              <a:rPr lang="en" sz="2000">
                <a:solidFill>
                  <a:schemeClr val="accent1"/>
                </a:solidFill>
                <a:highlight>
                  <a:srgbClr val="9FC5E8"/>
                </a:highlight>
                <a:latin typeface="Calibri"/>
                <a:ea typeface="Calibri"/>
                <a:cs typeface="Calibri"/>
                <a:sym typeface="Calibri"/>
              </a:rPr>
              <a:t>Software with a secondary purpose of surveillance will also be reviewed by the group with the understanding that the primary intent is not surveillance.</a:t>
            </a:r>
            <a:endParaRPr sz="2000">
              <a:solidFill>
                <a:srgbClr val="062858"/>
              </a:solidFill>
              <a:highlight>
                <a:srgbClr val="9FC5E8"/>
              </a:highlight>
              <a:latin typeface="Calibri"/>
              <a:ea typeface="Calibri"/>
              <a:cs typeface="Calibri"/>
              <a:sym typeface="Calibri"/>
            </a:endParaRPr>
          </a:p>
          <a:p>
            <a:pPr indent="0" lvl="0" marL="0" rtl="0" algn="l">
              <a:spcBef>
                <a:spcPts val="0"/>
              </a:spcBef>
              <a:spcAft>
                <a:spcPts val="0"/>
              </a:spcAft>
              <a:buNone/>
            </a:pPr>
            <a:r>
              <a:t/>
            </a:r>
            <a:endParaRPr sz="2000">
              <a:solidFill>
                <a:srgbClr val="062858"/>
              </a:solidFill>
              <a:latin typeface="Calibri"/>
              <a:ea typeface="Calibri"/>
              <a:cs typeface="Calibri"/>
              <a:sym typeface="Calibri"/>
            </a:endParaRPr>
          </a:p>
          <a:p>
            <a:pPr indent="0" lvl="0" marL="0" rtl="0" algn="l">
              <a:spcBef>
                <a:spcPts val="0"/>
              </a:spcBef>
              <a:spcAft>
                <a:spcPts val="0"/>
              </a:spcAft>
              <a:buNone/>
            </a:pPr>
            <a:r>
              <a:t/>
            </a:r>
            <a:endParaRPr sz="2000">
              <a:solidFill>
                <a:srgbClr val="062858"/>
              </a:solidFill>
              <a:latin typeface="Calibri"/>
              <a:ea typeface="Calibri"/>
              <a:cs typeface="Calibri"/>
              <a:sym typeface="Calibri"/>
            </a:endParaRPr>
          </a:p>
          <a:p>
            <a:pPr indent="0" lvl="0" marL="0" rtl="0" algn="l">
              <a:spcBef>
                <a:spcPts val="0"/>
              </a:spcBef>
              <a:spcAft>
                <a:spcPts val="0"/>
              </a:spcAft>
              <a:buNone/>
            </a:pPr>
            <a:r>
              <a:rPr i="1" lang="en" sz="2000">
                <a:solidFill>
                  <a:srgbClr val="062858"/>
                </a:solidFill>
                <a:latin typeface="Calibri"/>
                <a:ea typeface="Calibri"/>
                <a:cs typeface="Calibri"/>
                <a:sym typeface="Calibri"/>
              </a:rPr>
              <a:t>Guiding questions</a:t>
            </a:r>
            <a:r>
              <a:rPr lang="en" sz="2000">
                <a:solidFill>
                  <a:srgbClr val="062858"/>
                </a:solidFill>
                <a:latin typeface="Calibri"/>
                <a:ea typeface="Calibri"/>
                <a:cs typeface="Calibri"/>
                <a:sym typeface="Calibri"/>
              </a:rPr>
              <a:t>:</a:t>
            </a:r>
            <a:endParaRPr sz="2000">
              <a:solidFill>
                <a:srgbClr val="062858"/>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What first comes to mind when thinking of this term?</a:t>
            </a:r>
            <a:endParaRPr sz="2000">
              <a:solidFill>
                <a:schemeClr val="accent1"/>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How would you explain this term to an older relative?</a:t>
            </a:r>
            <a:endParaRPr sz="2000">
              <a:solidFill>
                <a:schemeClr val="accent1"/>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How could inaccurate definition of this term impact Syracuse residents?</a:t>
            </a:r>
            <a:endParaRPr sz="2000">
              <a:solidFill>
                <a:srgbClr val="062858"/>
              </a:solidFill>
              <a:latin typeface="Calibri"/>
              <a:ea typeface="Calibri"/>
              <a:cs typeface="Calibri"/>
              <a:sym typeface="Calibri"/>
            </a:endParaRPr>
          </a:p>
        </p:txBody>
      </p:sp>
      <p:sp>
        <p:nvSpPr>
          <p:cNvPr id="203" name="Google Shape;203;p27"/>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Working Definitions</a:t>
            </a:r>
            <a:endParaRPr b="1" sz="3600">
              <a:solidFill>
                <a:srgbClr val="B98E00"/>
              </a:solidFill>
              <a:latin typeface="Times"/>
              <a:ea typeface="Times"/>
              <a:cs typeface="Times"/>
              <a:sym typeface="Time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09" name="Google Shape;209;p28"/>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Next Steps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210" name="Google Shape;210;p28"/>
          <p:cNvSpPr txBox="1"/>
          <p:nvPr/>
        </p:nvSpPr>
        <p:spPr>
          <a:xfrm>
            <a:off x="876550" y="1685475"/>
            <a:ext cx="5803800" cy="769500"/>
          </a:xfrm>
          <a:prstGeom prst="rect">
            <a:avLst/>
          </a:prstGeom>
          <a:noFill/>
          <a:ln>
            <a:noFill/>
          </a:ln>
        </p:spPr>
        <p:txBody>
          <a:bodyPr anchorCtr="0" anchor="t" bIns="91425" lIns="91425" spcFirstLastPara="1" rIns="91425" wrap="square" tIns="91425">
            <a:noAutofit/>
          </a:bodyPr>
          <a:lstStyle/>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Vote on </a:t>
            </a:r>
            <a:r>
              <a:rPr lang="en" sz="1800">
                <a:solidFill>
                  <a:srgbClr val="062858"/>
                </a:solidFill>
                <a:latin typeface="Calibri"/>
                <a:ea typeface="Calibri"/>
                <a:cs typeface="Calibri"/>
                <a:sym typeface="Calibri"/>
              </a:rPr>
              <a:t>administration</a:t>
            </a:r>
            <a:r>
              <a:rPr lang="en" sz="1800">
                <a:solidFill>
                  <a:srgbClr val="062858"/>
                </a:solidFill>
                <a:latin typeface="Calibri"/>
                <a:ea typeface="Calibri"/>
                <a:cs typeface="Calibri"/>
                <a:sym typeface="Calibri"/>
              </a:rPr>
              <a:t> structure</a:t>
            </a:r>
            <a:endParaRPr sz="1800">
              <a:solidFill>
                <a:srgbClr val="062858"/>
              </a:solidFill>
              <a:latin typeface="Calibri"/>
              <a:ea typeface="Calibri"/>
              <a:cs typeface="Calibri"/>
              <a:sym typeface="Calibri"/>
            </a:endParaRPr>
          </a:p>
          <a:p>
            <a:pPr indent="-342900" lvl="1" marL="9144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Vote for a </a:t>
            </a:r>
            <a:r>
              <a:rPr b="1" lang="en" sz="1800">
                <a:solidFill>
                  <a:srgbClr val="062858"/>
                </a:solidFill>
                <a:latin typeface="Calibri"/>
                <a:ea typeface="Calibri"/>
                <a:cs typeface="Calibri"/>
                <a:sym typeface="Calibri"/>
              </a:rPr>
              <a:t>Working Group Head</a:t>
            </a:r>
            <a:r>
              <a:rPr lang="en" sz="1800">
                <a:solidFill>
                  <a:srgbClr val="062858"/>
                </a:solidFill>
                <a:latin typeface="Calibri"/>
                <a:ea typeface="Calibri"/>
                <a:cs typeface="Calibri"/>
                <a:sym typeface="Calibri"/>
              </a:rPr>
              <a:t> (represents the group) and an </a:t>
            </a:r>
            <a:r>
              <a:rPr b="1" lang="en" sz="1800">
                <a:solidFill>
                  <a:srgbClr val="062858"/>
                </a:solidFill>
                <a:latin typeface="Calibri"/>
                <a:ea typeface="Calibri"/>
                <a:cs typeface="Calibri"/>
                <a:sym typeface="Calibri"/>
              </a:rPr>
              <a:t>Executive Secretary</a:t>
            </a:r>
            <a:r>
              <a:rPr lang="en" sz="1800">
                <a:solidFill>
                  <a:srgbClr val="062858"/>
                </a:solidFill>
                <a:latin typeface="Calibri"/>
                <a:ea typeface="Calibri"/>
                <a:cs typeface="Calibri"/>
                <a:sym typeface="Calibri"/>
              </a:rPr>
              <a:t> (ensures procedures and keeps the agenda)</a:t>
            </a:r>
            <a:endParaRPr sz="1800">
              <a:solidFill>
                <a:srgbClr val="062858"/>
              </a:solidFill>
              <a:latin typeface="Calibri"/>
              <a:ea typeface="Calibri"/>
              <a:cs typeface="Calibri"/>
              <a:sym typeface="Calibri"/>
            </a:endParaRPr>
          </a:p>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Develop SLAs &amp; working process</a:t>
            </a:r>
            <a:endParaRPr sz="1800">
              <a:solidFill>
                <a:srgbClr val="062858"/>
              </a:solidFill>
              <a:latin typeface="Calibri"/>
              <a:ea typeface="Calibri"/>
              <a:cs typeface="Calibri"/>
              <a:sym typeface="Calibri"/>
            </a:endParaRPr>
          </a:p>
          <a:p>
            <a:pPr indent="-342900" lvl="0" marL="457200" rtl="0" algn="l">
              <a:spcBef>
                <a:spcPts val="0"/>
              </a:spcBef>
              <a:spcAft>
                <a:spcPts val="0"/>
              </a:spcAft>
              <a:buClr>
                <a:srgbClr val="062858"/>
              </a:buClr>
              <a:buSzPts val="1800"/>
              <a:buFont typeface="Calibri"/>
              <a:buChar char="●"/>
            </a:pPr>
            <a:r>
              <a:rPr lang="en" sz="1800">
                <a:solidFill>
                  <a:srgbClr val="062858"/>
                </a:solidFill>
                <a:latin typeface="Calibri"/>
                <a:ea typeface="Calibri"/>
                <a:cs typeface="Calibri"/>
                <a:sym typeface="Calibri"/>
              </a:rPr>
              <a:t>Tackle first technology requests</a:t>
            </a:r>
            <a:endParaRPr sz="18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211" name="Google Shape;211;p28"/>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Procedures</a:t>
            </a:r>
            <a:endParaRPr b="1" sz="3600">
              <a:solidFill>
                <a:srgbClr val="B98E00"/>
              </a:solidFill>
              <a:latin typeface="Times"/>
              <a:ea typeface="Times"/>
              <a:cs typeface="Times"/>
              <a:sym typeface="Times"/>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217" name="Google Shape;217;p2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218" name="Google Shape;218;p29"/>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9"/>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Where We Are</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Press Release</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Roles and Responsibilities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Discussion</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Examples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Working Definitions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Next Steps</a:t>
            </a:r>
            <a:endParaRPr sz="2000">
              <a:solidFill>
                <a:srgbClr val="062858"/>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Where we are</a:t>
            </a:r>
            <a:endParaRPr sz="3600">
              <a:latin typeface="Times"/>
              <a:ea typeface="Times"/>
              <a:cs typeface="Times"/>
              <a:sym typeface="Times"/>
            </a:endParaRPr>
          </a:p>
        </p:txBody>
      </p:sp>
      <p:cxnSp>
        <p:nvCxnSpPr>
          <p:cNvPr id="113" name="Google Shape;113;p17"/>
          <p:cNvCxnSpPr>
            <a:endCxn id="114" idx="2"/>
          </p:cNvCxnSpPr>
          <p:nvPr/>
        </p:nvCxnSpPr>
        <p:spPr>
          <a:xfrm>
            <a:off x="-8250" y="3080000"/>
            <a:ext cx="3995700" cy="0"/>
          </a:xfrm>
          <a:prstGeom prst="straightConnector1">
            <a:avLst/>
          </a:prstGeom>
          <a:noFill/>
          <a:ln cap="flat" cmpd="sng" w="76200">
            <a:solidFill>
              <a:schemeClr val="dk2"/>
            </a:solidFill>
            <a:prstDash val="solid"/>
            <a:round/>
            <a:headEnd len="med" w="med" type="none"/>
            <a:tailEnd len="med" w="med" type="none"/>
          </a:ln>
        </p:spPr>
      </p:cxnSp>
      <p:sp>
        <p:nvSpPr>
          <p:cNvPr id="115" name="Google Shape;115;p17"/>
          <p:cNvSpPr/>
          <p:nvPr/>
        </p:nvSpPr>
        <p:spPr>
          <a:xfrm>
            <a:off x="1813350" y="2724650"/>
            <a:ext cx="817800" cy="8178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16" name="Google Shape;116;p17"/>
          <p:cNvCxnSpPr/>
          <p:nvPr/>
        </p:nvCxnSpPr>
        <p:spPr>
          <a:xfrm>
            <a:off x="5004075" y="3080000"/>
            <a:ext cx="4156800" cy="0"/>
          </a:xfrm>
          <a:prstGeom prst="straightConnector1">
            <a:avLst/>
          </a:prstGeom>
          <a:noFill/>
          <a:ln cap="flat" cmpd="sng" w="76200">
            <a:solidFill>
              <a:schemeClr val="dk2"/>
            </a:solidFill>
            <a:prstDash val="dash"/>
            <a:round/>
            <a:headEnd len="med" w="med" type="none"/>
            <a:tailEnd len="med" w="med" type="none"/>
          </a:ln>
        </p:spPr>
      </p:cxnSp>
      <p:sp>
        <p:nvSpPr>
          <p:cNvPr id="114" name="Google Shape;114;p17"/>
          <p:cNvSpPr/>
          <p:nvPr/>
        </p:nvSpPr>
        <p:spPr>
          <a:xfrm>
            <a:off x="3987450" y="2495450"/>
            <a:ext cx="1169100" cy="11691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p:cNvSpPr txBox="1"/>
          <p:nvPr/>
        </p:nvSpPr>
        <p:spPr>
          <a:xfrm>
            <a:off x="1251450" y="3710150"/>
            <a:ext cx="19416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Kick-off and introductions</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Overview of process</a:t>
            </a:r>
            <a:endParaRPr>
              <a:latin typeface="Twentieth Century"/>
              <a:ea typeface="Twentieth Century"/>
              <a:cs typeface="Twentieth Century"/>
              <a:sym typeface="Twentieth Century"/>
            </a:endParaRPr>
          </a:p>
        </p:txBody>
      </p:sp>
      <p:sp>
        <p:nvSpPr>
          <p:cNvPr id="118" name="Google Shape;118;p17"/>
          <p:cNvSpPr txBox="1"/>
          <p:nvPr/>
        </p:nvSpPr>
        <p:spPr>
          <a:xfrm>
            <a:off x="1251450" y="2095250"/>
            <a:ext cx="1941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Twentieth Century"/>
                <a:ea typeface="Twentieth Century"/>
                <a:cs typeface="Twentieth Century"/>
                <a:sym typeface="Twentieth Century"/>
              </a:rPr>
              <a:t>Last session</a:t>
            </a:r>
            <a:endParaRPr b="1" sz="1800">
              <a:latin typeface="Twentieth Century"/>
              <a:ea typeface="Twentieth Century"/>
              <a:cs typeface="Twentieth Century"/>
              <a:sym typeface="Twentieth Century"/>
            </a:endParaRPr>
          </a:p>
        </p:txBody>
      </p:sp>
      <p:sp>
        <p:nvSpPr>
          <p:cNvPr id="119" name="Google Shape;119;p17"/>
          <p:cNvSpPr txBox="1"/>
          <p:nvPr/>
        </p:nvSpPr>
        <p:spPr>
          <a:xfrm>
            <a:off x="3601200" y="1793900"/>
            <a:ext cx="1941600" cy="569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500">
                <a:latin typeface="Twentieth Century"/>
                <a:ea typeface="Twentieth Century"/>
                <a:cs typeface="Twentieth Century"/>
                <a:sym typeface="Twentieth Century"/>
              </a:rPr>
              <a:t>Today</a:t>
            </a:r>
            <a:endParaRPr b="1" sz="2500">
              <a:latin typeface="Twentieth Century"/>
              <a:ea typeface="Twentieth Century"/>
              <a:cs typeface="Twentieth Century"/>
              <a:sym typeface="Twentieth Century"/>
            </a:endParaRPr>
          </a:p>
        </p:txBody>
      </p:sp>
      <p:sp>
        <p:nvSpPr>
          <p:cNvPr id="120" name="Google Shape;120;p17"/>
          <p:cNvSpPr txBox="1"/>
          <p:nvPr/>
        </p:nvSpPr>
        <p:spPr>
          <a:xfrm>
            <a:off x="5950950" y="2095250"/>
            <a:ext cx="19416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800">
                <a:latin typeface="Twentieth Century"/>
                <a:ea typeface="Twentieth Century"/>
                <a:cs typeface="Twentieth Century"/>
                <a:sym typeface="Twentieth Century"/>
              </a:rPr>
              <a:t>Coming up</a:t>
            </a:r>
            <a:endParaRPr b="1" sz="1800">
              <a:latin typeface="Twentieth Century"/>
              <a:ea typeface="Twentieth Century"/>
              <a:cs typeface="Twentieth Century"/>
              <a:sym typeface="Twentieth Century"/>
            </a:endParaRPr>
          </a:p>
        </p:txBody>
      </p:sp>
      <p:sp>
        <p:nvSpPr>
          <p:cNvPr id="121" name="Google Shape;121;p17"/>
          <p:cNvSpPr txBox="1"/>
          <p:nvPr/>
        </p:nvSpPr>
        <p:spPr>
          <a:xfrm>
            <a:off x="3601200" y="3710150"/>
            <a:ext cx="19416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Discuss surveillance technology definitions</a:t>
            </a:r>
            <a:endParaRPr>
              <a:latin typeface="Twentieth Century"/>
              <a:ea typeface="Twentieth Century"/>
              <a:cs typeface="Twentieth Century"/>
              <a:sym typeface="Twentieth Century"/>
            </a:endParaRPr>
          </a:p>
        </p:txBody>
      </p:sp>
      <p:sp>
        <p:nvSpPr>
          <p:cNvPr id="122" name="Google Shape;122;p17"/>
          <p:cNvSpPr txBox="1"/>
          <p:nvPr/>
        </p:nvSpPr>
        <p:spPr>
          <a:xfrm>
            <a:off x="5950950" y="3710150"/>
            <a:ext cx="19416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Develop SLAs &amp; organizational structure</a:t>
            </a:r>
            <a:endParaRPr>
              <a:latin typeface="Twentieth Century"/>
              <a:ea typeface="Twentieth Century"/>
              <a:cs typeface="Twentieth Century"/>
              <a:sym typeface="Twentieth Century"/>
            </a:endParaRPr>
          </a:p>
        </p:txBody>
      </p:sp>
      <p:sp>
        <p:nvSpPr>
          <p:cNvPr id="123" name="Google Shape;123;p17"/>
          <p:cNvSpPr/>
          <p:nvPr/>
        </p:nvSpPr>
        <p:spPr>
          <a:xfrm>
            <a:off x="6512850" y="2671100"/>
            <a:ext cx="817800" cy="817800"/>
          </a:xfrm>
          <a:prstGeom prst="ellipse">
            <a:avLst/>
          </a:prstGeom>
          <a:solidFill>
            <a:schemeClr val="lt1"/>
          </a:solidFill>
          <a:ln cap="flat" cmpd="sng" w="76200">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type="title"/>
          </p:nvPr>
        </p:nvSpPr>
        <p:spPr>
          <a:xfrm>
            <a:off x="457200" y="285750"/>
            <a:ext cx="8229600" cy="7776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Press Release</a:t>
            </a:r>
            <a:endParaRPr/>
          </a:p>
        </p:txBody>
      </p:sp>
      <p:pic>
        <p:nvPicPr>
          <p:cNvPr id="129" name="Google Shape;129;p18"/>
          <p:cNvPicPr preferRelativeResize="0"/>
          <p:nvPr/>
        </p:nvPicPr>
        <p:blipFill>
          <a:blip r:embed="rId3">
            <a:alphaModFix/>
          </a:blip>
          <a:stretch>
            <a:fillRect/>
          </a:stretch>
        </p:blipFill>
        <p:spPr>
          <a:xfrm>
            <a:off x="2418675" y="1368150"/>
            <a:ext cx="4489604" cy="3775349"/>
          </a:xfrm>
          <a:prstGeom prst="rect">
            <a:avLst/>
          </a:prstGeom>
          <a:noFill/>
          <a:ln cap="flat" cmpd="sng" w="19050">
            <a:solidFill>
              <a:schemeClr val="dk1"/>
            </a:solidFill>
            <a:prstDash val="solid"/>
            <a:round/>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35" name="Google Shape;135;p19"/>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Roles &amp; Responsibilities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36" name="Google Shape;136;p19"/>
          <p:cNvSpPr txBox="1"/>
          <p:nvPr/>
        </p:nvSpPr>
        <p:spPr>
          <a:xfrm>
            <a:off x="876550" y="1685475"/>
            <a:ext cx="43809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Responsibilities</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b="1" lang="en" sz="1500">
                <a:solidFill>
                  <a:srgbClr val="062858"/>
                </a:solidFill>
                <a:latin typeface="Calibri"/>
                <a:ea typeface="Calibri"/>
                <a:cs typeface="Calibri"/>
                <a:sym typeface="Calibri"/>
              </a:rPr>
              <a:t>Define:</a:t>
            </a:r>
            <a:r>
              <a:rPr lang="en" sz="1500">
                <a:solidFill>
                  <a:srgbClr val="062858"/>
                </a:solidFill>
                <a:latin typeface="Calibri"/>
                <a:ea typeface="Calibri"/>
                <a:cs typeface="Calibri"/>
                <a:sym typeface="Calibri"/>
              </a:rPr>
              <a:t> Build specific examples and characteristics for what surveillance technology is identified as and what it is identified as not.</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b="1" lang="en" sz="1500">
                <a:solidFill>
                  <a:srgbClr val="062858"/>
                </a:solidFill>
                <a:latin typeface="Calibri"/>
                <a:ea typeface="Calibri"/>
                <a:cs typeface="Calibri"/>
                <a:sym typeface="Calibri"/>
              </a:rPr>
              <a:t>Audit:</a:t>
            </a:r>
            <a:r>
              <a:rPr lang="en" sz="1500">
                <a:solidFill>
                  <a:srgbClr val="062858"/>
                </a:solidFill>
                <a:latin typeface="Calibri"/>
                <a:ea typeface="Calibri"/>
                <a:cs typeface="Calibri"/>
                <a:sym typeface="Calibri"/>
              </a:rPr>
              <a:t> Develop a list of current City technologies that qualify under the surveillance characteristics.</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b="1" lang="en" sz="1500">
                <a:solidFill>
                  <a:srgbClr val="062858"/>
                </a:solidFill>
                <a:latin typeface="Calibri"/>
                <a:ea typeface="Calibri"/>
                <a:cs typeface="Calibri"/>
                <a:sym typeface="Calibri"/>
              </a:rPr>
              <a:t>Assess:</a:t>
            </a:r>
            <a:r>
              <a:rPr lang="en" sz="1500">
                <a:solidFill>
                  <a:srgbClr val="062858"/>
                </a:solidFill>
                <a:latin typeface="Calibri"/>
                <a:ea typeface="Calibri"/>
                <a:cs typeface="Calibri"/>
                <a:sym typeface="Calibri"/>
              </a:rPr>
              <a:t> Research technology requests received from departments.</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b="1" lang="en" sz="1500">
                <a:solidFill>
                  <a:srgbClr val="062858"/>
                </a:solidFill>
                <a:latin typeface="Calibri"/>
                <a:ea typeface="Calibri"/>
                <a:cs typeface="Calibri"/>
                <a:sym typeface="Calibri"/>
              </a:rPr>
              <a:t>Recommend:</a:t>
            </a:r>
            <a:r>
              <a:rPr lang="en" sz="1500">
                <a:solidFill>
                  <a:srgbClr val="062858"/>
                </a:solidFill>
                <a:latin typeface="Calibri"/>
                <a:ea typeface="Calibri"/>
                <a:cs typeface="Calibri"/>
                <a:sym typeface="Calibri"/>
              </a:rPr>
              <a:t> Present findings to Mayor and recommend whether or not to implement.</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37" name="Google Shape;137;p19"/>
          <p:cNvSpPr txBox="1"/>
          <p:nvPr/>
        </p:nvSpPr>
        <p:spPr>
          <a:xfrm>
            <a:off x="5257375" y="1685475"/>
            <a:ext cx="3305400" cy="7695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Stakeholders</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City Working Group Members</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External Working Group Members</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City Technology Requestors</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Residents of Syracuse</a:t>
            </a:r>
            <a:endParaRPr sz="1500">
              <a:solidFill>
                <a:srgbClr val="062858"/>
              </a:solidFill>
              <a:latin typeface="Calibri"/>
              <a:ea typeface="Calibri"/>
              <a:cs typeface="Calibri"/>
              <a:sym typeface="Calibri"/>
            </a:endParaRPr>
          </a:p>
          <a:p>
            <a:pPr indent="-323850" lvl="1" marL="914400" rtl="0" algn="l">
              <a:spcBef>
                <a:spcPts val="0"/>
              </a:spcBef>
              <a:spcAft>
                <a:spcPts val="0"/>
              </a:spcAft>
              <a:buClr>
                <a:srgbClr val="062858"/>
              </a:buClr>
              <a:buSzPts val="1500"/>
              <a:buFont typeface="Calibri"/>
              <a:buChar char="○"/>
            </a:pPr>
            <a:r>
              <a:rPr lang="en" sz="1500">
                <a:solidFill>
                  <a:srgbClr val="062858"/>
                </a:solidFill>
                <a:latin typeface="Calibri"/>
                <a:ea typeface="Calibri"/>
                <a:cs typeface="Calibri"/>
                <a:sym typeface="Calibri"/>
              </a:rPr>
              <a:t>City Mayor</a:t>
            </a:r>
            <a:endParaRPr sz="15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
        <p:nvSpPr>
          <p:cNvPr id="138" name="Google Shape;138;p19"/>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Procedures</a:t>
            </a:r>
            <a:endParaRPr b="1" sz="3600">
              <a:solidFill>
                <a:srgbClr val="B98E00"/>
              </a:solidFill>
              <a:latin typeface="Times"/>
              <a:ea typeface="Times"/>
              <a:cs typeface="Times"/>
              <a:sym typeface="Time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44" name="Google Shape;144;p20"/>
          <p:cNvSpPr txBox="1"/>
          <p:nvPr/>
        </p:nvSpPr>
        <p:spPr>
          <a:xfrm>
            <a:off x="669875" y="851625"/>
            <a:ext cx="81045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sz="2300">
              <a:solidFill>
                <a:srgbClr val="062858"/>
              </a:solidFill>
              <a:latin typeface="Calibri"/>
              <a:ea typeface="Calibri"/>
              <a:cs typeface="Calibri"/>
              <a:sym typeface="Calibri"/>
            </a:endParaRPr>
          </a:p>
          <a:p>
            <a:pPr indent="0" lvl="0" marL="0" rtl="0" algn="ctr">
              <a:spcBef>
                <a:spcPts val="0"/>
              </a:spcBef>
              <a:spcAft>
                <a:spcPts val="0"/>
              </a:spcAft>
              <a:buNone/>
            </a:pPr>
            <a:r>
              <a:rPr b="1" lang="en" sz="2300">
                <a:solidFill>
                  <a:srgbClr val="062858"/>
                </a:solidFill>
                <a:latin typeface="Calibri"/>
                <a:ea typeface="Calibri"/>
                <a:cs typeface="Calibri"/>
                <a:sym typeface="Calibri"/>
              </a:rPr>
              <a:t>Group Question: </a:t>
            </a:r>
            <a:r>
              <a:rPr lang="en" sz="2300">
                <a:solidFill>
                  <a:srgbClr val="062858"/>
                </a:solidFill>
                <a:latin typeface="Calibri"/>
                <a:ea typeface="Calibri"/>
                <a:cs typeface="Calibri"/>
                <a:sym typeface="Calibri"/>
              </a:rPr>
              <a:t>What are surveillance technologies? What are some minimum characteristics that we should consider?</a:t>
            </a:r>
            <a:endParaRPr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45" name="Google Shape;145;p20"/>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Discussion</a:t>
            </a:r>
            <a:endParaRPr b="1" sz="3600">
              <a:solidFill>
                <a:srgbClr val="B98E00"/>
              </a:solidFill>
              <a:latin typeface="Times"/>
              <a:ea typeface="Times"/>
              <a:cs typeface="Times"/>
              <a:sym typeface="Time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51" name="Google Shape;151;p21"/>
          <p:cNvSpPr txBox="1"/>
          <p:nvPr/>
        </p:nvSpPr>
        <p:spPr>
          <a:xfrm>
            <a:off x="876500" y="1223300"/>
            <a:ext cx="3952800" cy="1586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sz="2300">
              <a:solidFill>
                <a:srgbClr val="062858"/>
              </a:solidFill>
              <a:latin typeface="Calibri"/>
              <a:ea typeface="Calibri"/>
              <a:cs typeface="Calibri"/>
              <a:sym typeface="Calibri"/>
            </a:endParaRPr>
          </a:p>
          <a:p>
            <a:pPr indent="0" lvl="0" marL="0" rtl="0" algn="ctr">
              <a:spcBef>
                <a:spcPts val="0"/>
              </a:spcBef>
              <a:spcAft>
                <a:spcPts val="0"/>
              </a:spcAft>
              <a:buNone/>
            </a:pPr>
            <a:r>
              <a:rPr lang="en" sz="1500">
                <a:solidFill>
                  <a:srgbClr val="062858"/>
                </a:solidFill>
                <a:latin typeface="Calibri"/>
                <a:ea typeface="Calibri"/>
                <a:cs typeface="Calibri"/>
                <a:sym typeface="Calibri"/>
              </a:rPr>
              <a:t>An aural triangulation technology, these sensors listen for the frequency of a gunshot and send the location directly to dispatch when one is heard. This could be considered surveillance with the concern the sensors are listening to more than just gunshots.</a:t>
            </a:r>
            <a:endParaRPr sz="1500">
              <a:solidFill>
                <a:srgbClr val="062858"/>
              </a:solidFill>
              <a:latin typeface="Calibri"/>
              <a:ea typeface="Calibri"/>
              <a:cs typeface="Calibri"/>
              <a:sym typeface="Calibri"/>
            </a:endParaRPr>
          </a:p>
        </p:txBody>
      </p:sp>
      <p:sp>
        <p:nvSpPr>
          <p:cNvPr id="152" name="Google Shape;152;p21"/>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Examples</a:t>
            </a:r>
            <a:endParaRPr b="1" sz="3600">
              <a:solidFill>
                <a:srgbClr val="B98E00"/>
              </a:solidFill>
              <a:latin typeface="Times"/>
              <a:ea typeface="Times"/>
              <a:cs typeface="Times"/>
              <a:sym typeface="Times"/>
            </a:endParaRPr>
          </a:p>
        </p:txBody>
      </p:sp>
      <p:pic>
        <p:nvPicPr>
          <p:cNvPr id="153" name="Google Shape;153;p21"/>
          <p:cNvPicPr preferRelativeResize="0"/>
          <p:nvPr/>
        </p:nvPicPr>
        <p:blipFill>
          <a:blip r:embed="rId3">
            <a:alphaModFix/>
          </a:blip>
          <a:stretch>
            <a:fillRect/>
          </a:stretch>
        </p:blipFill>
        <p:spPr>
          <a:xfrm>
            <a:off x="876550" y="3212388"/>
            <a:ext cx="3952875" cy="1152525"/>
          </a:xfrm>
          <a:prstGeom prst="rect">
            <a:avLst/>
          </a:prstGeom>
          <a:noFill/>
          <a:ln>
            <a:noFill/>
          </a:ln>
        </p:spPr>
      </p:pic>
      <p:pic>
        <p:nvPicPr>
          <p:cNvPr id="154" name="Google Shape;154;p21"/>
          <p:cNvPicPr preferRelativeResize="0"/>
          <p:nvPr/>
        </p:nvPicPr>
        <p:blipFill>
          <a:blip r:embed="rId4">
            <a:alphaModFix/>
          </a:blip>
          <a:stretch>
            <a:fillRect/>
          </a:stretch>
        </p:blipFill>
        <p:spPr>
          <a:xfrm>
            <a:off x="5584900" y="2955225"/>
            <a:ext cx="2743200" cy="1666875"/>
          </a:xfrm>
          <a:prstGeom prst="rect">
            <a:avLst/>
          </a:prstGeom>
          <a:noFill/>
          <a:ln>
            <a:noFill/>
          </a:ln>
        </p:spPr>
      </p:pic>
      <p:sp>
        <p:nvSpPr>
          <p:cNvPr id="155" name="Google Shape;155;p21"/>
          <p:cNvSpPr txBox="1"/>
          <p:nvPr/>
        </p:nvSpPr>
        <p:spPr>
          <a:xfrm>
            <a:off x="4980100" y="1223300"/>
            <a:ext cx="3952800" cy="1586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sz="2300">
              <a:solidFill>
                <a:srgbClr val="062858"/>
              </a:solidFill>
              <a:latin typeface="Calibri"/>
              <a:ea typeface="Calibri"/>
              <a:cs typeface="Calibri"/>
              <a:sym typeface="Calibri"/>
            </a:endParaRPr>
          </a:p>
          <a:p>
            <a:pPr indent="0" lvl="0" marL="0" rtl="0" algn="ctr">
              <a:spcBef>
                <a:spcPts val="0"/>
              </a:spcBef>
              <a:spcAft>
                <a:spcPts val="0"/>
              </a:spcAft>
              <a:buNone/>
            </a:pPr>
            <a:r>
              <a:rPr lang="en" sz="1500">
                <a:solidFill>
                  <a:srgbClr val="062858"/>
                </a:solidFill>
                <a:latin typeface="Calibri"/>
                <a:ea typeface="Calibri"/>
                <a:cs typeface="Calibri"/>
                <a:sym typeface="Calibri"/>
              </a:rPr>
              <a:t>This administrative technology allows individuals and organizations to electronically sign legal documents. These documents often contain </a:t>
            </a:r>
            <a:r>
              <a:rPr lang="en" sz="1500">
                <a:solidFill>
                  <a:srgbClr val="062858"/>
                </a:solidFill>
                <a:latin typeface="Calibri"/>
                <a:ea typeface="Calibri"/>
                <a:cs typeface="Calibri"/>
                <a:sym typeface="Calibri"/>
              </a:rPr>
              <a:t>sensitive</a:t>
            </a:r>
            <a:r>
              <a:rPr lang="en" sz="1500">
                <a:solidFill>
                  <a:srgbClr val="062858"/>
                </a:solidFill>
                <a:latin typeface="Calibri"/>
                <a:ea typeface="Calibri"/>
                <a:cs typeface="Calibri"/>
                <a:sym typeface="Calibri"/>
              </a:rPr>
              <a:t> material, and the </a:t>
            </a:r>
            <a:r>
              <a:rPr lang="en" sz="1500">
                <a:solidFill>
                  <a:srgbClr val="062858"/>
                </a:solidFill>
                <a:latin typeface="Calibri"/>
                <a:ea typeface="Calibri"/>
                <a:cs typeface="Calibri"/>
                <a:sym typeface="Calibri"/>
              </a:rPr>
              <a:t>signatures</a:t>
            </a:r>
            <a:r>
              <a:rPr lang="en" sz="1500">
                <a:solidFill>
                  <a:srgbClr val="062858"/>
                </a:solidFill>
                <a:latin typeface="Calibri"/>
                <a:ea typeface="Calibri"/>
                <a:cs typeface="Calibri"/>
                <a:sym typeface="Calibri"/>
              </a:rPr>
              <a:t> themselves could be used for nefarious purposes if the data were to be breached.</a:t>
            </a:r>
            <a:endParaRPr sz="1500">
              <a:solidFill>
                <a:srgbClr val="062858"/>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61" name="Google Shape;161;p22"/>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Surveillance Technology</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62" name="Google Shape;162;p22"/>
          <p:cNvSpPr txBox="1"/>
          <p:nvPr/>
        </p:nvSpPr>
        <p:spPr>
          <a:xfrm>
            <a:off x="876550" y="1367525"/>
            <a:ext cx="7810200" cy="108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accent1"/>
                </a:solidFill>
                <a:latin typeface="Calibri"/>
                <a:ea typeface="Calibri"/>
                <a:cs typeface="Calibri"/>
                <a:sym typeface="Calibri"/>
              </a:rPr>
              <a:t>Technologies that </a:t>
            </a:r>
            <a:r>
              <a:rPr lang="en" sz="2000">
                <a:solidFill>
                  <a:schemeClr val="accent1"/>
                </a:solidFill>
                <a:latin typeface="Calibri"/>
                <a:ea typeface="Calibri"/>
                <a:cs typeface="Calibri"/>
                <a:sym typeface="Calibri"/>
              </a:rPr>
              <a:t>observe or analyze the movements, behavior, or actions</a:t>
            </a:r>
            <a:r>
              <a:rPr lang="en" sz="2000">
                <a:solidFill>
                  <a:schemeClr val="accent1"/>
                </a:solidFill>
                <a:latin typeface="Calibri"/>
                <a:ea typeface="Calibri"/>
                <a:cs typeface="Calibri"/>
                <a:sym typeface="Calibri"/>
              </a:rPr>
              <a:t> </a:t>
            </a:r>
            <a:r>
              <a:rPr lang="en" sz="2000">
                <a:solidFill>
                  <a:schemeClr val="accent1"/>
                </a:solidFill>
                <a:latin typeface="Calibri"/>
                <a:ea typeface="Calibri"/>
                <a:cs typeface="Calibri"/>
                <a:sym typeface="Calibri"/>
              </a:rPr>
              <a:t>of identifiable </a:t>
            </a:r>
            <a:r>
              <a:rPr lang="en" sz="2000">
                <a:solidFill>
                  <a:schemeClr val="accent1"/>
                </a:solidFill>
                <a:highlight>
                  <a:srgbClr val="9FC5E8"/>
                </a:highlight>
                <a:latin typeface="Calibri"/>
                <a:ea typeface="Calibri"/>
                <a:cs typeface="Calibri"/>
                <a:sym typeface="Calibri"/>
              </a:rPr>
              <a:t>entities (including individuals, groups, organizations, software, capabilities or hardware)</a:t>
            </a:r>
            <a:r>
              <a:rPr lang="en" sz="2000">
                <a:solidFill>
                  <a:schemeClr val="accent1"/>
                </a:solidFill>
                <a:latin typeface="Calibri"/>
                <a:ea typeface="Calibri"/>
                <a:cs typeface="Calibri"/>
                <a:sym typeface="Calibri"/>
              </a:rPr>
              <a:t> </a:t>
            </a:r>
            <a:r>
              <a:rPr lang="en" sz="2000">
                <a:solidFill>
                  <a:schemeClr val="accent1"/>
                </a:solidFill>
                <a:latin typeface="Calibri"/>
                <a:ea typeface="Calibri"/>
                <a:cs typeface="Calibri"/>
                <a:sym typeface="Calibri"/>
              </a:rPr>
              <a:t>in a manner that is reasonably likely to raise concerns about civil liberties, freedom of speech or </a:t>
            </a:r>
            <a:r>
              <a:rPr lang="en" sz="2000">
                <a:solidFill>
                  <a:srgbClr val="062858"/>
                </a:solidFill>
                <a:latin typeface="Calibri"/>
                <a:ea typeface="Calibri"/>
                <a:cs typeface="Calibri"/>
                <a:sym typeface="Calibri"/>
              </a:rPr>
              <a:t>association, racial</a:t>
            </a:r>
            <a:r>
              <a:rPr lang="en" sz="2000">
                <a:solidFill>
                  <a:srgbClr val="062858"/>
                </a:solidFill>
                <a:latin typeface="Calibri"/>
                <a:ea typeface="Calibri"/>
                <a:cs typeface="Calibri"/>
                <a:sym typeface="Calibri"/>
              </a:rPr>
              <a:t> equity or social justice.</a:t>
            </a:r>
            <a:endParaRPr sz="2000">
              <a:solidFill>
                <a:srgbClr val="062858"/>
              </a:solidFill>
              <a:latin typeface="Calibri"/>
              <a:ea typeface="Calibri"/>
              <a:cs typeface="Calibri"/>
              <a:sym typeface="Calibri"/>
            </a:endParaRPr>
          </a:p>
          <a:p>
            <a:pPr indent="0" lvl="0" marL="0" rtl="0" algn="l">
              <a:spcBef>
                <a:spcPts val="0"/>
              </a:spcBef>
              <a:spcAft>
                <a:spcPts val="0"/>
              </a:spcAft>
              <a:buNone/>
            </a:pPr>
            <a:r>
              <a:rPr lang="en" sz="2000" u="sng">
                <a:solidFill>
                  <a:schemeClr val="hlink"/>
                </a:solidFill>
                <a:latin typeface="Calibri"/>
                <a:ea typeface="Calibri"/>
                <a:cs typeface="Calibri"/>
                <a:sym typeface="Calibri"/>
                <a:hlinkClick r:id="rId4"/>
              </a:rPr>
              <a:t>https://www.seattle.gov/tech/initiatives/privacy/surveillance-technologies/about-surveillance-</a:t>
            </a:r>
            <a:endParaRPr sz="2000">
              <a:solidFill>
                <a:srgbClr val="062858"/>
              </a:solidFill>
              <a:latin typeface="Calibri"/>
              <a:ea typeface="Calibri"/>
              <a:cs typeface="Calibri"/>
              <a:sym typeface="Calibri"/>
            </a:endParaRPr>
          </a:p>
          <a:p>
            <a:pPr indent="0" lvl="0" marL="0" rtl="0" algn="l">
              <a:spcBef>
                <a:spcPts val="0"/>
              </a:spcBef>
              <a:spcAft>
                <a:spcPts val="0"/>
              </a:spcAft>
              <a:buNone/>
            </a:pPr>
            <a:r>
              <a:rPr i="1" lang="en" sz="2000">
                <a:solidFill>
                  <a:srgbClr val="062858"/>
                </a:solidFill>
                <a:latin typeface="Calibri"/>
                <a:ea typeface="Calibri"/>
                <a:cs typeface="Calibri"/>
                <a:sym typeface="Calibri"/>
              </a:rPr>
              <a:t>Guiding questions</a:t>
            </a:r>
            <a:r>
              <a:rPr lang="en" sz="2000">
                <a:solidFill>
                  <a:srgbClr val="062858"/>
                </a:solidFill>
                <a:latin typeface="Calibri"/>
                <a:ea typeface="Calibri"/>
                <a:cs typeface="Calibri"/>
                <a:sym typeface="Calibri"/>
              </a:rPr>
              <a:t>:</a:t>
            </a:r>
            <a:endParaRPr sz="2000">
              <a:solidFill>
                <a:srgbClr val="062858"/>
              </a:solidFill>
              <a:latin typeface="Calibri"/>
              <a:ea typeface="Calibri"/>
              <a:cs typeface="Calibri"/>
              <a:sym typeface="Calibri"/>
            </a:endParaRPr>
          </a:p>
          <a:p>
            <a:pPr indent="-355600" lvl="0" marL="457200" rtl="0" algn="l">
              <a:spcBef>
                <a:spcPts val="0"/>
              </a:spcBef>
              <a:spcAft>
                <a:spcPts val="0"/>
              </a:spcAft>
              <a:buClr>
                <a:srgbClr val="062858"/>
              </a:buClr>
              <a:buSzPts val="2000"/>
              <a:buFont typeface="Calibri"/>
              <a:buChar char="●"/>
            </a:pPr>
            <a:r>
              <a:rPr lang="en" sz="2000">
                <a:solidFill>
                  <a:srgbClr val="062858"/>
                </a:solidFill>
                <a:latin typeface="Calibri"/>
                <a:ea typeface="Calibri"/>
                <a:cs typeface="Calibri"/>
                <a:sym typeface="Calibri"/>
              </a:rPr>
              <a:t>What first comes to mind when thinking of this term?</a:t>
            </a:r>
            <a:endParaRPr sz="2000">
              <a:solidFill>
                <a:srgbClr val="062858"/>
              </a:solidFill>
              <a:latin typeface="Calibri"/>
              <a:ea typeface="Calibri"/>
              <a:cs typeface="Calibri"/>
              <a:sym typeface="Calibri"/>
            </a:endParaRPr>
          </a:p>
          <a:p>
            <a:pPr indent="-355600" lvl="0" marL="457200" rtl="0" algn="l">
              <a:spcBef>
                <a:spcPts val="0"/>
              </a:spcBef>
              <a:spcAft>
                <a:spcPts val="0"/>
              </a:spcAft>
              <a:buClr>
                <a:srgbClr val="062858"/>
              </a:buClr>
              <a:buSzPts val="2000"/>
              <a:buFont typeface="Calibri"/>
              <a:buChar char="●"/>
            </a:pPr>
            <a:r>
              <a:rPr lang="en" sz="2000">
                <a:solidFill>
                  <a:srgbClr val="062858"/>
                </a:solidFill>
                <a:latin typeface="Calibri"/>
                <a:ea typeface="Calibri"/>
                <a:cs typeface="Calibri"/>
                <a:sym typeface="Calibri"/>
              </a:rPr>
              <a:t>How would you explain this term to an older relative?</a:t>
            </a:r>
            <a:endParaRPr sz="2000">
              <a:solidFill>
                <a:srgbClr val="062858"/>
              </a:solidFill>
              <a:latin typeface="Calibri"/>
              <a:ea typeface="Calibri"/>
              <a:cs typeface="Calibri"/>
              <a:sym typeface="Calibri"/>
            </a:endParaRPr>
          </a:p>
          <a:p>
            <a:pPr indent="-355600" lvl="0" marL="457200" rtl="0" algn="l">
              <a:spcBef>
                <a:spcPts val="0"/>
              </a:spcBef>
              <a:spcAft>
                <a:spcPts val="0"/>
              </a:spcAft>
              <a:buClr>
                <a:srgbClr val="062858"/>
              </a:buClr>
              <a:buSzPts val="2000"/>
              <a:buFont typeface="Calibri"/>
              <a:buChar char="●"/>
            </a:pPr>
            <a:r>
              <a:rPr lang="en" sz="2000">
                <a:solidFill>
                  <a:srgbClr val="062858"/>
                </a:solidFill>
                <a:latin typeface="Calibri"/>
                <a:ea typeface="Calibri"/>
                <a:cs typeface="Calibri"/>
                <a:sym typeface="Calibri"/>
              </a:rPr>
              <a:t>How could inaccurate definition of this term impact Syracuse residents?</a:t>
            </a:r>
            <a:endParaRPr sz="2000">
              <a:solidFill>
                <a:srgbClr val="062858"/>
              </a:solidFill>
              <a:latin typeface="Calibri"/>
              <a:ea typeface="Calibri"/>
              <a:cs typeface="Calibri"/>
              <a:sym typeface="Calibri"/>
            </a:endParaRPr>
          </a:p>
        </p:txBody>
      </p:sp>
      <p:sp>
        <p:nvSpPr>
          <p:cNvPr id="163" name="Google Shape;163;p22"/>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Working Definitions</a:t>
            </a:r>
            <a:endParaRPr b="1" sz="3600">
              <a:solidFill>
                <a:srgbClr val="B98E00"/>
              </a:solidFill>
              <a:latin typeface="Times"/>
              <a:ea typeface="Times"/>
              <a:cs typeface="Times"/>
              <a:sym typeface="Time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69" name="Google Shape;169;p23"/>
          <p:cNvSpPr txBox="1"/>
          <p:nvPr/>
        </p:nvSpPr>
        <p:spPr>
          <a:xfrm>
            <a:off x="669875" y="851625"/>
            <a:ext cx="39546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Data Collection Technology</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70" name="Google Shape;170;p23"/>
          <p:cNvSpPr txBox="1"/>
          <p:nvPr/>
        </p:nvSpPr>
        <p:spPr>
          <a:xfrm>
            <a:off x="876550" y="1367525"/>
            <a:ext cx="7810200" cy="1087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chemeClr val="accent1"/>
                </a:solidFill>
                <a:latin typeface="Calibri"/>
                <a:ea typeface="Calibri"/>
                <a:cs typeface="Calibri"/>
                <a:sym typeface="Calibri"/>
              </a:rPr>
              <a:t>Technologies that use a systematic approach to gathering and measuring information from </a:t>
            </a:r>
            <a:r>
              <a:rPr lang="en" sz="2000">
                <a:solidFill>
                  <a:schemeClr val="accent1"/>
                </a:solidFill>
                <a:highlight>
                  <a:srgbClr val="9FC5E8"/>
                </a:highlight>
                <a:latin typeface="Calibri"/>
                <a:ea typeface="Calibri"/>
                <a:cs typeface="Calibri"/>
                <a:sym typeface="Calibri"/>
              </a:rPr>
              <a:t>one or more</a:t>
            </a:r>
            <a:r>
              <a:rPr lang="en" sz="2000">
                <a:solidFill>
                  <a:schemeClr val="accent1"/>
                </a:solidFill>
                <a:latin typeface="Calibri"/>
                <a:ea typeface="Calibri"/>
                <a:cs typeface="Calibri"/>
                <a:sym typeface="Calibri"/>
              </a:rPr>
              <a:t> sources</a:t>
            </a:r>
            <a:r>
              <a:rPr lang="en" sz="2000">
                <a:solidFill>
                  <a:schemeClr val="accent1"/>
                </a:solidFill>
                <a:highlight>
                  <a:srgbClr val="9FC5E8"/>
                </a:highlight>
                <a:latin typeface="Calibri"/>
                <a:ea typeface="Calibri"/>
                <a:cs typeface="Calibri"/>
                <a:sym typeface="Calibri"/>
              </a:rPr>
              <a:t> in a way that contributes</a:t>
            </a:r>
            <a:r>
              <a:rPr lang="en" sz="2000">
                <a:solidFill>
                  <a:schemeClr val="accent1"/>
                </a:solidFill>
                <a:latin typeface="Calibri"/>
                <a:ea typeface="Calibri"/>
                <a:cs typeface="Calibri"/>
                <a:sym typeface="Calibri"/>
              </a:rPr>
              <a:t> to a complete and accurate picture of an area of interest.</a:t>
            </a:r>
            <a:endParaRPr sz="2000">
              <a:solidFill>
                <a:srgbClr val="062858"/>
              </a:solidFill>
              <a:latin typeface="Calibri"/>
              <a:ea typeface="Calibri"/>
              <a:cs typeface="Calibri"/>
              <a:sym typeface="Calibri"/>
            </a:endParaRPr>
          </a:p>
          <a:p>
            <a:pPr indent="0" lvl="0" marL="0" rtl="0" algn="l">
              <a:spcBef>
                <a:spcPts val="0"/>
              </a:spcBef>
              <a:spcAft>
                <a:spcPts val="0"/>
              </a:spcAft>
              <a:buNone/>
            </a:pPr>
            <a:r>
              <a:t/>
            </a:r>
            <a:endParaRPr sz="2000">
              <a:solidFill>
                <a:srgbClr val="062858"/>
              </a:solidFill>
              <a:latin typeface="Calibri"/>
              <a:ea typeface="Calibri"/>
              <a:cs typeface="Calibri"/>
              <a:sym typeface="Calibri"/>
            </a:endParaRPr>
          </a:p>
          <a:p>
            <a:pPr indent="0" lvl="0" marL="0" rtl="0" algn="l">
              <a:spcBef>
                <a:spcPts val="0"/>
              </a:spcBef>
              <a:spcAft>
                <a:spcPts val="0"/>
              </a:spcAft>
              <a:buNone/>
            </a:pPr>
            <a:r>
              <a:t/>
            </a:r>
            <a:endParaRPr sz="2000">
              <a:solidFill>
                <a:srgbClr val="062858"/>
              </a:solidFill>
              <a:latin typeface="Calibri"/>
              <a:ea typeface="Calibri"/>
              <a:cs typeface="Calibri"/>
              <a:sym typeface="Calibri"/>
            </a:endParaRPr>
          </a:p>
          <a:p>
            <a:pPr indent="0" lvl="0" marL="0" rtl="0" algn="l">
              <a:spcBef>
                <a:spcPts val="0"/>
              </a:spcBef>
              <a:spcAft>
                <a:spcPts val="0"/>
              </a:spcAft>
              <a:buNone/>
            </a:pPr>
            <a:r>
              <a:rPr i="1" lang="en" sz="2000">
                <a:solidFill>
                  <a:srgbClr val="062858"/>
                </a:solidFill>
                <a:latin typeface="Calibri"/>
                <a:ea typeface="Calibri"/>
                <a:cs typeface="Calibri"/>
                <a:sym typeface="Calibri"/>
              </a:rPr>
              <a:t>Guiding questions</a:t>
            </a:r>
            <a:r>
              <a:rPr lang="en" sz="2000">
                <a:solidFill>
                  <a:srgbClr val="062858"/>
                </a:solidFill>
                <a:latin typeface="Calibri"/>
                <a:ea typeface="Calibri"/>
                <a:cs typeface="Calibri"/>
                <a:sym typeface="Calibri"/>
              </a:rPr>
              <a:t>:</a:t>
            </a:r>
            <a:endParaRPr sz="2000">
              <a:solidFill>
                <a:srgbClr val="062858"/>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What first comes to mind when thinking of this term?</a:t>
            </a:r>
            <a:endParaRPr sz="2000">
              <a:solidFill>
                <a:schemeClr val="accent1"/>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How would you explain this term to an older relative?</a:t>
            </a:r>
            <a:endParaRPr sz="2000">
              <a:solidFill>
                <a:schemeClr val="accent1"/>
              </a:solidFill>
              <a:latin typeface="Calibri"/>
              <a:ea typeface="Calibri"/>
              <a:cs typeface="Calibri"/>
              <a:sym typeface="Calibri"/>
            </a:endParaRPr>
          </a:p>
          <a:p>
            <a:pPr indent="-355600" lvl="0" marL="457200" rtl="0" algn="l">
              <a:spcBef>
                <a:spcPts val="0"/>
              </a:spcBef>
              <a:spcAft>
                <a:spcPts val="0"/>
              </a:spcAft>
              <a:buClr>
                <a:schemeClr val="accent1"/>
              </a:buClr>
              <a:buSzPts val="2000"/>
              <a:buFont typeface="Calibri"/>
              <a:buChar char="●"/>
            </a:pPr>
            <a:r>
              <a:rPr lang="en" sz="2000">
                <a:solidFill>
                  <a:schemeClr val="accent1"/>
                </a:solidFill>
                <a:latin typeface="Calibri"/>
                <a:ea typeface="Calibri"/>
                <a:cs typeface="Calibri"/>
                <a:sym typeface="Calibri"/>
              </a:rPr>
              <a:t>How could inaccurate definition of this term impact Syracuse residents?</a:t>
            </a:r>
            <a:endParaRPr sz="2000">
              <a:solidFill>
                <a:srgbClr val="062858"/>
              </a:solidFill>
              <a:latin typeface="Calibri"/>
              <a:ea typeface="Calibri"/>
              <a:cs typeface="Calibri"/>
              <a:sym typeface="Calibri"/>
            </a:endParaRPr>
          </a:p>
        </p:txBody>
      </p:sp>
      <p:sp>
        <p:nvSpPr>
          <p:cNvPr id="171" name="Google Shape;171;p23"/>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Working Definitions</a:t>
            </a:r>
            <a:endParaRPr b="1" sz="3600">
              <a:solidFill>
                <a:srgbClr val="B98E00"/>
              </a:solidFill>
              <a:latin typeface="Times"/>
              <a:ea typeface="Times"/>
              <a:cs typeface="Times"/>
              <a:sym typeface="Time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