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Roboto"/>
      <p:regular r:id="rId16"/>
      <p:bold r:id="rId17"/>
      <p:italic r:id="rId18"/>
      <p:boldItalic r:id="rId19"/>
    </p:embeddedFont>
    <p:embeddedFont>
      <p:font typeface="Poppins"/>
      <p:regular r:id="rId20"/>
      <p:bold r:id="rId21"/>
      <p:italic r:id="rId22"/>
      <p:boldItalic r:id="rId23"/>
    </p:embeddedFont>
    <p:embeddedFont>
      <p:font typeface="Libre Baskerville"/>
      <p:regular r:id="rId24"/>
      <p:bold r:id="rId25"/>
      <p: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9BB231-EF19-478A-AE4D-7CCF6CE93EE0}">
  <a:tblStyle styleId="{779BB231-EF19-478A-AE4D-7CCF6CE93EE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LibreBaskerville-italic.fntdata"/><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font" Target="fonts/Roboto-italic.fntdata"/><Relationship Id="rId21" Type="http://schemas.openxmlformats.org/officeDocument/2006/relationships/font" Target="fonts/Poppins-bold.fntdata"/><Relationship Id="rId3" Type="http://schemas.openxmlformats.org/officeDocument/2006/relationships/presProps" Target="presProps.xml"/><Relationship Id="rId25" Type="http://schemas.openxmlformats.org/officeDocument/2006/relationships/font" Target="fonts/LibreBaskerville-bold.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font" Target="fonts/Roboto-bold.fntdata"/><Relationship Id="rId20" Type="http://schemas.openxmlformats.org/officeDocument/2006/relationships/font" Target="fonts/Poppins-regular.fntdata"/><Relationship Id="rId2" Type="http://schemas.openxmlformats.org/officeDocument/2006/relationships/viewProps" Target="viewProps.xml"/><Relationship Id="rId16" Type="http://schemas.openxmlformats.org/officeDocument/2006/relationships/font" Target="fonts/Roboto-regular.fntdata"/><Relationship Id="rId29" Type="http://schemas.openxmlformats.org/officeDocument/2006/relationships/customXml" Target="../customXml/item3.xml"/><Relationship Id="rId24" Type="http://schemas.openxmlformats.org/officeDocument/2006/relationships/font" Target="fonts/LibreBaskerville-regular.fntdata"/><Relationship Id="rId1" Type="http://schemas.openxmlformats.org/officeDocument/2006/relationships/theme" Target="theme/theme2.xml"/><Relationship Id="rId6" Type="http://schemas.openxmlformats.org/officeDocument/2006/relationships/notesMaster" Target="notesMasters/notesMaster1.xml"/><Relationship Id="rId11" Type="http://schemas.openxmlformats.org/officeDocument/2006/relationships/slide" Target="slides/slide5.xml"/><Relationship Id="rId23" Type="http://schemas.openxmlformats.org/officeDocument/2006/relationships/font" Target="fonts/Poppins-boldItalic.fntdata"/><Relationship Id="rId5" Type="http://schemas.openxmlformats.org/officeDocument/2006/relationships/slideMaster" Target="slideMasters/slideMaster1.xml"/><Relationship Id="rId15" Type="http://schemas.openxmlformats.org/officeDocument/2006/relationships/slide" Target="slides/slide9.xml"/><Relationship Id="rId28" Type="http://schemas.openxmlformats.org/officeDocument/2006/relationships/customXml" Target="../customXml/item2.xml"/><Relationship Id="rId10" Type="http://schemas.openxmlformats.org/officeDocument/2006/relationships/slide" Target="slides/slide4.xml"/><Relationship Id="rId19" Type="http://schemas.openxmlformats.org/officeDocument/2006/relationships/font" Target="fonts/Roboto-boldItalic.fntdata"/><Relationship Id="rId22" Type="http://schemas.openxmlformats.org/officeDocument/2006/relationships/font" Target="fonts/Poppins-italic.fntdata"/><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7" name="Google Shape;117;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de54948b4_0_2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6" name="Google Shape;136;gede54948b4_0_2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f5dc36aa3c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6" name="Google Shape;146;gf5dc36aa3c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f73502f422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2" name="Google Shape;152;gf73502f422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6b6516620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8" name="Google Shape;158;ge6b6516620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5" name="Google Shape;165;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#12</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10.19.2021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Flock Safety documentation and vendor responses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Public comment period</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last week,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21" name="Google Shape;121;p1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22" name="Google Shape;122;p18"/>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24" name="Google Shape;124;p18"/>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25" name="Google Shape;125;p18"/>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27" name="Google Shape;127;p18"/>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28" name="Google Shape;128;p18"/>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0" name="Google Shape;130;p18"/>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31" name="Google Shape;131;p18"/>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8"/>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3" name="Google Shape;133;p18"/>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39" name="Google Shape;139;p19"/>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40" name="Google Shape;140;p19"/>
          <p:cNvGraphicFramePr/>
          <p:nvPr/>
        </p:nvGraphicFramePr>
        <p:xfrm>
          <a:off x="122825" y="843625"/>
          <a:ext cx="3000000" cy="3000000"/>
        </p:xfrm>
        <a:graphic>
          <a:graphicData uri="http://schemas.openxmlformats.org/drawingml/2006/table">
            <a:tbl>
              <a:tblPr>
                <a:noFill/>
                <a:tableStyleId>{779BB231-EF19-478A-AE4D-7CCF6CE93EE0}</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SPD</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Flock Safety</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Syracuse Police Department</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10/04/21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Flock Safety</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Street cameras that capture still photos and also vehicle license plates to add police with investigations and apprehension of suspect after criminal activity has occurred.</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free-standing poles on city streets or in overlays of currently existing cops cameras</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Locations were chosen consulting analysts and officers. 57 locations were pinpointed, covering the entire City.</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Pilot will run for 90 days.</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The data will be collected and stored by Flock Safety and retained for one month and will be destroyed with and auto override. SPD will be responsible for ensuring compliance.</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Retention follows standards set by the New York State Educational Law.</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(evidence.com)</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Syracuse Police Department in its mission to make the city safer by improving their ability to more swiftly and effectively investigate criminal activity, as well as, apprehend those committing the crimes.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Audit trails and passwords that track what data is pulled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a:t>
                      </a:r>
                      <a:endParaRPr sz="1000">
                        <a:solidFill>
                          <a:schemeClr val="dk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Training detectives (SPOs watch cameras) - not every officer.</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75 cameras on on-off ramps, to assist on investigations</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Images, size TBD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41" name="Google Shape;141;p19"/>
          <p:cNvSpPr/>
          <p:nvPr/>
        </p:nvSpPr>
        <p:spPr>
          <a:xfrm>
            <a:off x="6939825" y="9205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p:nvPr/>
        </p:nvSpPr>
        <p:spPr>
          <a:xfrm>
            <a:off x="6636175" y="11413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X</a:t>
            </a:r>
            <a:endParaRPr/>
          </a:p>
        </p:txBody>
      </p:sp>
      <p:sp>
        <p:nvSpPr>
          <p:cNvPr id="143" name="Google Shape;143;p19"/>
          <p:cNvSpPr/>
          <p:nvPr/>
        </p:nvSpPr>
        <p:spPr>
          <a:xfrm>
            <a:off x="5248025" y="127897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9" name="Google Shape;149;p20"/>
          <p:cNvSpPr txBox="1"/>
          <p:nvPr/>
        </p:nvSpPr>
        <p:spPr>
          <a:xfrm>
            <a:off x="457200" y="901725"/>
            <a:ext cx="8458200" cy="3481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2000">
                <a:solidFill>
                  <a:srgbClr val="062858"/>
                </a:solidFill>
                <a:latin typeface="Twentieth Century"/>
                <a:ea typeface="Twentieth Century"/>
                <a:cs typeface="Twentieth Century"/>
                <a:sym typeface="Twentieth Century"/>
              </a:rPr>
              <a:t>Outstanding</a:t>
            </a:r>
            <a:r>
              <a:rPr lang="en" sz="2000">
                <a:solidFill>
                  <a:srgbClr val="062858"/>
                </a:solidFill>
                <a:latin typeface="Twentieth Century"/>
                <a:ea typeface="Twentieth Century"/>
                <a:cs typeface="Twentieth Century"/>
                <a:sym typeface="Twentieth Century"/>
              </a:rPr>
              <a:t> Questions on Flock Safety:</a:t>
            </a:r>
            <a:endParaRPr sz="2000">
              <a:solidFill>
                <a:srgbClr val="062858"/>
              </a:solidFill>
              <a:latin typeface="Twentieth Century"/>
              <a:ea typeface="Twentieth Century"/>
              <a:cs typeface="Twentieth Century"/>
              <a:sym typeface="Twentieth Century"/>
            </a:endParaRPr>
          </a:p>
          <a:p>
            <a:pPr indent="-317500" lvl="0" marL="457200" rtl="0" algn="l">
              <a:lnSpc>
                <a:spcPct val="115000"/>
              </a:lnSpc>
              <a:spcBef>
                <a:spcPts val="1200"/>
              </a:spcBef>
              <a:spcAft>
                <a:spcPts val="0"/>
              </a:spcAft>
              <a:buClr>
                <a:srgbClr val="062858"/>
              </a:buClr>
              <a:buSzPts val="1400"/>
              <a:buFont typeface="Twentieth Century"/>
              <a:buChar char="●"/>
            </a:pPr>
            <a:r>
              <a:rPr lang="en">
                <a:solidFill>
                  <a:srgbClr val="212121"/>
                </a:solidFill>
                <a:latin typeface="Twentieth Century"/>
                <a:ea typeface="Twentieth Century"/>
                <a:cs typeface="Twentieth Century"/>
                <a:sym typeface="Twentieth Century"/>
              </a:rPr>
              <a:t>Q: What cyber and security standards do they apply to both accessing the data but also in transit? </a:t>
            </a:r>
            <a:endParaRPr>
              <a:solidFill>
                <a:srgbClr val="212121"/>
              </a:solidFill>
              <a:latin typeface="Twentieth Century"/>
              <a:ea typeface="Twentieth Century"/>
              <a:cs typeface="Twentieth Century"/>
              <a:sym typeface="Twentieth Century"/>
            </a:endParaRPr>
          </a:p>
          <a:p>
            <a:pPr indent="-317500" lvl="1" marL="914400" rtl="0" algn="l">
              <a:lnSpc>
                <a:spcPct val="115000"/>
              </a:lnSpc>
              <a:spcBef>
                <a:spcPts val="0"/>
              </a:spcBef>
              <a:spcAft>
                <a:spcPts val="0"/>
              </a:spcAft>
              <a:buClr>
                <a:schemeClr val="dk1"/>
              </a:buClr>
              <a:buSzPts val="1400"/>
              <a:buFont typeface="Twentieth Century"/>
              <a:buChar char="○"/>
            </a:pPr>
            <a:r>
              <a:rPr lang="en">
                <a:solidFill>
                  <a:schemeClr val="dk1"/>
                </a:solidFill>
                <a:latin typeface="Twentieth Century"/>
                <a:ea typeface="Twentieth Century"/>
                <a:cs typeface="Twentieth Century"/>
                <a:sym typeface="Twentieth Century"/>
              </a:rPr>
              <a:t>A: The attached End to End Data Security document provides a deeper look at how data is handled by Flock Safety. </a:t>
            </a:r>
            <a:endParaRPr>
              <a:solidFill>
                <a:schemeClr val="dk1"/>
              </a:solidFill>
              <a:latin typeface="Twentieth Century"/>
              <a:ea typeface="Twentieth Century"/>
              <a:cs typeface="Twentieth Century"/>
              <a:sym typeface="Twentieth Century"/>
            </a:endParaRPr>
          </a:p>
          <a:p>
            <a:pPr indent="-317500" lvl="0" marL="457200" rtl="0" algn="l">
              <a:lnSpc>
                <a:spcPct val="115000"/>
              </a:lnSpc>
              <a:spcBef>
                <a:spcPts val="0"/>
              </a:spcBef>
              <a:spcAft>
                <a:spcPts val="0"/>
              </a:spcAft>
              <a:buClr>
                <a:srgbClr val="062858"/>
              </a:buClr>
              <a:buSzPts val="1400"/>
              <a:buFont typeface="Twentieth Century"/>
              <a:buChar char="●"/>
            </a:pPr>
            <a:r>
              <a:rPr lang="en">
                <a:solidFill>
                  <a:srgbClr val="212121"/>
                </a:solidFill>
                <a:latin typeface="Twentieth Century"/>
                <a:ea typeface="Twentieth Century"/>
                <a:cs typeface="Twentieth Century"/>
                <a:sym typeface="Twentieth Century"/>
              </a:rPr>
              <a:t>Q: Do they perform PIN test’s i.e. penetration tests, and if so is it done by a third party? </a:t>
            </a:r>
            <a:endParaRPr>
              <a:solidFill>
                <a:srgbClr val="212121"/>
              </a:solidFill>
              <a:latin typeface="Twentieth Century"/>
              <a:ea typeface="Twentieth Century"/>
              <a:cs typeface="Twentieth Century"/>
              <a:sym typeface="Twentieth Century"/>
            </a:endParaRPr>
          </a:p>
          <a:p>
            <a:pPr indent="-317500" lvl="1" marL="914400" rtl="0" algn="l">
              <a:lnSpc>
                <a:spcPct val="115000"/>
              </a:lnSpc>
              <a:spcBef>
                <a:spcPts val="0"/>
              </a:spcBef>
              <a:spcAft>
                <a:spcPts val="0"/>
              </a:spcAft>
              <a:buClr>
                <a:schemeClr val="dk1"/>
              </a:buClr>
              <a:buSzPts val="1400"/>
              <a:buFont typeface="Twentieth Century"/>
              <a:buChar char="○"/>
            </a:pPr>
            <a:r>
              <a:rPr lang="en">
                <a:solidFill>
                  <a:schemeClr val="dk1"/>
                </a:solidFill>
                <a:latin typeface="Twentieth Century"/>
                <a:ea typeface="Twentieth Century"/>
                <a:cs typeface="Twentieth Century"/>
                <a:sym typeface="Twentieth Century"/>
              </a:rPr>
              <a:t>A: We conduct weekly scanning of our AWS environments with a third-party to identify any security gaps, or misconfigurations. In addition, we have extensive logging capabilities enabled for all systems. Flock Safety also participates in annual penetration testing, and an ongoing bug bounty program. </a:t>
            </a:r>
            <a:endParaRPr>
              <a:solidFill>
                <a:schemeClr val="dk1"/>
              </a:solidFill>
              <a:latin typeface="Twentieth Century"/>
              <a:ea typeface="Twentieth Century"/>
              <a:cs typeface="Twentieth Century"/>
              <a:sym typeface="Twentieth Century"/>
            </a:endParaRPr>
          </a:p>
          <a:p>
            <a:pPr indent="-317500" lvl="0" marL="457200" rtl="0" algn="l">
              <a:lnSpc>
                <a:spcPct val="115000"/>
              </a:lnSpc>
              <a:spcBef>
                <a:spcPts val="0"/>
              </a:spcBef>
              <a:spcAft>
                <a:spcPts val="0"/>
              </a:spcAft>
              <a:buClr>
                <a:srgbClr val="062858"/>
              </a:buClr>
              <a:buSzPts val="1400"/>
              <a:buFont typeface="Twentieth Century"/>
              <a:buChar char="●"/>
            </a:pPr>
            <a:r>
              <a:rPr lang="en">
                <a:solidFill>
                  <a:srgbClr val="212121"/>
                </a:solidFill>
                <a:latin typeface="Twentieth Century"/>
                <a:ea typeface="Twentieth Century"/>
                <a:cs typeface="Twentieth Century"/>
                <a:sym typeface="Twentieth Century"/>
              </a:rPr>
              <a:t>Q: Where do the servers physically reside? </a:t>
            </a:r>
            <a:endParaRPr>
              <a:solidFill>
                <a:srgbClr val="212121"/>
              </a:solidFill>
              <a:latin typeface="Twentieth Century"/>
              <a:ea typeface="Twentieth Century"/>
              <a:cs typeface="Twentieth Century"/>
              <a:sym typeface="Twentieth Century"/>
            </a:endParaRPr>
          </a:p>
          <a:p>
            <a:pPr indent="-317500" lvl="1" marL="914400" rtl="0" algn="l">
              <a:lnSpc>
                <a:spcPct val="115000"/>
              </a:lnSpc>
              <a:spcBef>
                <a:spcPts val="0"/>
              </a:spcBef>
              <a:spcAft>
                <a:spcPts val="0"/>
              </a:spcAft>
              <a:buClr>
                <a:schemeClr val="dk1"/>
              </a:buClr>
              <a:buSzPts val="1400"/>
              <a:buFont typeface="Twentieth Century"/>
              <a:buChar char="○"/>
            </a:pPr>
            <a:r>
              <a:rPr lang="en">
                <a:solidFill>
                  <a:schemeClr val="dk1"/>
                </a:solidFill>
                <a:latin typeface="Twentieth Century"/>
                <a:ea typeface="Twentieth Century"/>
                <a:cs typeface="Twentieth Century"/>
                <a:sym typeface="Twentieth Century"/>
              </a:rPr>
              <a:t>A: Flock Safety utilizes AWS. The servers are in the US-East-1 region. </a:t>
            </a:r>
            <a:endParaRPr>
              <a:solidFill>
                <a:schemeClr val="dk1"/>
              </a:solidFill>
              <a:latin typeface="Twentieth Century"/>
              <a:ea typeface="Twentieth Century"/>
              <a:cs typeface="Twentieth Century"/>
              <a:sym typeface="Twentieth Century"/>
            </a:endParaRPr>
          </a:p>
          <a:p>
            <a:pPr indent="-317500" lvl="0" marL="457200" rtl="0" algn="l">
              <a:lnSpc>
                <a:spcPct val="115000"/>
              </a:lnSpc>
              <a:spcBef>
                <a:spcPts val="0"/>
              </a:spcBef>
              <a:spcAft>
                <a:spcPts val="0"/>
              </a:spcAft>
              <a:buClr>
                <a:srgbClr val="062858"/>
              </a:buClr>
              <a:buSzPts val="1400"/>
              <a:buFont typeface="Twentieth Century"/>
              <a:buChar char="●"/>
            </a:pPr>
            <a:r>
              <a:rPr lang="en">
                <a:solidFill>
                  <a:srgbClr val="212121"/>
                </a:solidFill>
                <a:latin typeface="Twentieth Century"/>
                <a:ea typeface="Twentieth Century"/>
                <a:cs typeface="Twentieth Century"/>
                <a:sym typeface="Twentieth Century"/>
              </a:rPr>
              <a:t>Q: What is the data retention policy? And how are aged and/or disposed of records treated? </a:t>
            </a:r>
            <a:endParaRPr>
              <a:solidFill>
                <a:srgbClr val="212121"/>
              </a:solidFill>
              <a:latin typeface="Twentieth Century"/>
              <a:ea typeface="Twentieth Century"/>
              <a:cs typeface="Twentieth Century"/>
              <a:sym typeface="Twentieth Century"/>
            </a:endParaRPr>
          </a:p>
          <a:p>
            <a:pPr indent="-317500" lvl="1" marL="914400" rtl="0" algn="l">
              <a:lnSpc>
                <a:spcPct val="115000"/>
              </a:lnSpc>
              <a:spcBef>
                <a:spcPts val="0"/>
              </a:spcBef>
              <a:spcAft>
                <a:spcPts val="0"/>
              </a:spcAft>
              <a:buClr>
                <a:schemeClr val="dk1"/>
              </a:buClr>
              <a:buSzPts val="1400"/>
              <a:buFont typeface="Twentieth Century"/>
              <a:buChar char="○"/>
            </a:pPr>
            <a:r>
              <a:rPr lang="en">
                <a:solidFill>
                  <a:schemeClr val="dk1"/>
                </a:solidFill>
                <a:latin typeface="Twentieth Century"/>
                <a:ea typeface="Twentieth Century"/>
                <a:cs typeface="Twentieth Century"/>
                <a:sym typeface="Twentieth Century"/>
              </a:rPr>
              <a:t>A: Customer footage is maintained for 30 days and is then automatically deleted based on our data retention rules. </a:t>
            </a:r>
            <a:endParaRPr>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5" name="Google Shape;155;p21"/>
          <p:cNvSpPr txBox="1"/>
          <p:nvPr/>
        </p:nvSpPr>
        <p:spPr>
          <a:xfrm>
            <a:off x="457200" y="901725"/>
            <a:ext cx="8458200" cy="3481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2000">
                <a:solidFill>
                  <a:srgbClr val="062858"/>
                </a:solidFill>
                <a:latin typeface="Twentieth Century"/>
                <a:ea typeface="Twentieth Century"/>
                <a:cs typeface="Twentieth Century"/>
                <a:sym typeface="Twentieth Century"/>
              </a:rPr>
              <a:t>Attached documentation</a:t>
            </a:r>
            <a:endParaRPr sz="2000">
              <a:solidFill>
                <a:srgbClr val="062858"/>
              </a:solidFill>
              <a:latin typeface="Twentieth Century"/>
              <a:ea typeface="Twentieth Century"/>
              <a:cs typeface="Twentieth Century"/>
              <a:sym typeface="Twentieth Century"/>
            </a:endParaRPr>
          </a:p>
          <a:p>
            <a:pPr indent="-317500" lvl="0" marL="457200" rtl="0" algn="l">
              <a:lnSpc>
                <a:spcPct val="115000"/>
              </a:lnSpc>
              <a:spcBef>
                <a:spcPts val="1200"/>
              </a:spcBef>
              <a:spcAft>
                <a:spcPts val="0"/>
              </a:spcAft>
              <a:buClr>
                <a:srgbClr val="062858"/>
              </a:buClr>
              <a:buSzPts val="1400"/>
              <a:buFont typeface="Twentieth Century"/>
              <a:buChar char="●"/>
            </a:pPr>
            <a:r>
              <a:rPr lang="en">
                <a:solidFill>
                  <a:schemeClr val="dk1"/>
                </a:solidFill>
                <a:latin typeface="Twentieth Century"/>
                <a:ea typeface="Twentieth Century"/>
                <a:cs typeface="Twentieth Century"/>
                <a:sym typeface="Twentieth Century"/>
              </a:rPr>
              <a:t>COPs Camera Policy</a:t>
            </a:r>
            <a:endParaRPr>
              <a:solidFill>
                <a:schemeClr val="dk1"/>
              </a:solidFill>
              <a:latin typeface="Twentieth Century"/>
              <a:ea typeface="Twentieth Century"/>
              <a:cs typeface="Twentieth Century"/>
              <a:sym typeface="Twentieth Century"/>
            </a:endParaRPr>
          </a:p>
          <a:p>
            <a:pPr indent="-317500" lvl="0" marL="457200" rtl="0" algn="l">
              <a:lnSpc>
                <a:spcPct val="115000"/>
              </a:lnSpc>
              <a:spcBef>
                <a:spcPts val="0"/>
              </a:spcBef>
              <a:spcAft>
                <a:spcPts val="0"/>
              </a:spcAft>
              <a:buClr>
                <a:schemeClr val="dk1"/>
              </a:buClr>
              <a:buSzPts val="1400"/>
              <a:buFont typeface="Twentieth Century"/>
              <a:buChar char="●"/>
            </a:pPr>
            <a:r>
              <a:rPr lang="en">
                <a:solidFill>
                  <a:schemeClr val="dk1"/>
                </a:solidFill>
                <a:latin typeface="Twentieth Century"/>
                <a:ea typeface="Twentieth Century"/>
                <a:cs typeface="Twentieth Century"/>
                <a:sym typeface="Twentieth Century"/>
              </a:rPr>
              <a:t>Body Worn Cameras Retention Schedule (this translates to COPs Cameras when applied to evidence) </a:t>
            </a:r>
            <a:endParaRPr>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1" name="Google Shape;161;p22"/>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Public Comment Period</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2" name="Google Shape;162;p22"/>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Link to press release:</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 period will be open until Tuesday November 2nd</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Please share!</a:t>
            </a:r>
            <a:endParaRPr sz="15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8" name="Google Shape;168;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69" name="Google Shape;169;p23"/>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3"/>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97C70E738D2341ACC476898727D7D8" ma:contentTypeVersion="13" ma:contentTypeDescription="Create a new document." ma:contentTypeScope="" ma:versionID="7dcabe6f3abf410d4c74b08122370784">
  <xsd:schema xmlns:xsd="http://www.w3.org/2001/XMLSchema" xmlns:xs="http://www.w3.org/2001/XMLSchema" xmlns:p="http://schemas.microsoft.com/office/2006/metadata/properties" xmlns:ns2="f2dd283b-fe72-4368-9369-14106ca15908" xmlns:ns3="dd50af08-dafe-4872-9b84-5fcfa6e425e1" targetNamespace="http://schemas.microsoft.com/office/2006/metadata/properties" ma:root="true" ma:fieldsID="d8e6b217a9e7ceaa139ce92913a10276" ns2:_="" ns3:_="">
    <xsd:import namespace="f2dd283b-fe72-4368-9369-14106ca15908"/>
    <xsd:import namespace="dd50af08-dafe-4872-9b84-5fcfa6e425e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283b-fe72-4368-9369-14106ca15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152add7-5887-4f90-affc-90feb7f3e72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50af08-dafe-4872-9b84-5fcfa6e425e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00280c9-b160-42c6-a6a9-ae13e0bdb9ee}" ma:internalName="TaxCatchAll" ma:showField="CatchAllData" ma:web="dd50af08-dafe-4872-9b84-5fcfa6e425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d50af08-dafe-4872-9b84-5fcfa6e425e1" xsi:nil="true"/>
    <lcf76f155ced4ddcb4097134ff3c332f xmlns="f2dd283b-fe72-4368-9369-14106ca1590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280A2B4-7996-4D10-9D83-548EDFA54658}"/>
</file>

<file path=customXml/itemProps2.xml><?xml version="1.0" encoding="utf-8"?>
<ds:datastoreItem xmlns:ds="http://schemas.openxmlformats.org/officeDocument/2006/customXml" ds:itemID="{95F6ADFE-6CB3-47A8-BE61-918CDAB98155}"/>
</file>

<file path=customXml/itemProps3.xml><?xml version="1.0" encoding="utf-8"?>
<ds:datastoreItem xmlns:ds="http://schemas.openxmlformats.org/officeDocument/2006/customXml" ds:itemID="{83FE53E1-53AB-42A6-BB57-FDB9D95E9E38}"/>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0x0101007F97C70E738D2341ACC476898727D7D8</vt:lpwstr>
  </property>
</Properties>
</file>