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embeddedFontLst>
    <p:embeddedFont>
      <p:font typeface="Roboto"/>
      <p:regular r:id="rId17"/>
      <p:bold r:id="rId18"/>
      <p:italic r:id="rId19"/>
      <p:boldItalic r:id="rId20"/>
    </p:embeddedFont>
    <p:embeddedFont>
      <p:font typeface="Poppins"/>
      <p:regular r:id="rId21"/>
      <p:bold r:id="rId22"/>
      <p:italic r:id="rId23"/>
      <p:boldItalic r:id="rId24"/>
    </p:embeddedFont>
    <p:embeddedFont>
      <p:font typeface="Libre Baskerville"/>
      <p:regular r:id="rId25"/>
      <p:bold r:id="rId26"/>
      <p: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71776EB-1A92-47C5-8F2E-723195591DD8}">
  <a:tblStyle styleId="{671776EB-1A92-47C5-8F2E-723195591DD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font" Target="fonts/LibreBaskerville-bold.fntdata"/><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font" Target="fonts/Roboto-bold.fntdata"/><Relationship Id="rId21" Type="http://schemas.openxmlformats.org/officeDocument/2006/relationships/font" Target="fonts/Poppins-regular.fntdata"/><Relationship Id="rId3" Type="http://schemas.openxmlformats.org/officeDocument/2006/relationships/presProps" Target="presProps.xml"/><Relationship Id="rId25" Type="http://schemas.openxmlformats.org/officeDocument/2006/relationships/font" Target="fonts/LibreBaskerville-regular.fntdata"/><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font" Target="fonts/Roboto-regular.fntdata"/><Relationship Id="rId20" Type="http://schemas.openxmlformats.org/officeDocument/2006/relationships/font" Target="fonts/Roboto-boldItalic.fntdata"/><Relationship Id="rId2" Type="http://schemas.openxmlformats.org/officeDocument/2006/relationships/viewProps" Target="viewProps.xml"/><Relationship Id="rId16" Type="http://schemas.openxmlformats.org/officeDocument/2006/relationships/slide" Target="slides/slide10.xml"/><Relationship Id="rId29" Type="http://schemas.openxmlformats.org/officeDocument/2006/relationships/customXml" Target="../customXml/item2.xml"/><Relationship Id="rId24" Type="http://schemas.openxmlformats.org/officeDocument/2006/relationships/font" Target="fonts/Poppins-boldItalic.fntdata"/><Relationship Id="rId1" Type="http://schemas.openxmlformats.org/officeDocument/2006/relationships/theme" Target="theme/theme1.xml"/><Relationship Id="rId6" Type="http://schemas.openxmlformats.org/officeDocument/2006/relationships/notesMaster" Target="notesMasters/notesMaster1.xml"/><Relationship Id="rId11" Type="http://schemas.openxmlformats.org/officeDocument/2006/relationships/slide" Target="slides/slide5.xml"/><Relationship Id="rId23" Type="http://schemas.openxmlformats.org/officeDocument/2006/relationships/font" Target="fonts/Poppins-italic.fntdata"/><Relationship Id="rId5" Type="http://schemas.openxmlformats.org/officeDocument/2006/relationships/slideMaster" Target="slideMasters/slideMaster1.xml"/><Relationship Id="rId15" Type="http://schemas.openxmlformats.org/officeDocument/2006/relationships/slide" Target="slides/slide9.xml"/><Relationship Id="rId28" Type="http://schemas.openxmlformats.org/officeDocument/2006/relationships/customXml" Target="../customXml/item1.xml"/><Relationship Id="rId10" Type="http://schemas.openxmlformats.org/officeDocument/2006/relationships/slide" Target="slides/slide4.xml"/><Relationship Id="rId19" Type="http://schemas.openxmlformats.org/officeDocument/2006/relationships/font" Target="fonts/Roboto-italic.fntdata"/><Relationship Id="rId22" Type="http://schemas.openxmlformats.org/officeDocument/2006/relationships/font" Target="fonts/Poppins-bold.fntdata"/><Relationship Id="rId4" Type="http://schemas.openxmlformats.org/officeDocument/2006/relationships/tableStyles" Target="tableStyles.xml"/><Relationship Id="rId9" Type="http://schemas.openxmlformats.org/officeDocument/2006/relationships/slide" Target="slides/slide3.xml"/><Relationship Id="rId27" Type="http://schemas.openxmlformats.org/officeDocument/2006/relationships/font" Target="fonts/LibreBaskerville-italic.fntdata"/><Relationship Id="rId14" Type="http://schemas.openxmlformats.org/officeDocument/2006/relationships/slide" Target="slides/slide8.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76" name="Google Shape;176;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Ask that every member of the team complete the Google Form for both technologies</a:t>
            </a:r>
            <a:endParaRPr/>
          </a:p>
          <a:p>
            <a:pPr indent="0" lvl="0" marL="0" rtl="0" algn="l">
              <a:spcBef>
                <a:spcPts val="0"/>
              </a:spcBef>
              <a:spcAft>
                <a:spcPts val="0"/>
              </a:spcAft>
              <a:buNone/>
            </a:pPr>
            <a:r>
              <a:rPr lang="en"/>
              <a:t>Collect form responses</a:t>
            </a:r>
            <a:endParaRPr/>
          </a:p>
          <a:p>
            <a:pPr indent="0" lvl="0" marL="0" rtl="0" algn="l">
              <a:spcBef>
                <a:spcPts val="0"/>
              </a:spcBef>
              <a:spcAft>
                <a:spcPts val="0"/>
              </a:spcAft>
              <a:buNone/>
            </a:pPr>
            <a:r>
              <a:rPr lang="en"/>
              <a:t>Then we would send to sender</a:t>
            </a:r>
            <a:endParaRPr/>
          </a:p>
          <a:p>
            <a:pPr indent="0" lvl="0" marL="0" rtl="0" algn="l">
              <a:spcBef>
                <a:spcPts val="0"/>
              </a:spcBef>
              <a:spcAft>
                <a:spcPts val="0"/>
              </a:spcAft>
              <a:buNone/>
            </a:pPr>
            <a:r>
              <a:rPr lang="en"/>
              <a:t>Then they would respond to the feedback</a:t>
            </a:r>
            <a:endParaRPr/>
          </a:p>
          <a:p>
            <a:pPr indent="0" lvl="0" marL="0" rtl="0" algn="l">
              <a:spcBef>
                <a:spcPts val="0"/>
              </a:spcBef>
              <a:spcAft>
                <a:spcPts val="0"/>
              </a:spcAft>
              <a:buNone/>
            </a:pPr>
            <a:r>
              <a:rPr lang="en"/>
              <a:t>Then they would send a response</a:t>
            </a:r>
            <a:endParaRPr/>
          </a:p>
          <a:p>
            <a:pPr indent="0" lvl="0" marL="0" rtl="0" algn="l">
              <a:spcBef>
                <a:spcPts val="0"/>
              </a:spcBef>
              <a:spcAft>
                <a:spcPts val="0"/>
              </a:spcAft>
              <a:buNone/>
            </a:pPr>
            <a:r>
              <a:rPr lang="en"/>
              <a:t>Then we review and vote (decide how we will vote)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17" name="Google Shape;117;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ede54948b4_0_2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36" name="Google Shape;136;gede54948b4_0_2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f5dc36aa3c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46" name="Google Shape;146;gf5dc36aa3c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e6b6516620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2" name="Google Shape;152;ge6b6516620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ede54948b4_0_8: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0" name="Google Shape;160;gede54948b4_0_8: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ede54948b4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8" name="Google Shape;168;gede54948b4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#11</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10.05.2021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79" name="Google Shape;179;p24"/>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180" name="Google Shape;180;p24"/>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4"/>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New request: Still Photographs and Vehicle License Plates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Audit</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Sentiment Analysis Update</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13" name="Google Shape;113;p17"/>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14" name="Google Shape;114;p17"/>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Public comments received, received comments from SPD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Recommendation sent to the Mayor</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Public comments received, waiting for updated data from the requesting department</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Assessed last week, documentation provided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b="1" lang="en" sz="1500">
                <a:solidFill>
                  <a:srgbClr val="062858"/>
                </a:solidFill>
                <a:highlight>
                  <a:srgbClr val="9FC5E8"/>
                </a:highlight>
                <a:latin typeface="Twentieth Century"/>
                <a:ea typeface="Twentieth Century"/>
                <a:cs typeface="Twentieth Century"/>
                <a:sym typeface="Twentieth Century"/>
              </a:rPr>
              <a:t>COPS: </a:t>
            </a:r>
            <a:r>
              <a:rPr lang="en" sz="1500">
                <a:solidFill>
                  <a:srgbClr val="062858"/>
                </a:solidFill>
                <a:highlight>
                  <a:srgbClr val="9FC5E8"/>
                </a:highlight>
                <a:latin typeface="Twentieth Century"/>
                <a:ea typeface="Twentieth Century"/>
                <a:cs typeface="Twentieth Century"/>
                <a:sym typeface="Twentieth Century"/>
              </a:rPr>
              <a:t>Cameras strategically placed around the city to aid in policing</a:t>
            </a:r>
            <a:endParaRPr sz="1500">
              <a:solidFill>
                <a:srgbClr val="062858"/>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Exempted</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0" name="Google Shape;120;p18"/>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21" name="Google Shape;121;p18"/>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22" name="Google Shape;122;p18"/>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8"/>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24" name="Google Shape;124;p18"/>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25" name="Google Shape;125;p18"/>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8"/>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27" name="Google Shape;127;p18"/>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28" name="Google Shape;128;p18"/>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8"/>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0" name="Google Shape;130;p18"/>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31" name="Google Shape;131;p18"/>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8"/>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3" name="Google Shape;133;p18"/>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39" name="Google Shape;139;p19"/>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140" name="Google Shape;140;p19"/>
          <p:cNvGraphicFramePr/>
          <p:nvPr/>
        </p:nvGraphicFramePr>
        <p:xfrm>
          <a:off x="122825" y="843625"/>
          <a:ext cx="3000000" cy="3000000"/>
        </p:xfrm>
        <a:graphic>
          <a:graphicData uri="http://schemas.openxmlformats.org/drawingml/2006/table">
            <a:tbl>
              <a:tblPr>
                <a:noFill/>
                <a:tableStyleId>{671776EB-1A92-47C5-8F2E-723195591DD8}</a:tableStyleId>
              </a:tblPr>
              <a:tblGrid>
                <a:gridCol w="2163925"/>
                <a:gridCol w="2246750"/>
                <a:gridCol w="2246750"/>
                <a:gridCol w="2246750"/>
              </a:tblGrid>
              <a:tr h="861900">
                <a:tc>
                  <a:txBody>
                    <a:bodyPr/>
                    <a:lstStyle/>
                    <a:p>
                      <a:pPr indent="0" lvl="0" marL="0" rtl="0" algn="l">
                        <a:spcBef>
                          <a:spcPts val="0"/>
                        </a:spcBef>
                        <a:spcAft>
                          <a:spcPts val="0"/>
                        </a:spcAft>
                        <a:buNone/>
                      </a:pPr>
                      <a:r>
                        <a:rPr lang="en" sz="1000"/>
                        <a:t>Applicant name: </a:t>
                      </a:r>
                      <a:r>
                        <a:rPr i="1" lang="en" sz="900">
                          <a:solidFill>
                            <a:srgbClr val="062858"/>
                          </a:solidFill>
                        </a:rPr>
                        <a:t>SPD</a:t>
                      </a:r>
                      <a:endParaRPr i="1" sz="900">
                        <a:solidFill>
                          <a:srgbClr val="062858"/>
                        </a:solidFill>
                      </a:endParaRPr>
                    </a:p>
                    <a:p>
                      <a:pPr indent="0" lvl="0" marL="0" rtl="0" algn="l">
                        <a:spcBef>
                          <a:spcPts val="0"/>
                        </a:spcBef>
                        <a:spcAft>
                          <a:spcPts val="0"/>
                        </a:spcAft>
                        <a:buNone/>
                      </a:pPr>
                      <a:r>
                        <a:rPr lang="en" sz="1000">
                          <a:solidFill>
                            <a:schemeClr val="dk1"/>
                          </a:solidFill>
                        </a:rPr>
                        <a:t>Company:</a:t>
                      </a:r>
                      <a:r>
                        <a:rPr lang="en" sz="900">
                          <a:solidFill>
                            <a:schemeClr val="dk1"/>
                          </a:solidFill>
                        </a:rPr>
                        <a:t> </a:t>
                      </a:r>
                      <a:r>
                        <a:rPr i="1" lang="en" sz="900">
                          <a:solidFill>
                            <a:schemeClr val="accent1"/>
                          </a:solidFill>
                        </a:rPr>
                        <a:t>Flock Safety</a:t>
                      </a:r>
                      <a:endParaRPr i="1" sz="900">
                        <a:solidFill>
                          <a:srgbClr val="062858"/>
                        </a:solidFill>
                      </a:endParaRPr>
                    </a:p>
                    <a:p>
                      <a:pPr indent="0" lvl="0" marL="0" rtl="0" algn="l">
                        <a:spcBef>
                          <a:spcPts val="0"/>
                        </a:spcBef>
                        <a:spcAft>
                          <a:spcPts val="0"/>
                        </a:spcAft>
                        <a:buClr>
                          <a:schemeClr val="dk1"/>
                        </a:buClr>
                        <a:buSzPts val="1100"/>
                        <a:buFont typeface="Arial"/>
                        <a:buNone/>
                      </a:pPr>
                      <a:r>
                        <a:rPr lang="en" sz="1000">
                          <a:solidFill>
                            <a:schemeClr val="dk1"/>
                          </a:solidFill>
                        </a:rPr>
                        <a:t>Sponsoring Department: </a:t>
                      </a:r>
                      <a:r>
                        <a:rPr i="1" lang="en" sz="900">
                          <a:solidFill>
                            <a:srgbClr val="062858"/>
                          </a:solidFill>
                        </a:rPr>
                        <a:t>Syracuse Police Department</a:t>
                      </a:r>
                      <a:endParaRPr i="1" sz="900">
                        <a:solidFill>
                          <a:srgbClr val="062858"/>
                        </a:solidFill>
                      </a:endParaRPr>
                    </a:p>
                  </a:txBody>
                  <a:tcPr marT="91425" marB="91425" marR="91425" marL="91425"/>
                </a:tc>
                <a:tc>
                  <a:txBody>
                    <a:bodyPr/>
                    <a:lstStyle/>
                    <a:p>
                      <a:pPr indent="0" lvl="0" marL="0" rtl="0" algn="l">
                        <a:spcBef>
                          <a:spcPts val="0"/>
                        </a:spcBef>
                        <a:spcAft>
                          <a:spcPts val="0"/>
                        </a:spcAft>
                        <a:buNone/>
                      </a:pPr>
                      <a:r>
                        <a:rPr lang="en" sz="1000">
                          <a:solidFill>
                            <a:schemeClr val="dk1"/>
                          </a:solidFill>
                        </a:rPr>
                        <a:t>Application Date: </a:t>
                      </a:r>
                      <a:r>
                        <a:rPr i="1" lang="en" sz="900">
                          <a:solidFill>
                            <a:srgbClr val="062858"/>
                          </a:solidFill>
                        </a:rPr>
                        <a:t>10/04/21</a:t>
                      </a:r>
                      <a:endParaRPr sz="9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Partner Organization/Technologies: </a:t>
                      </a:r>
                      <a:br>
                        <a:rPr lang="en" sz="1000">
                          <a:solidFill>
                            <a:schemeClr val="dk1"/>
                          </a:solidFill>
                        </a:rPr>
                      </a:br>
                      <a:r>
                        <a:rPr i="1" lang="en" sz="900">
                          <a:solidFill>
                            <a:schemeClr val="accent1"/>
                          </a:solidFill>
                        </a:rPr>
                        <a:t>Flock Safety</a:t>
                      </a:r>
                      <a:endParaRPr i="1" sz="900">
                        <a:solidFill>
                          <a:schemeClr val="accent1"/>
                        </a:solidFill>
                      </a:endParaRPr>
                    </a:p>
                  </a:txBody>
                  <a:tcPr marT="91425" marB="91425" marR="91425" marL="91425"/>
                </a:tc>
                <a:tc gridSpan="2">
                  <a:txBody>
                    <a:bodyPr/>
                    <a:lstStyle/>
                    <a:p>
                      <a:pPr indent="0" lvl="0" marL="0" rtl="0" algn="l">
                        <a:spcBef>
                          <a:spcPts val="0"/>
                        </a:spcBef>
                        <a:spcAft>
                          <a:spcPts val="0"/>
                        </a:spcAft>
                        <a:buNone/>
                      </a:pPr>
                      <a:r>
                        <a:rPr lang="en" sz="1000">
                          <a:solidFill>
                            <a:schemeClr val="dk1"/>
                          </a:solidFill>
                        </a:rPr>
                        <a:t>Proof of Concept Demonstration?</a:t>
                      </a:r>
                      <a:endParaRPr sz="1000">
                        <a:solidFill>
                          <a:schemeClr val="dk1"/>
                        </a:solidFill>
                      </a:endParaRPr>
                    </a:p>
                    <a:p>
                      <a:pPr indent="0" lvl="0" marL="0" rtl="0" algn="l">
                        <a:spcBef>
                          <a:spcPts val="0"/>
                        </a:spcBef>
                        <a:spcAft>
                          <a:spcPts val="0"/>
                        </a:spcAft>
                        <a:buNone/>
                      </a:pPr>
                      <a:r>
                        <a:rPr lang="en" sz="1000">
                          <a:solidFill>
                            <a:schemeClr val="dk1"/>
                          </a:solidFill>
                        </a:rPr>
                        <a:t>Technology Implementation?</a:t>
                      </a:r>
                      <a:endParaRPr sz="1000">
                        <a:solidFill>
                          <a:schemeClr val="dk1"/>
                        </a:solidFill>
                      </a:endParaRPr>
                    </a:p>
                    <a:p>
                      <a:pPr indent="0" lvl="0" marL="0" rtl="0" algn="l">
                        <a:spcBef>
                          <a:spcPts val="0"/>
                        </a:spcBef>
                        <a:spcAft>
                          <a:spcPts val="0"/>
                        </a:spcAft>
                        <a:buNone/>
                      </a:pPr>
                      <a:r>
                        <a:rPr lang="en" sz="1000">
                          <a:solidFill>
                            <a:schemeClr val="dk1"/>
                          </a:solidFill>
                        </a:rPr>
                        <a:t>Exempt?</a:t>
                      </a:r>
                      <a:endParaRPr sz="1000">
                        <a:solidFill>
                          <a:schemeClr val="dk1"/>
                        </a:solidFill>
                      </a:endParaRPr>
                    </a:p>
                  </a:txBody>
                  <a:tcPr marT="91425" marB="91425" marR="91425" marL="91425"/>
                </a:tc>
                <a:tc hMerge="1"/>
              </a:tr>
              <a:tr h="731500">
                <a:tc gridSpan="2">
                  <a:txBody>
                    <a:bodyPr/>
                    <a:lstStyle/>
                    <a:p>
                      <a:pPr indent="0" lvl="0" marL="0" rtl="0" algn="l">
                        <a:spcBef>
                          <a:spcPts val="0"/>
                        </a:spcBef>
                        <a:spcAft>
                          <a:spcPts val="0"/>
                        </a:spcAft>
                        <a:buNone/>
                      </a:pPr>
                      <a:r>
                        <a:rPr lang="en" sz="1000"/>
                        <a:t>Technology Purpose:</a:t>
                      </a:r>
                      <a:r>
                        <a:rPr lang="en" sz="900"/>
                        <a:t> </a:t>
                      </a:r>
                      <a:r>
                        <a:rPr i="1" lang="en" sz="900">
                          <a:solidFill>
                            <a:srgbClr val="062858"/>
                          </a:solidFill>
                        </a:rPr>
                        <a:t>Street cameras that capture still photos and also vehicle license plates to add police with investigations and apprehension of suspect after criminal activity has occurred.</a:t>
                      </a:r>
                      <a:endParaRPr i="1" sz="900">
                        <a:solidFill>
                          <a:srgbClr val="062858"/>
                        </a:solidFill>
                      </a:endParaRPr>
                    </a:p>
                  </a:txBody>
                  <a:tcPr marT="91425" marB="91425" marR="91425" marL="91425"/>
                </a:tc>
                <a:tc hMerge="1"/>
                <a:tc gridSpan="2">
                  <a:txBody>
                    <a:bodyPr/>
                    <a:lstStyle/>
                    <a:p>
                      <a:pPr indent="0" lvl="0" marL="0" rtl="0" algn="l">
                        <a:spcBef>
                          <a:spcPts val="0"/>
                        </a:spcBef>
                        <a:spcAft>
                          <a:spcPts val="0"/>
                        </a:spcAft>
                        <a:buClr>
                          <a:schemeClr val="dk1"/>
                        </a:buClr>
                        <a:buSzPts val="1100"/>
                        <a:buFont typeface="Arial"/>
                        <a:buNone/>
                      </a:pPr>
                      <a:r>
                        <a:rPr lang="en" sz="1000">
                          <a:solidFill>
                            <a:schemeClr val="dk1"/>
                          </a:solidFill>
                        </a:rPr>
                        <a:t>Operation/Implementation description</a:t>
                      </a:r>
                      <a:r>
                        <a:rPr lang="en" sz="1000">
                          <a:solidFill>
                            <a:schemeClr val="dk1"/>
                          </a:solidFill>
                        </a:rPr>
                        <a:t>: </a:t>
                      </a:r>
                      <a:r>
                        <a:rPr i="1" lang="en" sz="900">
                          <a:solidFill>
                            <a:schemeClr val="accent1"/>
                          </a:solidFill>
                        </a:rPr>
                        <a:t>The technology will be installed on free-standing poles on city streets or in overlays of currently existing cops cameras</a:t>
                      </a:r>
                      <a:r>
                        <a:rPr i="1" lang="en" sz="1000">
                          <a:solidFill>
                            <a:schemeClr val="accent1"/>
                          </a:solidFill>
                        </a:rPr>
                        <a:t>.</a:t>
                      </a:r>
                      <a:endParaRPr i="1" sz="10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rPr i="1" lang="en" sz="900">
                          <a:solidFill>
                            <a:schemeClr val="accent1"/>
                          </a:solidFill>
                        </a:rPr>
                        <a:t>Locations were chosen consulting analysts and officers. 57 locations were pinpointed, covering the entire City.</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rPr i="1" lang="en" sz="900">
                          <a:solidFill>
                            <a:schemeClr val="accent1"/>
                          </a:solidFill>
                        </a:rPr>
                        <a:t>Pilot will run for 90 days.</a:t>
                      </a:r>
                      <a:endParaRPr i="1" sz="900">
                        <a:solidFill>
                          <a:schemeClr val="accent1"/>
                        </a:solidFill>
                      </a:endParaRPr>
                    </a:p>
                  </a:txBody>
                  <a:tcPr marT="91425" marB="91425" marR="91425" marL="91425"/>
                </a:tc>
                <a:tc hMerge="1"/>
              </a:tr>
              <a:tr h="697700">
                <a:tc>
                  <a:txBody>
                    <a:bodyPr/>
                    <a:lstStyle/>
                    <a:p>
                      <a:pPr indent="0" lvl="0" marL="0" rtl="0" algn="l">
                        <a:lnSpc>
                          <a:spcPct val="115000"/>
                        </a:lnSpc>
                        <a:spcBef>
                          <a:spcPts val="0"/>
                        </a:spcBef>
                        <a:spcAft>
                          <a:spcPts val="0"/>
                        </a:spcAft>
                        <a:buNone/>
                      </a:pPr>
                      <a:r>
                        <a:rPr lang="en" sz="1000">
                          <a:solidFill>
                            <a:schemeClr val="dk1"/>
                          </a:solidFill>
                        </a:rPr>
                        <a:t>Data Management Plan: </a:t>
                      </a:r>
                      <a:r>
                        <a:rPr i="1" lang="en" sz="900">
                          <a:solidFill>
                            <a:schemeClr val="accent1"/>
                          </a:solidFill>
                        </a:rPr>
                        <a:t>The data will be collected and stored by Flock Safety and retained for one month and will be destroyed with and auto override. SPD will be responsible for ensuring compliance.</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rPr i="1" lang="en" sz="900">
                          <a:solidFill>
                            <a:schemeClr val="accent1"/>
                          </a:solidFill>
                        </a:rPr>
                        <a:t>Retention follows standards set by the New York State Educational Law.</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spcBef>
                          <a:spcPts val="0"/>
                        </a:spcBef>
                        <a:spcAft>
                          <a:spcPts val="0"/>
                        </a:spcAft>
                        <a:buClr>
                          <a:schemeClr val="dk1"/>
                        </a:buClr>
                        <a:buSzPts val="1100"/>
                        <a:buFont typeface="Arial"/>
                        <a:buNone/>
                      </a:pPr>
                      <a:r>
                        <a:rPr lang="en" sz="1000">
                          <a:solidFill>
                            <a:schemeClr val="dk1"/>
                          </a:solidFill>
                        </a:rPr>
                        <a:t>Cloud vs on prem: </a:t>
                      </a:r>
                      <a:r>
                        <a:rPr i="1" lang="en" sz="900">
                          <a:solidFill>
                            <a:schemeClr val="accent1"/>
                          </a:solidFill>
                        </a:rPr>
                        <a:t>Cloud-based server (evidence.com)</a:t>
                      </a:r>
                      <a:endParaRPr i="1" sz="900">
                        <a:solidFill>
                          <a:schemeClr val="accent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Intended Operation: </a:t>
                      </a:r>
                      <a:r>
                        <a:rPr i="1" lang="en" sz="900">
                          <a:solidFill>
                            <a:schemeClr val="accent1"/>
                          </a:solidFill>
                        </a:rPr>
                        <a:t>The technology will be permanently installed and will operate continuously. This technology will assist the Syracuse Police Department in its mission to make the city safer by improving their ability to more swiftly and effectively investigate criminal activity, as well as, apprehend those committing the crimes. </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Maintainability/Scalability/Reliability/Vulnerabilities: </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rPr lang="en" sz="1000">
                          <a:solidFill>
                            <a:schemeClr val="dk1"/>
                          </a:solidFill>
                        </a:rPr>
                        <a:t>Cybersecurity Plan: </a:t>
                      </a:r>
                      <a:r>
                        <a:rPr i="1" lang="en" sz="900">
                          <a:solidFill>
                            <a:schemeClr val="accent1"/>
                          </a:solidFill>
                        </a:rPr>
                        <a:t>Audit trails and passwords that track what data is pulled</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Broader Impacts/Unintended Consequences/Concerns:</a:t>
                      </a:r>
                      <a:endParaRPr sz="1000">
                        <a:solidFill>
                          <a:schemeClr val="dk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dk1"/>
                          </a:solidFill>
                        </a:rPr>
                        <a:t>Who is the audience for this system?: </a:t>
                      </a:r>
                      <a:r>
                        <a:rPr i="1" lang="en" sz="900">
                          <a:solidFill>
                            <a:schemeClr val="accent1"/>
                          </a:solidFill>
                        </a:rPr>
                        <a:t>Training detectives (SPOs watch cameras) - not every officer.</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 sz="1000">
                          <a:solidFill>
                            <a:schemeClr val="dk1"/>
                          </a:solidFill>
                        </a:rPr>
                        <a:t>How many units/how is the system deployed?</a:t>
                      </a:r>
                      <a:r>
                        <a:rPr lang="en" sz="1000">
                          <a:solidFill>
                            <a:schemeClr val="dk1"/>
                          </a:solidFill>
                        </a:rPr>
                        <a:t>: </a:t>
                      </a:r>
                      <a:r>
                        <a:rPr i="1" lang="en" sz="900">
                          <a:solidFill>
                            <a:schemeClr val="accent1"/>
                          </a:solidFill>
                        </a:rPr>
                        <a:t>75 cameras on on-off ramps, to assist on investigations</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Volume, size and type of data: </a:t>
                      </a:r>
                      <a:r>
                        <a:rPr i="1" lang="en" sz="900">
                          <a:solidFill>
                            <a:schemeClr val="accent1"/>
                          </a:solidFill>
                        </a:rPr>
                        <a:t>Images, size TBD</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Length of time application is expected to be used: </a:t>
                      </a:r>
                      <a:r>
                        <a:rPr i="1" lang="en" sz="900">
                          <a:solidFill>
                            <a:schemeClr val="accent1"/>
                          </a:solidFill>
                        </a:rPr>
                        <a:t>Indefinitely</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txBody>
                  <a:tcPr marT="91425" marB="91425" marR="91425" marL="91425"/>
                </a:tc>
              </a:tr>
            </a:tbl>
          </a:graphicData>
        </a:graphic>
      </p:graphicFrame>
      <p:sp>
        <p:nvSpPr>
          <p:cNvPr id="141" name="Google Shape;141;p19"/>
          <p:cNvSpPr/>
          <p:nvPr/>
        </p:nvSpPr>
        <p:spPr>
          <a:xfrm>
            <a:off x="6939825" y="920525"/>
            <a:ext cx="202500" cy="22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9"/>
          <p:cNvSpPr/>
          <p:nvPr/>
        </p:nvSpPr>
        <p:spPr>
          <a:xfrm>
            <a:off x="6636175" y="1141325"/>
            <a:ext cx="202500" cy="22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X</a:t>
            </a:r>
            <a:endParaRPr/>
          </a:p>
        </p:txBody>
      </p:sp>
      <p:sp>
        <p:nvSpPr>
          <p:cNvPr id="143" name="Google Shape;143;p19"/>
          <p:cNvSpPr/>
          <p:nvPr/>
        </p:nvSpPr>
        <p:spPr>
          <a:xfrm>
            <a:off x="5248025" y="1278975"/>
            <a:ext cx="202500" cy="22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0"/>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New Requests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49" name="Google Shape;149;p20"/>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Should this technology be exempt?</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55" name="Google Shape;155;p21"/>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Audit</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56" name="Google Shape;156;p21"/>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Technology Audit</a:t>
            </a:r>
            <a:endParaRPr sz="2200">
              <a:solidFill>
                <a:srgbClr val="062858"/>
              </a:solidFill>
              <a:latin typeface="Twentieth Century"/>
              <a:ea typeface="Twentieth Century"/>
              <a:cs typeface="Twentieth Century"/>
              <a:sym typeface="Twentieth Century"/>
            </a:endParaRPr>
          </a:p>
        </p:txBody>
      </p:sp>
      <p:sp>
        <p:nvSpPr>
          <p:cNvPr id="157" name="Google Shape;157;p21"/>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62858"/>
                </a:solidFill>
                <a:latin typeface="Twentieth Century"/>
                <a:ea typeface="Twentieth Century"/>
                <a:cs typeface="Twentieth Century"/>
                <a:sym typeface="Twentieth Century"/>
              </a:rPr>
              <a:t>Still missing:</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List from the fire department</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List from Digital Services</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a:p>
          <a:p>
            <a:pPr indent="0" lvl="0" marL="0" marR="0" rtl="0" algn="l">
              <a:lnSpc>
                <a:spcPct val="100000"/>
              </a:lnSpc>
              <a:spcBef>
                <a:spcPts val="0"/>
              </a:spcBef>
              <a:spcAft>
                <a:spcPts val="0"/>
              </a:spcAft>
              <a:buNone/>
            </a:pPr>
            <a:r>
              <a:rPr lang="en" sz="1500">
                <a:solidFill>
                  <a:srgbClr val="062858"/>
                </a:solidFill>
                <a:latin typeface="Twentieth Century"/>
                <a:ea typeface="Twentieth Century"/>
                <a:cs typeface="Twentieth Century"/>
                <a:sym typeface="Twentieth Century"/>
              </a:rPr>
              <a:t>SPD:</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Body Cameras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Cops Cameras (these are the street cameras)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Radar Detectors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Speeds Signs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Shotspotter</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Temporary Cameras (aka Trail Cams)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Drones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63" name="Google Shape;163;p22"/>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Audit</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64" name="Google Shape;164;p22"/>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Technology Audit</a:t>
            </a:r>
            <a:endParaRPr sz="2200">
              <a:solidFill>
                <a:srgbClr val="062858"/>
              </a:solidFill>
              <a:latin typeface="Twentieth Century"/>
              <a:ea typeface="Twentieth Century"/>
              <a:cs typeface="Twentieth Century"/>
              <a:sym typeface="Twentieth Century"/>
            </a:endParaRPr>
          </a:p>
        </p:txBody>
      </p:sp>
      <p:sp>
        <p:nvSpPr>
          <p:cNvPr id="165" name="Google Shape;165;p22"/>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sz="1500">
                <a:solidFill>
                  <a:srgbClr val="062858"/>
                </a:solidFill>
                <a:latin typeface="Twentieth Century"/>
                <a:ea typeface="Twentieth Century"/>
                <a:cs typeface="Twentieth Century"/>
                <a:sym typeface="Twentieth Century"/>
              </a:rPr>
              <a:t>Smart City pilot technologies:</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Vacant lot monitoring – notifications/alerts only. No images relayed, all images processed at the pole and erased.</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Road temperature sensing – for ice detection</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Street flooding detection</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Creek level monitoring</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Vacant house smoke and temperature detection</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Vacant house motion sensors – notifications/alerts only</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Weather/AQ sensors – air temperature, dew point, relative humidity, CO, NO2, O3, PM10, PM2.5</a:t>
            </a:r>
            <a:endParaRPr sz="1500">
              <a:solidFill>
                <a:srgbClr val="062858"/>
              </a:solidFill>
              <a:latin typeface="Twentieth Century"/>
              <a:ea typeface="Twentieth Century"/>
              <a:cs typeface="Twentieth Century"/>
              <a:sym typeface="Twentieth Century"/>
            </a:endParaRPr>
          </a:p>
          <a:p>
            <a:pPr indent="-323850" lvl="0" marL="457200" marR="0" rtl="0" algn="l">
              <a:lnSpc>
                <a:spcPct val="100000"/>
              </a:lnSpc>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Trash can fullness sensors</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71" name="Google Shape;171;p23"/>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Sentiment Analysis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72" name="Google Shape;172;p23"/>
          <p:cNvSpPr txBox="1"/>
          <p:nvPr/>
        </p:nvSpPr>
        <p:spPr>
          <a:xfrm>
            <a:off x="1134950" y="942300"/>
            <a:ext cx="48336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Sentiment Analysis Opportunity</a:t>
            </a:r>
            <a:endParaRPr sz="2200">
              <a:solidFill>
                <a:srgbClr val="062858"/>
              </a:solidFill>
              <a:latin typeface="Twentieth Century"/>
              <a:ea typeface="Twentieth Century"/>
              <a:cs typeface="Twentieth Century"/>
              <a:sym typeface="Twentieth Century"/>
            </a:endParaRPr>
          </a:p>
        </p:txBody>
      </p:sp>
      <p:sp>
        <p:nvSpPr>
          <p:cNvPr id="173" name="Google Shape;173;p23"/>
          <p:cNvSpPr txBox="1"/>
          <p:nvPr/>
        </p:nvSpPr>
        <p:spPr>
          <a:xfrm>
            <a:off x="1134950" y="1301400"/>
            <a:ext cx="62355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Martha</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Visualizations done by colleague</a:t>
            </a:r>
            <a:endParaRPr sz="1500">
              <a:solidFill>
                <a:srgbClr val="062858"/>
              </a:solidFill>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Next steps: Will meet with the City and more fully explore this and come up with a proposal for this committee and the City</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97C70E738D2341ACC476898727D7D8" ma:contentTypeVersion="13" ma:contentTypeDescription="Create a new document." ma:contentTypeScope="" ma:versionID="7dcabe6f3abf410d4c74b08122370784">
  <xsd:schema xmlns:xsd="http://www.w3.org/2001/XMLSchema" xmlns:xs="http://www.w3.org/2001/XMLSchema" xmlns:p="http://schemas.microsoft.com/office/2006/metadata/properties" xmlns:ns2="f2dd283b-fe72-4368-9369-14106ca15908" xmlns:ns3="dd50af08-dafe-4872-9b84-5fcfa6e425e1" targetNamespace="http://schemas.microsoft.com/office/2006/metadata/properties" ma:root="true" ma:fieldsID="d8e6b217a9e7ceaa139ce92913a10276" ns2:_="" ns3:_="">
    <xsd:import namespace="f2dd283b-fe72-4368-9369-14106ca15908"/>
    <xsd:import namespace="dd50af08-dafe-4872-9b84-5fcfa6e425e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d283b-fe72-4368-9369-14106ca159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152add7-5887-4f90-affc-90feb7f3e727"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d50af08-dafe-4872-9b84-5fcfa6e425e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00280c9-b160-42c6-a6a9-ae13e0bdb9ee}" ma:internalName="TaxCatchAll" ma:showField="CatchAllData" ma:web="dd50af08-dafe-4872-9b84-5fcfa6e425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d50af08-dafe-4872-9b84-5fcfa6e425e1" xsi:nil="true"/>
    <lcf76f155ced4ddcb4097134ff3c332f xmlns="f2dd283b-fe72-4368-9369-14106ca1590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F3D6ACE-BFDB-4490-BCBD-26693E447851}"/>
</file>

<file path=customXml/itemProps2.xml><?xml version="1.0" encoding="utf-8"?>
<ds:datastoreItem xmlns:ds="http://schemas.openxmlformats.org/officeDocument/2006/customXml" ds:itemID="{19E3F6F0-CD2D-472A-9B9E-601DF3B7D592}"/>
</file>

<file path=customXml/itemProps3.xml><?xml version="1.0" encoding="utf-8"?>
<ds:datastoreItem xmlns:ds="http://schemas.openxmlformats.org/officeDocument/2006/customXml" ds:itemID="{BD7E9929-4F12-444C-91AC-8E27E7BC0764}"/>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0x0101007F97C70E738D2341ACC476898727D7D8</vt:lpwstr>
  </property>
</Properties>
</file>